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theme/themeOverride1.xml" ContentType="application/vnd.openxmlformats-officedocument.themeOverride+xml"/>
  <Override PartName="/ppt/notesSlides/notesSlide16.xml" ContentType="application/vnd.openxmlformats-officedocument.presentationml.notesSlide+xml"/>
  <Override PartName="/ppt/charts/chart13.xml" ContentType="application/vnd.openxmlformats-officedocument.drawingml.char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charts/chart7.xml" ContentType="application/vnd.openxmlformats-officedocument.drawingml.chart+xml"/>
  <Override PartName="/ppt/slides/slide99.xml" ContentType="application/vnd.openxmlformats-officedocument.presentationml.slide+xml"/>
  <Override PartName="/ppt/slides/slide118.xml" ContentType="application/vnd.openxmlformats-officedocument.presentationml.slide+xml"/>
  <Override PartName="/ppt/notesSlides/notesSlide7.xml" ContentType="application/vnd.openxmlformats-officedocument.presentationml.notesSlide+xml"/>
  <Override PartName="/ppt/charts/chart3.xml" ContentType="application/vnd.openxmlformats-officedocument.drawingml.chart+xml"/>
  <Default Extension="xlsx" ContentType="application/vnd.openxmlformats-officedocument.spreadsheetml.sheet"/>
  <Override PartName="/ppt/diagrams/layout1.xml" ContentType="application/vnd.openxmlformats-officedocument.drawingml.diagramLayout+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Override PartName="/ppt/notesSlides/notesSlide3.xml" ContentType="application/vnd.openxmlformats-officedocument.presentationml.notesSlide+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theme/themeOverride2.xml" ContentType="application/vnd.openxmlformats-officedocument.themeOverride+xml"/>
  <Override PartName="/ppt/tags/tag1.xml" ContentType="application/vnd.openxmlformats-officedocument.presentationml.tags+xml"/>
  <Override PartName="/ppt/notesSlides/notesSlide24.xml" ContentType="application/vnd.openxmlformats-officedocument.presentationml.notesSlide+xml"/>
  <Override PartName="/ppt/charts/chart14.xml" ContentType="application/vnd.openxmlformats-officedocument.drawingml.char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charts/chart8.xml" ContentType="application/vnd.openxmlformats-officedocument.drawingml.chart+xml"/>
  <Default Extension="wdp" ContentType="image/vnd.ms-photo"/>
  <Override PartName="/ppt/slides/slide119.xml" ContentType="application/vnd.openxmlformats-officedocument.presentationml.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charts/chart10.xml" ContentType="application/vnd.openxmlformats-officedocument.drawingml.char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charts/chart4.xml" ContentType="application/vnd.openxmlformats-officedocument.drawingml.chart+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diagrams/colors1.xml" ContentType="application/vnd.openxmlformats-officedocument.drawingml.diagramColors+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charts/chart9.xml" ContentType="application/vnd.openxmlformats-officedocument.drawingml.chart+xml"/>
  <Override PartName="/ppt/charts/chart11.xml" ContentType="application/vnd.openxmlformats-officedocument.drawingml.chart+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charts/chart5.xml" ContentType="application/vnd.openxmlformats-officedocument.drawingml.chart+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tags/tag3.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charts/chart12.xml" ContentType="application/vnd.openxmlformats-officedocument.drawingml.chart+xml"/>
  <Override PartName="/ppt/notesSlides/notesSlide11.xml" ContentType="application/vnd.openxmlformats-officedocument.presentationml.notesSlide+xml"/>
  <Override PartName="/ppt/charts/chart6.xml" ContentType="application/vnd.openxmlformats-officedocument.drawingml.chart+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charts/chart2.xml" ContentType="application/vnd.openxmlformats-officedocument.drawingml.chart+xml"/>
  <Override PartName="/ppt/diagrams/data1.xml" ContentType="application/vnd.openxmlformats-officedocument.drawingml.diagramData+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9"/>
  </p:notesMasterIdLst>
  <p:sldIdLst>
    <p:sldId id="284" r:id="rId2"/>
    <p:sldId id="557" r:id="rId3"/>
    <p:sldId id="406" r:id="rId4"/>
    <p:sldId id="497" r:id="rId5"/>
    <p:sldId id="408" r:id="rId6"/>
    <p:sldId id="618" r:id="rId7"/>
    <p:sldId id="558" r:id="rId8"/>
    <p:sldId id="555" r:id="rId9"/>
    <p:sldId id="419" r:id="rId10"/>
    <p:sldId id="420" r:id="rId11"/>
    <p:sldId id="421" r:id="rId12"/>
    <p:sldId id="422" r:id="rId13"/>
    <p:sldId id="544" r:id="rId14"/>
    <p:sldId id="517" r:id="rId15"/>
    <p:sldId id="424" r:id="rId16"/>
    <p:sldId id="500" r:id="rId17"/>
    <p:sldId id="545" r:id="rId18"/>
    <p:sldId id="518" r:id="rId19"/>
    <p:sldId id="501" r:id="rId20"/>
    <p:sldId id="428" r:id="rId21"/>
    <p:sldId id="429" r:id="rId22"/>
    <p:sldId id="546" r:id="rId23"/>
    <p:sldId id="523" r:id="rId24"/>
    <p:sldId id="519" r:id="rId25"/>
    <p:sldId id="561" r:id="rId26"/>
    <p:sldId id="703" r:id="rId27"/>
    <p:sldId id="502" r:id="rId28"/>
    <p:sldId id="503" r:id="rId29"/>
    <p:sldId id="504" r:id="rId30"/>
    <p:sldId id="506" r:id="rId31"/>
    <p:sldId id="505" r:id="rId32"/>
    <p:sldId id="658" r:id="rId33"/>
    <p:sldId id="659" r:id="rId34"/>
    <p:sldId id="547" r:id="rId35"/>
    <p:sldId id="520" r:id="rId36"/>
    <p:sldId id="562" r:id="rId37"/>
    <p:sldId id="444" r:id="rId38"/>
    <p:sldId id="660" r:id="rId39"/>
    <p:sldId id="661" r:id="rId40"/>
    <p:sldId id="548" r:id="rId41"/>
    <p:sldId id="521" r:id="rId42"/>
    <p:sldId id="685" r:id="rId43"/>
    <p:sldId id="699" r:id="rId44"/>
    <p:sldId id="671" r:id="rId45"/>
    <p:sldId id="672" r:id="rId46"/>
    <p:sldId id="673" r:id="rId47"/>
    <p:sldId id="680" r:id="rId48"/>
    <p:sldId id="681" r:id="rId49"/>
    <p:sldId id="682" r:id="rId50"/>
    <p:sldId id="684" r:id="rId51"/>
    <p:sldId id="664" r:id="rId52"/>
    <p:sldId id="702" r:id="rId53"/>
    <p:sldId id="668" r:id="rId54"/>
    <p:sldId id="665" r:id="rId55"/>
    <p:sldId id="666" r:id="rId56"/>
    <p:sldId id="549" r:id="rId57"/>
    <p:sldId id="522" r:id="rId58"/>
    <p:sldId id="456" r:id="rId59"/>
    <p:sldId id="457" r:id="rId60"/>
    <p:sldId id="524" r:id="rId61"/>
    <p:sldId id="619" r:id="rId62"/>
    <p:sldId id="560" r:id="rId63"/>
    <p:sldId id="464" r:id="rId64"/>
    <p:sldId id="465" r:id="rId65"/>
    <p:sldId id="556" r:id="rId66"/>
    <p:sldId id="627" r:id="rId67"/>
    <p:sldId id="626" r:id="rId68"/>
    <p:sldId id="620" r:id="rId69"/>
    <p:sldId id="623" r:id="rId70"/>
    <p:sldId id="525" r:id="rId71"/>
    <p:sldId id="470" r:id="rId72"/>
    <p:sldId id="471" r:id="rId73"/>
    <p:sldId id="582" r:id="rId74"/>
    <p:sldId id="472" r:id="rId75"/>
    <p:sldId id="586" r:id="rId76"/>
    <p:sldId id="475" r:id="rId77"/>
    <p:sldId id="585" r:id="rId78"/>
    <p:sldId id="617" r:id="rId79"/>
    <p:sldId id="641" r:id="rId80"/>
    <p:sldId id="592" r:id="rId81"/>
    <p:sldId id="643" r:id="rId82"/>
    <p:sldId id="691" r:id="rId83"/>
    <p:sldId id="698" r:id="rId84"/>
    <p:sldId id="692" r:id="rId85"/>
    <p:sldId id="634" r:id="rId86"/>
    <p:sldId id="693" r:id="rId87"/>
    <p:sldId id="694" r:id="rId88"/>
    <p:sldId id="696" r:id="rId89"/>
    <p:sldId id="695" r:id="rId90"/>
    <p:sldId id="635" r:id="rId91"/>
    <p:sldId id="553" r:id="rId92"/>
    <p:sldId id="606" r:id="rId93"/>
    <p:sldId id="569" r:id="rId94"/>
    <p:sldId id="571" r:id="rId95"/>
    <p:sldId id="570" r:id="rId96"/>
    <p:sldId id="573" r:id="rId97"/>
    <p:sldId id="609" r:id="rId98"/>
    <p:sldId id="610" r:id="rId99"/>
    <p:sldId id="612" r:id="rId100"/>
    <p:sldId id="613" r:id="rId101"/>
    <p:sldId id="616" r:id="rId102"/>
    <p:sldId id="580" r:id="rId103"/>
    <p:sldId id="576" r:id="rId104"/>
    <p:sldId id="628" r:id="rId105"/>
    <p:sldId id="629" r:id="rId106"/>
    <p:sldId id="630" r:id="rId107"/>
    <p:sldId id="621" r:id="rId108"/>
    <p:sldId id="653" r:id="rId109"/>
    <p:sldId id="686" r:id="rId110"/>
    <p:sldId id="687" r:id="rId111"/>
    <p:sldId id="662" r:id="rId112"/>
    <p:sldId id="644" r:id="rId113"/>
    <p:sldId id="645" r:id="rId114"/>
    <p:sldId id="655" r:id="rId115"/>
    <p:sldId id="646" r:id="rId116"/>
    <p:sldId id="648" r:id="rId117"/>
    <p:sldId id="656" r:id="rId118"/>
    <p:sldId id="663" r:id="rId119"/>
    <p:sldId id="650" r:id="rId120"/>
    <p:sldId id="651" r:id="rId121"/>
    <p:sldId id="652" r:id="rId122"/>
    <p:sldId id="657" r:id="rId123"/>
    <p:sldId id="689" r:id="rId124"/>
    <p:sldId id="690" r:id="rId125"/>
    <p:sldId id="700" r:id="rId126"/>
    <p:sldId id="701" r:id="rId127"/>
    <p:sldId id="496" r:id="rId12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68B32"/>
    <a:srgbClr val="9933FF"/>
    <a:srgbClr val="E9CD23"/>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912C8C85-51F0-491E-9774-3900AFEF0FD7}" styleName="浅色样式 2 - 强调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16"/>
    <p:restoredTop sz="90335" autoAdjust="0"/>
  </p:normalViewPr>
  <p:slideViewPr>
    <p:cSldViewPr>
      <p:cViewPr>
        <p:scale>
          <a:sx n="60" d="100"/>
          <a:sy n="60" d="100"/>
        </p:scale>
        <p:origin x="-588" y="-9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22134"/>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admin\Desktop\&#39034;&#20041;&#20892;&#19994;&#20135;&#20540;.xlsx" TargetMode="Externa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Office_Excel____6.xlsx"/></Relationships>
</file>

<file path=ppt/charts/_rels/chart11.xml.rels><?xml version="1.0" encoding="UTF-8" standalone="yes"?>
<Relationships xmlns="http://schemas.openxmlformats.org/package/2006/relationships"><Relationship Id="rId1" Type="http://schemas.openxmlformats.org/officeDocument/2006/relationships/package" Target="../embeddings/Microsoft_Office_Excel____7.xlsx"/></Relationships>
</file>

<file path=ppt/charts/_rels/chart12.xml.rels><?xml version="1.0" encoding="UTF-8" standalone="yes"?>
<Relationships xmlns="http://schemas.openxmlformats.org/package/2006/relationships"><Relationship Id="rId1" Type="http://schemas.openxmlformats.org/officeDocument/2006/relationships/package" Target="../embeddings/Microsoft_Office_Excel____8.xlsx"/></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Office_Excel____9.xlsx"/></Relationships>
</file>

<file path=ppt/charts/_rels/chart14.xml.rels><?xml version="1.0" encoding="UTF-8" standalone="yes"?>
<Relationships xmlns="http://schemas.openxmlformats.org/package/2006/relationships"><Relationship Id="rId1" Type="http://schemas.openxmlformats.org/officeDocument/2006/relationships/package" Target="../embeddings/Microsoft_Office_Excel____10.xlsx"/></Relationships>
</file>

<file path=ppt/charts/_rels/chart2.xml.rels><?xml version="1.0" encoding="UTF-8" standalone="yes"?>
<Relationships xmlns="http://schemas.openxmlformats.org/package/2006/relationships"><Relationship Id="rId1" Type="http://schemas.openxmlformats.org/officeDocument/2006/relationships/oleObject" Target="file:///C:\Users\admin\Desktop\&#39034;&#20041;&#20892;&#19994;&#20135;&#20540;.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localhost\Users\gaostephanie\Desktop\&#39034;&#20041;&#20892;&#19994;&#20135;&#20540;.xlsx" TargetMode="Externa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Office_Excel____1.xlsx"/></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Office_Excel____2.xlsx"/></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Office_Excel____3.xlsx"/></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Office_Excel____4.xlsx"/></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Office_Excel____5.xlsx"/></Relationships>
</file>

<file path=ppt/charts/_rels/chart9.xml.rels><?xml version="1.0" encoding="UTF-8" standalone="yes"?>
<Relationships xmlns="http://schemas.openxmlformats.org/package/2006/relationships"><Relationship Id="rId1" Type="http://schemas.openxmlformats.org/officeDocument/2006/relationships/oleObject" Target="file:///C:\Users\dugule\Desktop\&#20013;&#22269;&#21644;&#21271;&#20140;&#30340;&#25968;&#25454;&#25972;&#29702;%20(&#33258;&#21160;&#20445;&#23384;&#30340;).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lang val="zh-CN"/>
  <c:chart>
    <c:title>
      <c:tx>
        <c:rich>
          <a:bodyPr rot="0" vert="horz"/>
          <a:lstStyle/>
          <a:p>
            <a:pPr>
              <a:defRPr sz="1050"/>
            </a:pPr>
            <a:r>
              <a:rPr lang="zh-CN" sz="1050"/>
              <a:t>中国汽车制造业收入（单位：千亿元）</a:t>
            </a:r>
          </a:p>
        </c:rich>
      </c:tx>
      <c:layout/>
      <c:spPr>
        <a:noFill/>
        <a:ln>
          <a:noFill/>
        </a:ln>
        <a:effectLst/>
      </c:spPr>
    </c:title>
    <c:plotArea>
      <c:layout/>
      <c:barChart>
        <c:barDir val="col"/>
        <c:grouping val="clustered"/>
        <c:ser>
          <c:idx val="0"/>
          <c:order val="0"/>
          <c:tx>
            <c:v>主营业务收入</c:v>
          </c:tx>
          <c:spPr>
            <a:solidFill>
              <a:schemeClr val="accent1"/>
            </a:solidFill>
            <a:ln>
              <a:noFill/>
            </a:ln>
            <a:effectLst/>
          </c:spPr>
          <c:dLbls>
            <c:spPr>
              <a:noFill/>
              <a:ln>
                <a:noFill/>
              </a:ln>
              <a:effectLst/>
            </c:spPr>
            <c:txPr>
              <a:bodyPr rot="0" vert="horz"/>
              <a:lstStyle/>
              <a:p>
                <a:pPr>
                  <a:defRPr/>
                </a:pPr>
                <a:endParaRPr lang="zh-CN"/>
              </a:p>
            </c:txPr>
            <c:dLblPos val="ctr"/>
            <c:showVal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Sheet1!$J$5:$J$9</c:f>
              <c:numCache>
                <c:formatCode>General</c:formatCode>
                <c:ptCount val="5"/>
                <c:pt idx="0">
                  <c:v>2010</c:v>
                </c:pt>
                <c:pt idx="1">
                  <c:v>2011</c:v>
                </c:pt>
                <c:pt idx="2">
                  <c:v>2012</c:v>
                </c:pt>
                <c:pt idx="3">
                  <c:v>2013</c:v>
                </c:pt>
                <c:pt idx="4">
                  <c:v>2014</c:v>
                </c:pt>
              </c:numCache>
            </c:numRef>
          </c:cat>
          <c:val>
            <c:numRef>
              <c:f>Sheet1!$K$5:$K$9</c:f>
              <c:numCache>
                <c:formatCode>General</c:formatCode>
                <c:ptCount val="5"/>
                <c:pt idx="0">
                  <c:v>37.108510000000017</c:v>
                </c:pt>
                <c:pt idx="1">
                  <c:v>47.419370000000001</c:v>
                </c:pt>
                <c:pt idx="2">
                  <c:v>50.531550000000003</c:v>
                </c:pt>
                <c:pt idx="3">
                  <c:v>60.54</c:v>
                </c:pt>
                <c:pt idx="4">
                  <c:v>66.677009999999981</c:v>
                </c:pt>
              </c:numCache>
            </c:numRef>
          </c:val>
        </c:ser>
        <c:dLbls>
          <c:showVal val="1"/>
        </c:dLbls>
        <c:gapWidth val="219"/>
        <c:axId val="75690752"/>
        <c:axId val="75692288"/>
      </c:barChart>
      <c:lineChart>
        <c:grouping val="standard"/>
        <c:ser>
          <c:idx val="1"/>
          <c:order val="1"/>
          <c:tx>
            <c:v>增长率（%）</c:v>
          </c:tx>
          <c:spPr>
            <a:ln w="28575" cap="rnd">
              <a:solidFill>
                <a:schemeClr val="accent2"/>
              </a:solidFill>
              <a:round/>
            </a:ln>
            <a:effectLst/>
          </c:spPr>
          <c:marker>
            <c:symbol val="none"/>
          </c:marker>
          <c:dLbls>
            <c:spPr>
              <a:noFill/>
              <a:ln>
                <a:noFill/>
              </a:ln>
              <a:effectLst/>
            </c:spPr>
            <c:txPr>
              <a:bodyPr rot="0" vert="horz"/>
              <a:lstStyle/>
              <a:p>
                <a:pPr>
                  <a:defRPr/>
                </a:pPr>
                <a:endParaRPr lang="zh-CN"/>
              </a:p>
            </c:txPr>
            <c:dLblPos val="ctr"/>
            <c:showVal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val>
            <c:numRef>
              <c:f>Sheet1!$M$5:$M$9</c:f>
              <c:numCache>
                <c:formatCode>General</c:formatCode>
                <c:ptCount val="5"/>
                <c:pt idx="1">
                  <c:v>27.8</c:v>
                </c:pt>
                <c:pt idx="2">
                  <c:v>6.6</c:v>
                </c:pt>
                <c:pt idx="3">
                  <c:v>19.8</c:v>
                </c:pt>
                <c:pt idx="4">
                  <c:v>10.1</c:v>
                </c:pt>
              </c:numCache>
            </c:numRef>
          </c:val>
        </c:ser>
        <c:dLbls>
          <c:showVal val="1"/>
        </c:dLbls>
        <c:marker val="1"/>
        <c:axId val="75838976"/>
        <c:axId val="75837440"/>
      </c:lineChart>
      <c:catAx>
        <c:axId val="75690752"/>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75692288"/>
        <c:crosses val="autoZero"/>
        <c:auto val="1"/>
        <c:lblAlgn val="ctr"/>
        <c:lblOffset val="100"/>
      </c:catAx>
      <c:valAx>
        <c:axId val="75692288"/>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vert="horz"/>
          <a:lstStyle/>
          <a:p>
            <a:pPr>
              <a:defRPr/>
            </a:pPr>
            <a:endParaRPr lang="zh-CN"/>
          </a:p>
        </c:txPr>
        <c:crossAx val="75690752"/>
        <c:crosses val="autoZero"/>
        <c:crossBetween val="between"/>
      </c:valAx>
      <c:valAx>
        <c:axId val="75837440"/>
        <c:scaling>
          <c:orientation val="minMax"/>
        </c:scaling>
        <c:axPos val="r"/>
        <c:numFmt formatCode="General" sourceLinked="1"/>
        <c:tickLblPos val="nextTo"/>
        <c:spPr>
          <a:noFill/>
          <a:ln>
            <a:noFill/>
          </a:ln>
          <a:effectLst/>
        </c:spPr>
        <c:txPr>
          <a:bodyPr rot="-60000000" vert="horz"/>
          <a:lstStyle/>
          <a:p>
            <a:pPr>
              <a:defRPr/>
            </a:pPr>
            <a:endParaRPr lang="zh-CN"/>
          </a:p>
        </c:txPr>
        <c:crossAx val="75838976"/>
        <c:crosses val="max"/>
        <c:crossBetween val="between"/>
      </c:valAx>
      <c:catAx>
        <c:axId val="75838976"/>
        <c:scaling>
          <c:orientation val="minMax"/>
        </c:scaling>
        <c:delete val="1"/>
        <c:axPos val="b"/>
        <c:tickLblPos val="none"/>
        <c:crossAx val="75837440"/>
        <c:crosses val="autoZero"/>
        <c:auto val="1"/>
        <c:lblAlgn val="ctr"/>
        <c:lblOffset val="100"/>
      </c:catAx>
      <c:spPr>
        <a:noFill/>
        <a:ln>
          <a:noFill/>
        </a:ln>
        <a:effectLst/>
      </c:spPr>
    </c:plotArea>
    <c:legend>
      <c:legendPos val="b"/>
      <c:layout/>
      <c:spPr>
        <a:noFill/>
        <a:ln>
          <a:noFill/>
        </a:ln>
        <a:effectLst/>
      </c:spPr>
      <c:txPr>
        <a:bodyPr rot="0" vert="horz"/>
        <a:lstStyle/>
        <a:p>
          <a:pPr>
            <a:defRPr/>
          </a:pPr>
          <a:endParaRPr lang="zh-CN"/>
        </a:p>
      </c:txPr>
    </c:legend>
    <c:plotVisOnly val="1"/>
    <c:dispBlanksAs val="gap"/>
  </c:chart>
  <c:spPr>
    <a:noFill/>
    <a:ln>
      <a:noFill/>
    </a:ln>
    <a:effectLst/>
  </c:spPr>
  <c:txPr>
    <a:bodyPr/>
    <a:lstStyle/>
    <a:p>
      <a:pPr>
        <a:defRPr sz="800">
          <a:latin typeface="微软雅黑" panose="020B0503020204020204" pitchFamily="34" charset="-122"/>
          <a:ea typeface="微软雅黑" panose="020B0503020204020204" pitchFamily="34" charset="-122"/>
        </a:defRPr>
      </a:pPr>
      <a:endParaRPr lang="zh-CN"/>
    </a:p>
  </c:txPr>
  <c:externalData r:id="rId1"/>
</c:chartSpace>
</file>

<file path=ppt/charts/chart10.xml><?xml version="1.0" encoding="utf-8"?>
<c:chartSpace xmlns:c="http://schemas.openxmlformats.org/drawingml/2006/chart" xmlns:a="http://schemas.openxmlformats.org/drawingml/2006/main" xmlns:r="http://schemas.openxmlformats.org/officeDocument/2006/relationships">
  <c:lang val="zh-CN"/>
  <c:chart>
    <c:title>
      <c:tx>
        <c:rich>
          <a:bodyPr rot="0" vert="horz"/>
          <a:lstStyle/>
          <a:p>
            <a:pPr>
              <a:defRPr sz="1050"/>
            </a:pPr>
            <a:r>
              <a:rPr lang="zh-CN" sz="1050"/>
              <a:t>历年北京电子商务交易规模（单位：万亿元）</a:t>
            </a:r>
          </a:p>
        </c:rich>
      </c:tx>
      <c:layout/>
      <c:spPr>
        <a:noFill/>
        <a:ln>
          <a:noFill/>
        </a:ln>
        <a:effectLst/>
      </c:spPr>
    </c:title>
    <c:plotArea>
      <c:layout/>
      <c:barChart>
        <c:barDir val="col"/>
        <c:grouping val="clustered"/>
        <c:ser>
          <c:idx val="0"/>
          <c:order val="0"/>
          <c:tx>
            <c:v>业务收入</c:v>
          </c:tx>
          <c:spPr>
            <a:solidFill>
              <a:schemeClr val="accent1"/>
            </a:solidFill>
            <a:ln>
              <a:noFill/>
            </a:ln>
            <a:effectLst/>
          </c:spPr>
          <c:cat>
            <c:numRef>
              <c:f>顺义北京对比!$B$2:$I$2</c:f>
              <c:numCache>
                <c:formatCode>General</c:formatCode>
                <c:ptCount val="8"/>
                <c:pt idx="0">
                  <c:v>2008</c:v>
                </c:pt>
                <c:pt idx="1">
                  <c:v>2009</c:v>
                </c:pt>
                <c:pt idx="2">
                  <c:v>2010</c:v>
                </c:pt>
                <c:pt idx="3">
                  <c:v>2011</c:v>
                </c:pt>
                <c:pt idx="4">
                  <c:v>2012</c:v>
                </c:pt>
                <c:pt idx="5">
                  <c:v>2013</c:v>
                </c:pt>
                <c:pt idx="6">
                  <c:v>2014</c:v>
                </c:pt>
                <c:pt idx="7">
                  <c:v>2015</c:v>
                </c:pt>
              </c:numCache>
            </c:numRef>
          </c:cat>
          <c:val>
            <c:numRef>
              <c:f>顺义北京对比!$B$4:$I$4</c:f>
              <c:numCache>
                <c:formatCode>General</c:formatCode>
                <c:ptCount val="8"/>
                <c:pt idx="0">
                  <c:v>0.24000000000000005</c:v>
                </c:pt>
                <c:pt idx="1">
                  <c:v>0.27400000000000002</c:v>
                </c:pt>
                <c:pt idx="2">
                  <c:v>0.34</c:v>
                </c:pt>
                <c:pt idx="3">
                  <c:v>0.47800000000000009</c:v>
                </c:pt>
                <c:pt idx="4">
                  <c:v>0.55000000000000004</c:v>
                </c:pt>
                <c:pt idx="5">
                  <c:v>0.76600000000000024</c:v>
                </c:pt>
                <c:pt idx="6">
                  <c:v>0.92</c:v>
                </c:pt>
                <c:pt idx="7">
                  <c:v>1.1200000000000001</c:v>
                </c:pt>
              </c:numCache>
            </c:numRef>
          </c:val>
        </c:ser>
        <c:dLbls/>
        <c:gapWidth val="219"/>
        <c:axId val="75715328"/>
        <c:axId val="75716864"/>
      </c:barChart>
      <c:lineChart>
        <c:grouping val="standard"/>
        <c:ser>
          <c:idx val="1"/>
          <c:order val="1"/>
          <c:tx>
            <c:v>收入增长率</c:v>
          </c:tx>
          <c:spPr>
            <a:ln w="28575" cap="rnd">
              <a:solidFill>
                <a:schemeClr val="accent2"/>
              </a:solidFill>
              <a:round/>
            </a:ln>
            <a:effectLst/>
          </c:spPr>
          <c:marker>
            <c:symbol val="none"/>
          </c:marker>
          <c:dLbls>
            <c:spPr>
              <a:noFill/>
              <a:ln>
                <a:noFill/>
              </a:ln>
              <a:effectLst/>
            </c:spPr>
            <c:txPr>
              <a:bodyPr rot="0" vert="horz"/>
              <a:lstStyle/>
              <a:p>
                <a:pPr>
                  <a:defRPr/>
                </a:pPr>
                <a:endParaRPr lang="zh-CN"/>
              </a:p>
            </c:txPr>
            <c:dLblPos val="t"/>
            <c:showVal val="1"/>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顺义北京对比!$B$6:$I$6</c:f>
              <c:numCache>
                <c:formatCode>0.00%</c:formatCode>
                <c:ptCount val="8"/>
                <c:pt idx="1">
                  <c:v>0.141666666666667</c:v>
                </c:pt>
                <c:pt idx="2">
                  <c:v>0.24087591240875894</c:v>
                </c:pt>
                <c:pt idx="3">
                  <c:v>0.40588235294117597</c:v>
                </c:pt>
                <c:pt idx="4">
                  <c:v>0.15062761506276201</c:v>
                </c:pt>
                <c:pt idx="5">
                  <c:v>0.39272727272727315</c:v>
                </c:pt>
                <c:pt idx="6">
                  <c:v>0.20104438642297712</c:v>
                </c:pt>
                <c:pt idx="7">
                  <c:v>0.21739130434782611</c:v>
                </c:pt>
              </c:numCache>
            </c:numRef>
          </c:val>
        </c:ser>
        <c:dLbls/>
        <c:marker val="1"/>
        <c:axId val="75728384"/>
        <c:axId val="75726848"/>
      </c:lineChart>
      <c:catAx>
        <c:axId val="75715328"/>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75716864"/>
        <c:crosses val="autoZero"/>
        <c:auto val="1"/>
        <c:lblAlgn val="ctr"/>
        <c:lblOffset val="100"/>
      </c:catAx>
      <c:valAx>
        <c:axId val="75716864"/>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vert="horz"/>
          <a:lstStyle/>
          <a:p>
            <a:pPr>
              <a:defRPr/>
            </a:pPr>
            <a:endParaRPr lang="zh-CN"/>
          </a:p>
        </c:txPr>
        <c:crossAx val="75715328"/>
        <c:crosses val="autoZero"/>
        <c:crossBetween val="between"/>
      </c:valAx>
      <c:valAx>
        <c:axId val="75726848"/>
        <c:scaling>
          <c:orientation val="minMax"/>
        </c:scaling>
        <c:axPos val="r"/>
        <c:numFmt formatCode="General" sourceLinked="1"/>
        <c:tickLblPos val="nextTo"/>
        <c:spPr>
          <a:noFill/>
          <a:ln>
            <a:noFill/>
          </a:ln>
          <a:effectLst/>
        </c:spPr>
        <c:txPr>
          <a:bodyPr rot="-60000000" vert="horz"/>
          <a:lstStyle/>
          <a:p>
            <a:pPr>
              <a:defRPr/>
            </a:pPr>
            <a:endParaRPr lang="zh-CN"/>
          </a:p>
        </c:txPr>
        <c:crossAx val="75728384"/>
        <c:crosses val="max"/>
        <c:crossBetween val="between"/>
      </c:valAx>
      <c:catAx>
        <c:axId val="75728384"/>
        <c:scaling>
          <c:orientation val="minMax"/>
        </c:scaling>
        <c:delete val="1"/>
        <c:axPos val="b"/>
        <c:tickLblPos val="none"/>
        <c:crossAx val="75726848"/>
        <c:crosses val="autoZero"/>
        <c:auto val="1"/>
        <c:lblAlgn val="ctr"/>
        <c:lblOffset val="100"/>
      </c:catAx>
      <c:spPr>
        <a:noFill/>
        <a:ln>
          <a:noFill/>
        </a:ln>
        <a:effectLst/>
      </c:spPr>
    </c:plotArea>
    <c:legend>
      <c:legendPos val="b"/>
      <c:layout/>
      <c:spPr>
        <a:noFill/>
        <a:ln>
          <a:noFill/>
        </a:ln>
        <a:effectLst/>
      </c:spPr>
      <c:txPr>
        <a:bodyPr rot="0" vert="horz"/>
        <a:lstStyle/>
        <a:p>
          <a:pPr>
            <a:defRPr/>
          </a:pPr>
          <a:endParaRPr lang="zh-CN"/>
        </a:p>
      </c:txPr>
    </c:legend>
    <c:plotVisOnly val="1"/>
    <c:dispBlanksAs val="gap"/>
  </c:chart>
  <c:spPr>
    <a:solidFill>
      <a:schemeClr val="bg1"/>
    </a:solidFill>
    <a:ln w="9525" cap="flat" cmpd="sng" algn="ctr">
      <a:noFill/>
      <a:round/>
    </a:ln>
    <a:effectLst/>
  </c:spPr>
  <c:txPr>
    <a:bodyPr/>
    <a:lstStyle/>
    <a:p>
      <a:pPr>
        <a:defRPr sz="800">
          <a:latin typeface="微软雅黑" panose="020B0503020204020204" pitchFamily="34" charset="-122"/>
          <a:ea typeface="微软雅黑" panose="020B0503020204020204" pitchFamily="34" charset="-122"/>
        </a:defRPr>
      </a:pPr>
      <a:endParaRPr lang="zh-CN"/>
    </a:p>
  </c:txPr>
  <c:externalData r:id="rId1"/>
</c:chartSpace>
</file>

<file path=ppt/charts/chart11.xml><?xml version="1.0" encoding="utf-8"?>
<c:chartSpace xmlns:c="http://schemas.openxmlformats.org/drawingml/2006/chart" xmlns:a="http://schemas.openxmlformats.org/drawingml/2006/main" xmlns:r="http://schemas.openxmlformats.org/officeDocument/2006/relationships">
  <c:lang val="zh-CN"/>
  <c:chart>
    <c:title>
      <c:tx>
        <c:rich>
          <a:bodyPr/>
          <a:lstStyle/>
          <a:p>
            <a:pPr>
              <a:defRPr sz="1050"/>
            </a:pPr>
            <a:r>
              <a:rPr lang="zh-CN" sz="1050"/>
              <a:t>顺义网上零售额占北京市比重</a:t>
            </a:r>
          </a:p>
        </c:rich>
      </c:tx>
      <c:layout/>
    </c:title>
    <c:plotArea>
      <c:layout/>
      <c:pieChart>
        <c:varyColors val="1"/>
        <c:ser>
          <c:idx val="0"/>
          <c:order val="0"/>
          <c:explosion val="12"/>
          <c:dLbls>
            <c:dLbl>
              <c:idx val="0"/>
              <c:layout>
                <c:manualLayout>
                  <c:x val="0.114347630888244"/>
                  <c:y val="6.4912510936133053E-2"/>
                </c:manualLayout>
              </c:layout>
              <c:dLblPos val="bestFit"/>
              <c:showVal val="1"/>
              <c:showCatName val="1"/>
              <c:separator> </c:separator>
              <c:extLst>
                <c:ext xmlns:c15="http://schemas.microsoft.com/office/drawing/2012/chart" uri="{CE6537A1-D6FC-4f65-9D91-7224C49458BB}"/>
              </c:extLst>
            </c:dLbl>
            <c:numFmt formatCode="0.00%" sourceLinked="0"/>
            <c:spPr>
              <a:noFill/>
              <a:ln>
                <a:noFill/>
              </a:ln>
              <a:effectLst/>
            </c:spPr>
            <c:txPr>
              <a:bodyPr rot="0" vert="horz"/>
              <a:lstStyle/>
              <a:p>
                <a:pPr>
                  <a:defRPr/>
                </a:pPr>
                <a:endParaRPr lang="zh-CN"/>
              </a:p>
            </c:txPr>
            <c:dLblPos val="bestFit"/>
            <c:showVal val="1"/>
            <c:showCatName val="1"/>
            <c:separator> </c:separator>
            <c:showLeaderLines val="1"/>
            <c:extLst>
              <c:ext xmlns:c15="http://schemas.microsoft.com/office/drawing/2012/chart" uri="{CE6537A1-D6FC-4f65-9D91-7224C49458BB}"/>
            </c:extLst>
          </c:dLbls>
          <c:cat>
            <c:strRef>
              <c:f>北京!$E$8:$E$9</c:f>
              <c:strCache>
                <c:ptCount val="2"/>
                <c:pt idx="0">
                  <c:v>顺义</c:v>
                </c:pt>
                <c:pt idx="1">
                  <c:v>其他</c:v>
                </c:pt>
              </c:strCache>
            </c:strRef>
          </c:cat>
          <c:val>
            <c:numRef>
              <c:f>北京!$G$8:$G$9</c:f>
              <c:numCache>
                <c:formatCode>0.00%</c:formatCode>
                <c:ptCount val="2"/>
                <c:pt idx="0">
                  <c:v>2.4016604071950998E-2</c:v>
                </c:pt>
                <c:pt idx="1">
                  <c:v>0.97598339592804872</c:v>
                </c:pt>
              </c:numCache>
            </c:numRef>
          </c:val>
        </c:ser>
        <c:dLbls/>
        <c:firstSliceAng val="0"/>
      </c:pieChart>
    </c:plotArea>
    <c:plotVisOnly val="1"/>
    <c:dispBlanksAs val="zero"/>
  </c:chart>
  <c:spPr>
    <a:ln>
      <a:noFill/>
    </a:ln>
  </c:spPr>
  <c:txPr>
    <a:bodyPr/>
    <a:lstStyle/>
    <a:p>
      <a:pPr>
        <a:defRPr sz="800">
          <a:latin typeface="微软雅黑" panose="020B0503020204020204" pitchFamily="34" charset="-122"/>
          <a:ea typeface="微软雅黑" panose="020B0503020204020204" pitchFamily="34" charset="-122"/>
        </a:defRPr>
      </a:pPr>
      <a:endParaRPr lang="zh-CN"/>
    </a:p>
  </c:txPr>
  <c:externalData r:id="rId1"/>
</c:chartSpace>
</file>

<file path=ppt/charts/chart12.xml><?xml version="1.0" encoding="utf-8"?>
<c:chartSpace xmlns:c="http://schemas.openxmlformats.org/drawingml/2006/chart" xmlns:a="http://schemas.openxmlformats.org/drawingml/2006/main" xmlns:r="http://schemas.openxmlformats.org/officeDocument/2006/relationships">
  <c:lang val="zh-CN"/>
  <c:chart>
    <c:title>
      <c:tx>
        <c:rich>
          <a:bodyPr rot="0" vert="horz"/>
          <a:lstStyle/>
          <a:p>
            <a:pPr algn="ctr">
              <a:defRPr sz="1050"/>
            </a:pPr>
            <a:r>
              <a:rPr lang="zh-CN" sz="1050"/>
              <a:t>全国网上零售额（单位：万亿元）</a:t>
            </a:r>
            <a:endParaRPr lang="en-US" sz="1050"/>
          </a:p>
        </c:rich>
      </c:tx>
      <c:layout>
        <c:manualLayout>
          <c:xMode val="edge"/>
          <c:yMode val="edge"/>
          <c:x val="0.25500854595893901"/>
          <c:y val="3.5978349673202611E-2"/>
        </c:manualLayout>
      </c:layout>
      <c:spPr>
        <a:noFill/>
        <a:ln>
          <a:noFill/>
        </a:ln>
        <a:effectLst/>
      </c:spPr>
    </c:title>
    <c:plotArea>
      <c:layout/>
      <c:barChart>
        <c:barDir val="col"/>
        <c:grouping val="clustered"/>
        <c:ser>
          <c:idx val="0"/>
          <c:order val="0"/>
          <c:tx>
            <c:v>业务收入</c:v>
          </c:tx>
          <c:spPr>
            <a:solidFill>
              <a:srgbClr val="00B0F0"/>
            </a:solidFill>
            <a:ln>
              <a:noFill/>
            </a:ln>
            <a:effectLst/>
          </c:spPr>
          <c:dLbls>
            <c:delete val="1"/>
          </c:dLbls>
          <c:cat>
            <c:numRef>
              <c:f>中国!$A$15:$A$21</c:f>
              <c:numCache>
                <c:formatCode>General</c:formatCode>
                <c:ptCount val="7"/>
                <c:pt idx="0">
                  <c:v>2009</c:v>
                </c:pt>
                <c:pt idx="1">
                  <c:v>2010</c:v>
                </c:pt>
                <c:pt idx="2">
                  <c:v>2011</c:v>
                </c:pt>
                <c:pt idx="3">
                  <c:v>2012</c:v>
                </c:pt>
                <c:pt idx="4">
                  <c:v>2013</c:v>
                </c:pt>
                <c:pt idx="5">
                  <c:v>2014</c:v>
                </c:pt>
                <c:pt idx="6">
                  <c:v>2015</c:v>
                </c:pt>
              </c:numCache>
            </c:numRef>
          </c:cat>
          <c:val>
            <c:numRef>
              <c:f>中国!$B$15:$B$21</c:f>
              <c:numCache>
                <c:formatCode>General</c:formatCode>
                <c:ptCount val="7"/>
                <c:pt idx="0">
                  <c:v>0.26</c:v>
                </c:pt>
                <c:pt idx="1">
                  <c:v>0.5141</c:v>
                </c:pt>
                <c:pt idx="2">
                  <c:v>0.80189999999999995</c:v>
                </c:pt>
                <c:pt idx="3">
                  <c:v>1.3205</c:v>
                </c:pt>
                <c:pt idx="4">
                  <c:v>1.8851</c:v>
                </c:pt>
                <c:pt idx="5">
                  <c:v>2.7898000000000001</c:v>
                </c:pt>
                <c:pt idx="6">
                  <c:v>4</c:v>
                </c:pt>
              </c:numCache>
            </c:numRef>
          </c:val>
        </c:ser>
        <c:dLbls>
          <c:showVal val="1"/>
        </c:dLbls>
        <c:gapWidth val="219"/>
        <c:axId val="146180352"/>
        <c:axId val="146190336"/>
      </c:barChart>
      <c:lineChart>
        <c:grouping val="standard"/>
        <c:ser>
          <c:idx val="3"/>
          <c:order val="1"/>
          <c:tx>
            <c:v>收入增长率</c:v>
          </c:tx>
          <c:spPr>
            <a:ln w="28575" cap="rnd">
              <a:solidFill>
                <a:schemeClr val="accent4"/>
              </a:solidFill>
              <a:round/>
            </a:ln>
            <a:effectLst/>
          </c:spPr>
          <c:marker>
            <c:symbol val="none"/>
          </c:marker>
          <c:dLbls>
            <c:spPr>
              <a:noFill/>
              <a:ln>
                <a:noFill/>
              </a:ln>
              <a:effectLst/>
            </c:spPr>
            <c:txPr>
              <a:bodyPr rot="0" vert="horz"/>
              <a:lstStyle/>
              <a:p>
                <a:pPr>
                  <a:defRPr/>
                </a:pPr>
                <a:endParaRPr lang="zh-CN"/>
              </a:p>
            </c:txPr>
            <c:dLblPos val="t"/>
            <c:showVal val="1"/>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中国!$F$15:$F$21</c:f>
              <c:numCache>
                <c:formatCode>0.00%</c:formatCode>
                <c:ptCount val="7"/>
                <c:pt idx="1">
                  <c:v>0.97730769230769221</c:v>
                </c:pt>
                <c:pt idx="2">
                  <c:v>0.55981326590157499</c:v>
                </c:pt>
                <c:pt idx="3">
                  <c:v>0.64671405412146221</c:v>
                </c:pt>
                <c:pt idx="4">
                  <c:v>0.42756531616811799</c:v>
                </c:pt>
                <c:pt idx="5">
                  <c:v>0.47992148957615011</c:v>
                </c:pt>
                <c:pt idx="6">
                  <c:v>0.43379453724281325</c:v>
                </c:pt>
              </c:numCache>
            </c:numRef>
          </c:val>
        </c:ser>
        <c:dLbls/>
        <c:marker val="1"/>
        <c:axId val="146193408"/>
        <c:axId val="146191872"/>
      </c:lineChart>
      <c:catAx>
        <c:axId val="146180352"/>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146190336"/>
        <c:crosses val="autoZero"/>
        <c:auto val="1"/>
        <c:lblAlgn val="ctr"/>
        <c:lblOffset val="100"/>
      </c:catAx>
      <c:valAx>
        <c:axId val="146190336"/>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vert="horz"/>
          <a:lstStyle/>
          <a:p>
            <a:pPr>
              <a:defRPr/>
            </a:pPr>
            <a:endParaRPr lang="zh-CN"/>
          </a:p>
        </c:txPr>
        <c:crossAx val="146180352"/>
        <c:crosses val="autoZero"/>
        <c:crossBetween val="between"/>
      </c:valAx>
      <c:valAx>
        <c:axId val="146191872"/>
        <c:scaling>
          <c:orientation val="minMax"/>
        </c:scaling>
        <c:axPos val="r"/>
        <c:numFmt formatCode="General" sourceLinked="1"/>
        <c:tickLblPos val="nextTo"/>
        <c:spPr>
          <a:noFill/>
          <a:ln>
            <a:noFill/>
          </a:ln>
          <a:effectLst/>
        </c:spPr>
        <c:txPr>
          <a:bodyPr rot="-60000000" vert="horz"/>
          <a:lstStyle/>
          <a:p>
            <a:pPr>
              <a:defRPr/>
            </a:pPr>
            <a:endParaRPr lang="zh-CN"/>
          </a:p>
        </c:txPr>
        <c:crossAx val="146193408"/>
        <c:crosses val="max"/>
        <c:crossBetween val="between"/>
      </c:valAx>
      <c:catAx>
        <c:axId val="146193408"/>
        <c:scaling>
          <c:orientation val="minMax"/>
        </c:scaling>
        <c:delete val="1"/>
        <c:axPos val="b"/>
        <c:numFmt formatCode="General" sourceLinked="1"/>
        <c:tickLblPos val="none"/>
        <c:crossAx val="146191872"/>
        <c:crosses val="autoZero"/>
        <c:auto val="1"/>
        <c:lblAlgn val="ctr"/>
        <c:lblOffset val="100"/>
      </c:catAx>
      <c:spPr>
        <a:noFill/>
        <a:ln>
          <a:noFill/>
        </a:ln>
        <a:effectLst/>
      </c:spPr>
    </c:plotArea>
    <c:legend>
      <c:legendPos val="b"/>
      <c:layout/>
      <c:spPr>
        <a:noFill/>
        <a:ln>
          <a:noFill/>
        </a:ln>
        <a:effectLst/>
      </c:spPr>
      <c:txPr>
        <a:bodyPr rot="0" vert="horz"/>
        <a:lstStyle/>
        <a:p>
          <a:pPr>
            <a:defRPr/>
          </a:pPr>
          <a:endParaRPr lang="zh-CN"/>
        </a:p>
      </c:txPr>
    </c:legend>
    <c:plotVisOnly val="1"/>
    <c:dispBlanksAs val="gap"/>
  </c:chart>
  <c:spPr>
    <a:solidFill>
      <a:schemeClr val="bg1"/>
    </a:solidFill>
    <a:ln w="9525" cap="flat" cmpd="sng" algn="ctr">
      <a:noFill/>
      <a:round/>
    </a:ln>
    <a:effectLst/>
  </c:spPr>
  <c:txPr>
    <a:bodyPr/>
    <a:lstStyle/>
    <a:p>
      <a:pPr>
        <a:defRPr sz="800">
          <a:latin typeface="微软雅黑" panose="020B0503020204020204" pitchFamily="34" charset="-122"/>
          <a:ea typeface="微软雅黑" panose="020B0503020204020204" pitchFamily="34" charset="-122"/>
        </a:defRPr>
      </a:pPr>
      <a:endParaRPr lang="zh-CN"/>
    </a:p>
  </c:txPr>
  <c:externalData r:id="rId1"/>
</c:chartSpace>
</file>

<file path=ppt/charts/chart13.xml><?xml version="1.0" encoding="utf-8"?>
<c:chartSpace xmlns:c="http://schemas.openxmlformats.org/drawingml/2006/chart" xmlns:a="http://schemas.openxmlformats.org/drawingml/2006/main" xmlns:r="http://schemas.openxmlformats.org/officeDocument/2006/relationships">
  <c:lang val="zh-CN"/>
  <c:chart>
    <c:title>
      <c:tx>
        <c:rich>
          <a:bodyPr rot="0" vert="horz"/>
          <a:lstStyle/>
          <a:p>
            <a:pPr>
              <a:defRPr sz="1050"/>
            </a:pPr>
            <a:r>
              <a:rPr lang="zh-CN" sz="1050"/>
              <a:t>网上零售额占电子商务交易额比重</a:t>
            </a:r>
          </a:p>
        </c:rich>
      </c:tx>
      <c:layout>
        <c:manualLayout>
          <c:xMode val="edge"/>
          <c:yMode val="edge"/>
          <c:x val="0.26467300524848708"/>
          <c:y val="3.1479070136359713E-2"/>
        </c:manualLayout>
      </c:layout>
      <c:spPr>
        <a:noFill/>
        <a:ln>
          <a:noFill/>
        </a:ln>
        <a:effectLst/>
      </c:spPr>
    </c:title>
    <c:plotArea>
      <c:layout/>
      <c:scatterChart>
        <c:scatterStyle val="lineMarker"/>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movingAvg"/>
            <c:period val="2"/>
          </c:trendline>
          <c:xVal>
            <c:numRef>
              <c:f>中国!$A$15:$A$21</c:f>
              <c:numCache>
                <c:formatCode>General</c:formatCode>
                <c:ptCount val="7"/>
                <c:pt idx="0">
                  <c:v>2009</c:v>
                </c:pt>
                <c:pt idx="1">
                  <c:v>2010</c:v>
                </c:pt>
                <c:pt idx="2">
                  <c:v>2011</c:v>
                </c:pt>
                <c:pt idx="3">
                  <c:v>2012</c:v>
                </c:pt>
                <c:pt idx="4">
                  <c:v>2013</c:v>
                </c:pt>
                <c:pt idx="5">
                  <c:v>2014</c:v>
                </c:pt>
                <c:pt idx="6">
                  <c:v>2015</c:v>
                </c:pt>
              </c:numCache>
            </c:numRef>
          </c:xVal>
          <c:yVal>
            <c:numRef>
              <c:f>中国!$D$15:$D$21</c:f>
              <c:numCache>
                <c:formatCode>0.00%</c:formatCode>
                <c:ptCount val="7"/>
                <c:pt idx="0">
                  <c:v>7.0270270270270302E-2</c:v>
                </c:pt>
                <c:pt idx="1">
                  <c:v>0.11424444444444402</c:v>
                </c:pt>
                <c:pt idx="2">
                  <c:v>0.13364999999999999</c:v>
                </c:pt>
                <c:pt idx="3">
                  <c:v>0.15535294117647111</c:v>
                </c:pt>
                <c:pt idx="4">
                  <c:v>0.18481372549019606</c:v>
                </c:pt>
                <c:pt idx="5">
                  <c:v>0.208194029850746</c:v>
                </c:pt>
                <c:pt idx="6">
                  <c:v>0.22222222222222199</c:v>
                </c:pt>
              </c:numCache>
            </c:numRef>
          </c:yVal>
        </c:ser>
        <c:ser>
          <c:idx val="1"/>
          <c:order val="1"/>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backward val="5"/>
          </c:trendline>
          <c:xVal>
            <c:numRef>
              <c:f>中国!$C$25:$C$29</c:f>
              <c:numCache>
                <c:formatCode>General</c:formatCode>
                <c:ptCount val="5"/>
                <c:pt idx="0">
                  <c:v>2016</c:v>
                </c:pt>
                <c:pt idx="1">
                  <c:v>2017</c:v>
                </c:pt>
                <c:pt idx="2">
                  <c:v>2018</c:v>
                </c:pt>
                <c:pt idx="3">
                  <c:v>2019</c:v>
                </c:pt>
                <c:pt idx="4">
                  <c:v>2020</c:v>
                </c:pt>
              </c:numCache>
            </c:numRef>
          </c:xVal>
          <c:yVal>
            <c:numRef>
              <c:f>中国!$D$25:$D$29</c:f>
              <c:numCache>
                <c:formatCode>0.00%</c:formatCode>
                <c:ptCount val="5"/>
                <c:pt idx="0">
                  <c:v>0.25480948365900313</c:v>
                </c:pt>
                <c:pt idx="1">
                  <c:v>0.27962801052181202</c:v>
                </c:pt>
                <c:pt idx="2">
                  <c:v>0.3044465373846213</c:v>
                </c:pt>
                <c:pt idx="3">
                  <c:v>0.32926506424743013</c:v>
                </c:pt>
                <c:pt idx="4">
                  <c:v>0.35408359111023913</c:v>
                </c:pt>
              </c:numCache>
            </c:numRef>
          </c:yVal>
        </c:ser>
        <c:dLbls/>
        <c:axId val="146446208"/>
        <c:axId val="146447744"/>
      </c:scatterChart>
      <c:valAx>
        <c:axId val="146446208"/>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CN"/>
          </a:p>
        </c:txPr>
        <c:crossAx val="146447744"/>
        <c:crosses val="autoZero"/>
        <c:crossBetween val="midCat"/>
      </c:valAx>
      <c:valAx>
        <c:axId val="146447744"/>
        <c:scaling>
          <c:orientation val="minMax"/>
        </c:scaling>
        <c:axPos val="l"/>
        <c:majorGridlines>
          <c:spPr>
            <a:ln w="9525" cap="flat" cmpd="sng" algn="ctr">
              <a:solidFill>
                <a:schemeClr val="tx1">
                  <a:lumMod val="15000"/>
                  <a:lumOff val="85000"/>
                </a:schemeClr>
              </a:solidFill>
              <a:round/>
            </a:ln>
            <a:effectLst/>
          </c:spPr>
        </c:majorGridlines>
        <c:numFmt formatCode="0.00%" sourceLinked="1"/>
        <c:maj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CN"/>
          </a:p>
        </c:txPr>
        <c:crossAx val="146446208"/>
        <c:crosses val="autoZero"/>
        <c:crossBetween val="midCat"/>
      </c:valAx>
      <c:spPr>
        <a:noFill/>
        <a:ln>
          <a:noFill/>
        </a:ln>
        <a:effectLst/>
      </c:spPr>
    </c:plotArea>
    <c:plotVisOnly val="1"/>
    <c:dispBlanksAs val="gap"/>
  </c:chart>
  <c:spPr>
    <a:solidFill>
      <a:schemeClr val="bg1"/>
    </a:solidFill>
    <a:ln w="9525" cap="flat" cmpd="sng" algn="ctr">
      <a:noFill/>
      <a:round/>
    </a:ln>
    <a:effectLst/>
  </c:spPr>
  <c:txPr>
    <a:bodyPr/>
    <a:lstStyle/>
    <a:p>
      <a:pPr>
        <a:defRPr sz="800">
          <a:latin typeface="微软雅黑" panose="020B0503020204020204" pitchFamily="34" charset="-122"/>
          <a:ea typeface="微软雅黑" panose="020B0503020204020204" pitchFamily="34" charset="-122"/>
        </a:defRPr>
      </a:pPr>
      <a:endParaRPr lang="zh-CN"/>
    </a:p>
  </c:txPr>
  <c:externalData r:id="rId1"/>
</c:chartSpace>
</file>

<file path=ppt/charts/chart14.xml><?xml version="1.0" encoding="utf-8"?>
<c:chartSpace xmlns:c="http://schemas.openxmlformats.org/drawingml/2006/chart" xmlns:a="http://schemas.openxmlformats.org/drawingml/2006/main" xmlns:r="http://schemas.openxmlformats.org/officeDocument/2006/relationships">
  <c:lang val="zh-CN"/>
  <c:chart>
    <c:title>
      <c:tx>
        <c:rich>
          <a:bodyPr rot="0" vert="horz"/>
          <a:lstStyle/>
          <a:p>
            <a:pPr>
              <a:defRPr sz="1400"/>
            </a:pPr>
            <a:r>
              <a:rPr lang="zh-CN" sz="1400" dirty="0"/>
              <a:t>顺义电子商务交易规模预测（单位：亿元）</a:t>
            </a:r>
          </a:p>
        </c:rich>
      </c:tx>
      <c:layout/>
      <c:spPr>
        <a:noFill/>
        <a:ln>
          <a:noFill/>
        </a:ln>
        <a:effectLst/>
      </c:spPr>
    </c:title>
    <c:plotArea>
      <c:layout/>
      <c:scatterChart>
        <c:scatterStyle val="lineMarker"/>
        <c:ser>
          <c:idx val="0"/>
          <c:order val="0"/>
          <c:tx>
            <c:v>历史数据</c:v>
          </c:tx>
          <c:spPr>
            <a:ln w="19050" cap="rnd">
              <a:noFill/>
              <a:round/>
            </a:ln>
            <a:effectLst/>
          </c:spPr>
          <c:marker>
            <c:symbol val="circle"/>
            <c:size val="5"/>
            <c:spPr>
              <a:solidFill>
                <a:schemeClr val="accent1"/>
              </a:solidFill>
              <a:ln w="9525">
                <a:solidFill>
                  <a:schemeClr val="accent1"/>
                </a:solidFill>
              </a:ln>
              <a:effectLst/>
            </c:spPr>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delete val="1"/>
              <c:extLst>
                <c:ext xmlns:c15="http://schemas.microsoft.com/office/drawing/2012/chart" uri="{CE6537A1-D6FC-4f65-9D91-7224C49458BB}"/>
              </c:extLst>
            </c:dLbl>
            <c:dLbl>
              <c:idx val="5"/>
              <c:delete val="1"/>
              <c:extLst>
                <c:ext xmlns:c15="http://schemas.microsoft.com/office/drawing/2012/chart" uri="{CE6537A1-D6FC-4f65-9D91-7224C49458BB}"/>
              </c:extLst>
            </c:dLbl>
            <c:dLbl>
              <c:idx val="6"/>
              <c:layout>
                <c:manualLayout>
                  <c:x val="-0.10876150035385704"/>
                  <c:y val="-8.3662698515227549E-2"/>
                </c:manualLayout>
              </c:layout>
              <c:dLblPos val="r"/>
              <c:showVal val="1"/>
              <c:showCatName val="1"/>
              <c:separator>, </c:separator>
              <c:extLst>
                <c:ext xmlns:c15="http://schemas.microsoft.com/office/drawing/2012/chart" uri="{CE6537A1-D6FC-4f65-9D91-7224C49458BB}"/>
              </c:extLst>
            </c:dLbl>
            <c:spPr>
              <a:noFill/>
              <a:ln>
                <a:noFill/>
              </a:ln>
              <a:effectLst/>
            </c:spPr>
            <c:txPr>
              <a:bodyPr/>
              <a:lstStyle/>
              <a:p>
                <a:pPr>
                  <a:defRPr sz="1000"/>
                </a:pPr>
                <a:endParaRPr lang="zh-CN"/>
              </a:p>
            </c:txPr>
            <c:dLblPos val="t"/>
            <c:showVal val="1"/>
            <c:showCatName val="1"/>
            <c:separator>, </c:separator>
            <c:extLst>
              <c:ext xmlns:c15="http://schemas.microsoft.com/office/drawing/2012/chart" uri="{CE6537A1-D6FC-4f65-9D91-7224C49458BB}">
                <c15:showLeaderLines val="0"/>
              </c:ext>
            </c:extLst>
          </c:dLbls>
          <c:trendline>
            <c:spPr>
              <a:ln w="19050" cap="rnd">
                <a:solidFill>
                  <a:schemeClr val="accent1"/>
                </a:solidFill>
                <a:prstDash val="sysDot"/>
              </a:ln>
              <a:effectLst/>
            </c:spPr>
            <c:trendlineType val="movingAvg"/>
            <c:period val="2"/>
          </c:trendline>
          <c:xVal>
            <c:numRef>
              <c:f>顺义北京对比!$A$45:$A$51</c:f>
              <c:numCache>
                <c:formatCode>General</c:formatCode>
                <c:ptCount val="7"/>
                <c:pt idx="0">
                  <c:v>2009</c:v>
                </c:pt>
                <c:pt idx="1">
                  <c:v>2010</c:v>
                </c:pt>
                <c:pt idx="2">
                  <c:v>2011</c:v>
                </c:pt>
                <c:pt idx="3">
                  <c:v>2012</c:v>
                </c:pt>
                <c:pt idx="4">
                  <c:v>2013</c:v>
                </c:pt>
                <c:pt idx="5">
                  <c:v>2014</c:v>
                </c:pt>
                <c:pt idx="6">
                  <c:v>2015</c:v>
                </c:pt>
              </c:numCache>
            </c:numRef>
          </c:xVal>
          <c:yVal>
            <c:numRef>
              <c:f>顺义北京对比!$B$45:$B$51</c:f>
              <c:numCache>
                <c:formatCode>General</c:formatCode>
                <c:ptCount val="7"/>
                <c:pt idx="0">
                  <c:v>65.832000000000008</c:v>
                </c:pt>
                <c:pt idx="1">
                  <c:v>81.600000000000009</c:v>
                </c:pt>
                <c:pt idx="2">
                  <c:v>114.7824</c:v>
                </c:pt>
                <c:pt idx="3">
                  <c:v>132</c:v>
                </c:pt>
                <c:pt idx="4">
                  <c:v>183.81120000000001</c:v>
                </c:pt>
                <c:pt idx="5">
                  <c:v>220.8</c:v>
                </c:pt>
                <c:pt idx="6">
                  <c:v>268.80000000000018</c:v>
                </c:pt>
              </c:numCache>
            </c:numRef>
          </c:yVal>
        </c:ser>
        <c:ser>
          <c:idx val="1"/>
          <c:order val="1"/>
          <c:tx>
            <c:v>基于现状的收入预测</c:v>
          </c:tx>
          <c:spPr>
            <a:ln w="25400" cap="rnd">
              <a:noFill/>
              <a:round/>
            </a:ln>
            <a:effectLst/>
          </c:spPr>
          <c:marker>
            <c:symbol val="circle"/>
            <c:size val="5"/>
            <c:spPr>
              <a:solidFill>
                <a:schemeClr val="accent2"/>
              </a:solidFill>
              <a:ln w="9525">
                <a:solidFill>
                  <a:schemeClr val="accent2"/>
                </a:solidFill>
              </a:ln>
              <a:effectLst/>
            </c:spPr>
          </c:marker>
          <c:trendline>
            <c:spPr>
              <a:ln w="19050" cap="rnd">
                <a:solidFill>
                  <a:schemeClr val="accent2"/>
                </a:solidFill>
                <a:prstDash val="sysDot"/>
              </a:ln>
              <a:effectLst/>
            </c:spPr>
            <c:trendlineType val="linear"/>
            <c:backward val="1"/>
          </c:trendline>
          <c:xVal>
            <c:numRef>
              <c:f>顺义北京对比!$D$44:$D$48</c:f>
              <c:numCache>
                <c:formatCode>General</c:formatCode>
                <c:ptCount val="5"/>
                <c:pt idx="0">
                  <c:v>2016</c:v>
                </c:pt>
                <c:pt idx="1">
                  <c:v>2017</c:v>
                </c:pt>
                <c:pt idx="2">
                  <c:v>2018</c:v>
                </c:pt>
                <c:pt idx="3">
                  <c:v>2019</c:v>
                </c:pt>
                <c:pt idx="4">
                  <c:v>2020</c:v>
                </c:pt>
              </c:numCache>
            </c:numRef>
          </c:xVal>
          <c:yVal>
            <c:numRef>
              <c:f>顺义北京对比!$E$44:$E$48</c:f>
              <c:numCache>
                <c:formatCode>General</c:formatCode>
                <c:ptCount val="5"/>
                <c:pt idx="0">
                  <c:v>278.72365714285843</c:v>
                </c:pt>
                <c:pt idx="1">
                  <c:v>309.40731428571593</c:v>
                </c:pt>
                <c:pt idx="2">
                  <c:v>340.09097142857325</c:v>
                </c:pt>
                <c:pt idx="3">
                  <c:v>370.77462857143121</c:v>
                </c:pt>
                <c:pt idx="4">
                  <c:v>401.45828571428859</c:v>
                </c:pt>
              </c:numCache>
            </c:numRef>
          </c:yVal>
        </c:ser>
        <c:ser>
          <c:idx val="3"/>
          <c:order val="2"/>
          <c:tx>
            <c:v>基于转型的收入预测</c:v>
          </c:tx>
          <c:spPr>
            <a:ln w="19050">
              <a:noFill/>
            </a:ln>
          </c:spPr>
          <c:marker>
            <c:symbol val="square"/>
            <c:size val="5"/>
          </c:marker>
          <c:dLbls>
            <c:dLbl>
              <c:idx val="0"/>
              <c:delete val="1"/>
              <c:extLst>
                <c:ext xmlns:c15="http://schemas.microsoft.com/office/drawing/2012/chart" uri="{CE6537A1-D6FC-4f65-9D91-7224C49458BB}"/>
              </c:extLst>
            </c:dLbl>
            <c:dLbl>
              <c:idx val="1"/>
              <c:delete val="1"/>
              <c:extLst>
                <c:ext xmlns:c15="http://schemas.microsoft.com/office/drawing/2012/chart" uri="{CE6537A1-D6FC-4f65-9D91-7224C49458BB}"/>
              </c:extLst>
            </c:dLbl>
            <c:dLbl>
              <c:idx val="2"/>
              <c:delete val="1"/>
              <c:extLst>
                <c:ext xmlns:c15="http://schemas.microsoft.com/office/drawing/2012/chart" uri="{CE6537A1-D6FC-4f65-9D91-7224C49458BB}"/>
              </c:extLst>
            </c:dLbl>
            <c:dLbl>
              <c:idx val="3"/>
              <c:delete val="1"/>
              <c:extLst>
                <c:ext xmlns:c15="http://schemas.microsoft.com/office/drawing/2012/chart" uri="{CE6537A1-D6FC-4f65-9D91-7224C49458BB}"/>
              </c:extLst>
            </c:dLbl>
            <c:dLbl>
              <c:idx val="4"/>
              <c:layout>
                <c:manualLayout>
                  <c:x val="-8.5545357785690862E-3"/>
                  <c:y val="-4.7163298778040319E-2"/>
                </c:manualLayout>
              </c:layout>
              <c:dLblPos val="r"/>
              <c:showVal val="1"/>
              <c:showCatName val="1"/>
              <c:extLst>
                <c:ext xmlns:c15="http://schemas.microsoft.com/office/drawing/2012/chart" uri="{CE6537A1-D6FC-4f65-9D91-7224C49458BB}"/>
              </c:extLst>
            </c:dLbl>
            <c:spPr>
              <a:noFill/>
              <a:ln>
                <a:noFill/>
              </a:ln>
              <a:effectLst/>
            </c:spPr>
            <c:txPr>
              <a:bodyPr/>
              <a:lstStyle/>
              <a:p>
                <a:pPr>
                  <a:defRPr sz="1000"/>
                </a:pPr>
                <a:endParaRPr lang="zh-CN"/>
              </a:p>
            </c:txPr>
            <c:dLblPos val="t"/>
            <c:showVal val="1"/>
            <c:showCatName val="1"/>
            <c:extLst>
              <c:ext xmlns:c15="http://schemas.microsoft.com/office/drawing/2012/chart" uri="{CE6537A1-D6FC-4f65-9D91-7224C49458BB}">
                <c15:showLeaderLines val="0"/>
              </c:ext>
            </c:extLst>
          </c:dLbls>
          <c:trendline>
            <c:spPr>
              <a:ln w="19050">
                <a:solidFill>
                  <a:srgbClr val="FFC000"/>
                </a:solidFill>
                <a:prstDash val="sysDot"/>
              </a:ln>
            </c:spPr>
            <c:trendlineType val="exp"/>
            <c:backward val="4"/>
          </c:trendline>
          <c:xVal>
            <c:numRef>
              <c:f>顺义北京对比!$D$55:$D$59</c:f>
              <c:numCache>
                <c:formatCode>General</c:formatCode>
                <c:ptCount val="5"/>
                <c:pt idx="0">
                  <c:v>2016</c:v>
                </c:pt>
                <c:pt idx="1">
                  <c:v>2017</c:v>
                </c:pt>
                <c:pt idx="2">
                  <c:v>2018</c:v>
                </c:pt>
                <c:pt idx="3">
                  <c:v>2019</c:v>
                </c:pt>
                <c:pt idx="4">
                  <c:v>2020</c:v>
                </c:pt>
              </c:numCache>
            </c:numRef>
          </c:xVal>
          <c:yVal>
            <c:numRef>
              <c:f>顺义北京对比!$E$55:$E$59</c:f>
              <c:numCache>
                <c:formatCode>General</c:formatCode>
                <c:ptCount val="5"/>
                <c:pt idx="0">
                  <c:v>312.84055499008429</c:v>
                </c:pt>
                <c:pt idx="1">
                  <c:v>373.29290585749061</c:v>
                </c:pt>
                <c:pt idx="2">
                  <c:v>445.47556662413518</c:v>
                </c:pt>
                <c:pt idx="3">
                  <c:v>532.43882718535917</c:v>
                </c:pt>
                <c:pt idx="4">
                  <c:v>638.02615924711552</c:v>
                </c:pt>
              </c:numCache>
            </c:numRef>
          </c:yVal>
        </c:ser>
        <c:dLbls/>
        <c:axId val="146744832"/>
        <c:axId val="146746368"/>
      </c:scatterChart>
      <c:valAx>
        <c:axId val="146744832"/>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CN"/>
          </a:p>
        </c:txPr>
        <c:crossAx val="146746368"/>
        <c:crosses val="autoZero"/>
        <c:crossBetween val="midCat"/>
      </c:valAx>
      <c:valAx>
        <c:axId val="146746368"/>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CN"/>
          </a:p>
        </c:txPr>
        <c:crossAx val="146744832"/>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layout/>
      <c:txPr>
        <a:bodyPr/>
        <a:lstStyle/>
        <a:p>
          <a:pPr>
            <a:defRPr sz="1000"/>
          </a:pPr>
          <a:endParaRPr lang="zh-CN"/>
        </a:p>
      </c:txPr>
    </c:legend>
    <c:plotVisOnly val="1"/>
    <c:dispBlanksAs val="gap"/>
  </c:chart>
  <c:spPr>
    <a:solidFill>
      <a:schemeClr val="bg1"/>
    </a:solidFill>
    <a:ln w="9525" cap="flat" cmpd="sng" algn="ctr">
      <a:noFill/>
      <a:round/>
    </a:ln>
    <a:effectLst/>
  </c:spPr>
  <c:txPr>
    <a:bodyPr/>
    <a:lstStyle/>
    <a:p>
      <a:pPr>
        <a:defRPr sz="800">
          <a:latin typeface="微软雅黑" panose="020B0503020204020204" pitchFamily="34" charset="-122"/>
          <a:ea typeface="微软雅黑" panose="020B0503020204020204" pitchFamily="34" charset="-122"/>
        </a:defRPr>
      </a:pPr>
      <a:endParaRPr lang="zh-CN"/>
    </a:p>
  </c:txPr>
  <c:externalData r:id="rId1"/>
</c:chartSpace>
</file>

<file path=ppt/charts/chart2.xml><?xml version="1.0" encoding="utf-8"?>
<c:chartSpace xmlns:c="http://schemas.openxmlformats.org/drawingml/2006/chart" xmlns:a="http://schemas.openxmlformats.org/drawingml/2006/main" xmlns:r="http://schemas.openxmlformats.org/officeDocument/2006/relationships">
  <c:lang val="zh-CN"/>
  <c:chart>
    <c:title>
      <c:tx>
        <c:rich>
          <a:bodyPr rot="0" vert="horz"/>
          <a:lstStyle/>
          <a:p>
            <a:pPr>
              <a:defRPr sz="1050"/>
            </a:pPr>
            <a:r>
              <a:rPr lang="zh-CN" sz="1050"/>
              <a:t>中国与国外汽车产业链比重对比</a:t>
            </a:r>
          </a:p>
        </c:rich>
      </c:tx>
      <c:layout/>
      <c:spPr>
        <a:noFill/>
        <a:ln>
          <a:noFill/>
        </a:ln>
        <a:effectLst/>
      </c:spPr>
    </c:title>
    <c:plotArea>
      <c:layout/>
      <c:barChart>
        <c:barDir val="bar"/>
        <c:grouping val="clustered"/>
        <c:ser>
          <c:idx val="0"/>
          <c:order val="0"/>
          <c:tx>
            <c:v>国外</c:v>
          </c:tx>
          <c:spPr>
            <a:solidFill>
              <a:schemeClr val="accent1"/>
            </a:solidFill>
            <a:ln>
              <a:noFill/>
            </a:ln>
            <a:effectLst/>
          </c:spPr>
          <c:dLbls>
            <c:spPr>
              <a:noFill/>
              <a:ln>
                <a:noFill/>
              </a:ln>
              <a:effectLst/>
            </c:spPr>
            <c:txPr>
              <a:bodyPr rot="0" vert="horz"/>
              <a:lstStyle/>
              <a:p>
                <a:pPr>
                  <a:defRPr/>
                </a:pPr>
                <a:endParaRPr lang="zh-CN"/>
              </a:p>
            </c:txPr>
            <c:dLblPos val="outEnd"/>
            <c:showVal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Sheet2!$B$2:$E$2</c:f>
              <c:strCache>
                <c:ptCount val="4"/>
                <c:pt idx="0">
                  <c:v>配件</c:v>
                </c:pt>
                <c:pt idx="1">
                  <c:v>制造</c:v>
                </c:pt>
                <c:pt idx="2">
                  <c:v>零售</c:v>
                </c:pt>
                <c:pt idx="3">
                  <c:v>服务</c:v>
                </c:pt>
              </c:strCache>
            </c:strRef>
          </c:cat>
          <c:val>
            <c:numRef>
              <c:f>Sheet2!$B$3:$E$3</c:f>
              <c:numCache>
                <c:formatCode>0%</c:formatCode>
                <c:ptCount val="4"/>
                <c:pt idx="0">
                  <c:v>0.39000000000000012</c:v>
                </c:pt>
                <c:pt idx="1">
                  <c:v>0.21000000000000005</c:v>
                </c:pt>
                <c:pt idx="2">
                  <c:v>7.0000000000000021E-2</c:v>
                </c:pt>
                <c:pt idx="3">
                  <c:v>0.33000000000000013</c:v>
                </c:pt>
              </c:numCache>
            </c:numRef>
          </c:val>
        </c:ser>
        <c:ser>
          <c:idx val="1"/>
          <c:order val="1"/>
          <c:tx>
            <c:v>中国</c:v>
          </c:tx>
          <c:spPr>
            <a:solidFill>
              <a:schemeClr val="accent2"/>
            </a:solidFill>
            <a:ln>
              <a:noFill/>
            </a:ln>
            <a:effectLst/>
          </c:spPr>
          <c:dLbls>
            <c:spPr>
              <a:noFill/>
              <a:ln>
                <a:noFill/>
              </a:ln>
              <a:effectLst/>
            </c:spPr>
            <c:txPr>
              <a:bodyPr rot="0" vert="horz"/>
              <a:lstStyle/>
              <a:p>
                <a:pPr>
                  <a:defRPr/>
                </a:pPr>
                <a:endParaRPr lang="zh-CN"/>
              </a:p>
            </c:txPr>
            <c:dLblPos val="outEnd"/>
            <c:showVal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val>
            <c:numRef>
              <c:f>Sheet2!$B$4:$E$4</c:f>
              <c:numCache>
                <c:formatCode>0%</c:formatCode>
                <c:ptCount val="4"/>
                <c:pt idx="0">
                  <c:v>0.37000000000000011</c:v>
                </c:pt>
                <c:pt idx="1">
                  <c:v>0.4300000000000001</c:v>
                </c:pt>
                <c:pt idx="2">
                  <c:v>8.0000000000000029E-2</c:v>
                </c:pt>
                <c:pt idx="3">
                  <c:v>0.12000000000000002</c:v>
                </c:pt>
              </c:numCache>
            </c:numRef>
          </c:val>
        </c:ser>
        <c:dLbls>
          <c:showVal val="1"/>
        </c:dLbls>
        <c:gapWidth val="182"/>
        <c:axId val="77803904"/>
        <c:axId val="77805440"/>
      </c:barChart>
      <c:catAx>
        <c:axId val="77803904"/>
        <c:scaling>
          <c:orientation val="minMax"/>
        </c:scaling>
        <c:axPos val="l"/>
        <c:numFmt formatCode="General" sourceLinked="1"/>
        <c:maj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77805440"/>
        <c:crosses val="autoZero"/>
        <c:auto val="1"/>
        <c:lblAlgn val="ctr"/>
        <c:lblOffset val="100"/>
      </c:catAx>
      <c:valAx>
        <c:axId val="77805440"/>
        <c:scaling>
          <c:orientation val="minMax"/>
        </c:scaling>
        <c:axPos val="b"/>
        <c:majorGridlines>
          <c:spPr>
            <a:ln w="9525" cap="flat" cmpd="sng" algn="ctr">
              <a:solidFill>
                <a:schemeClr val="tx1">
                  <a:lumMod val="15000"/>
                  <a:lumOff val="85000"/>
                </a:schemeClr>
              </a:solidFill>
              <a:round/>
            </a:ln>
            <a:effectLst/>
          </c:spPr>
        </c:majorGridlines>
        <c:numFmt formatCode="0%" sourceLinked="1"/>
        <c:majorTickMark val="none"/>
        <c:tickLblPos val="nextTo"/>
        <c:spPr>
          <a:noFill/>
          <a:ln>
            <a:noFill/>
          </a:ln>
          <a:effectLst/>
        </c:spPr>
        <c:txPr>
          <a:bodyPr rot="-60000000" vert="horz"/>
          <a:lstStyle/>
          <a:p>
            <a:pPr>
              <a:defRPr/>
            </a:pPr>
            <a:endParaRPr lang="zh-CN"/>
          </a:p>
        </c:txPr>
        <c:crossAx val="77803904"/>
        <c:crosses val="autoZero"/>
        <c:crossBetween val="between"/>
      </c:valAx>
      <c:spPr>
        <a:noFill/>
        <a:ln>
          <a:noFill/>
        </a:ln>
        <a:effectLst/>
      </c:spPr>
    </c:plotArea>
    <c:legend>
      <c:legendPos val="l"/>
      <c:layout/>
      <c:spPr>
        <a:noFill/>
        <a:ln>
          <a:noFill/>
        </a:ln>
        <a:effectLst/>
      </c:spPr>
      <c:txPr>
        <a:bodyPr rot="0" vert="horz"/>
        <a:lstStyle/>
        <a:p>
          <a:pPr>
            <a:defRPr/>
          </a:pPr>
          <a:endParaRPr lang="zh-CN"/>
        </a:p>
      </c:txPr>
    </c:legend>
    <c:plotVisOnly val="1"/>
    <c:dispBlanksAs val="gap"/>
  </c:chart>
  <c:spPr>
    <a:noFill/>
    <a:ln>
      <a:noFill/>
    </a:ln>
    <a:effectLst/>
  </c:spPr>
  <c:txPr>
    <a:bodyPr/>
    <a:lstStyle/>
    <a:p>
      <a:pPr>
        <a:defRPr sz="800">
          <a:latin typeface="微软雅黑" panose="020B0503020204020204" pitchFamily="34" charset="-122"/>
          <a:ea typeface="微软雅黑" panose="020B0503020204020204" pitchFamily="34" charset="-122"/>
        </a:defRPr>
      </a:pPr>
      <a:endParaRPr lang="zh-CN"/>
    </a:p>
  </c:txPr>
  <c:externalData r:id="rId1"/>
</c:chartSpace>
</file>

<file path=ppt/charts/chart3.xml><?xml version="1.0" encoding="utf-8"?>
<c:chartSpace xmlns:c="http://schemas.openxmlformats.org/drawingml/2006/chart" xmlns:a="http://schemas.openxmlformats.org/drawingml/2006/main" xmlns:r="http://schemas.openxmlformats.org/officeDocument/2006/relationships">
  <c:lang val="zh-CN"/>
  <c:chart>
    <c:title>
      <c:tx>
        <c:rich>
          <a:bodyPr rot="0" vert="horz"/>
          <a:lstStyle/>
          <a:p>
            <a:pPr>
              <a:defRPr sz="1050"/>
            </a:pPr>
            <a:r>
              <a:rPr lang="zh-CN" sz="1050"/>
              <a:t>顺义区农林渔牧业产值（单位：亿元）</a:t>
            </a:r>
          </a:p>
        </c:rich>
      </c:tx>
      <c:layout/>
      <c:spPr>
        <a:noFill/>
        <a:ln>
          <a:noFill/>
        </a:ln>
        <a:effectLst/>
      </c:spPr>
    </c:title>
    <c:plotArea>
      <c:layout/>
      <c:barChart>
        <c:barDir val="col"/>
        <c:grouping val="clustered"/>
        <c:ser>
          <c:idx val="0"/>
          <c:order val="0"/>
          <c:tx>
            <c:v>产值</c:v>
          </c:tx>
          <c:spPr>
            <a:solidFill>
              <a:schemeClr val="accent1"/>
            </a:solidFill>
            <a:ln>
              <a:noFill/>
            </a:ln>
            <a:effectLst/>
          </c:spPr>
          <c:dLbls>
            <c:spPr>
              <a:noFill/>
              <a:ln>
                <a:noFill/>
              </a:ln>
              <a:effectLst/>
            </c:spPr>
            <c:txPr>
              <a:bodyPr rot="0" vert="horz"/>
              <a:lstStyle/>
              <a:p>
                <a:pPr>
                  <a:defRPr/>
                </a:pPr>
                <a:endParaRPr lang="zh-CN"/>
              </a:p>
            </c:txPr>
            <c:dLblPos val="outEnd"/>
            <c:showVal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numRef>
              <c:f>工作表1!$A$2:$A$8</c:f>
              <c:numCache>
                <c:formatCode>General</c:formatCode>
                <c:ptCount val="7"/>
                <c:pt idx="0">
                  <c:v>2008</c:v>
                </c:pt>
                <c:pt idx="1">
                  <c:v>2009</c:v>
                </c:pt>
                <c:pt idx="2">
                  <c:v>2010</c:v>
                </c:pt>
                <c:pt idx="3">
                  <c:v>2011</c:v>
                </c:pt>
                <c:pt idx="4">
                  <c:v>2012</c:v>
                </c:pt>
                <c:pt idx="5">
                  <c:v>2013</c:v>
                </c:pt>
                <c:pt idx="6">
                  <c:v>2014</c:v>
                </c:pt>
              </c:numCache>
            </c:numRef>
          </c:cat>
          <c:val>
            <c:numRef>
              <c:f>工作表1!$B$2:$B$8</c:f>
              <c:numCache>
                <c:formatCode>General</c:formatCode>
                <c:ptCount val="7"/>
                <c:pt idx="0">
                  <c:v>54.493860000000005</c:v>
                </c:pt>
                <c:pt idx="1">
                  <c:v>56.654420000000002</c:v>
                </c:pt>
                <c:pt idx="2">
                  <c:v>58.581720000000004</c:v>
                </c:pt>
                <c:pt idx="3">
                  <c:v>65.166960000000003</c:v>
                </c:pt>
                <c:pt idx="4">
                  <c:v>67.554820000000007</c:v>
                </c:pt>
                <c:pt idx="5">
                  <c:v>68.339029999999994</c:v>
                </c:pt>
                <c:pt idx="6">
                  <c:v>68.492509999999996</c:v>
                </c:pt>
              </c:numCache>
            </c:numRef>
          </c:val>
        </c:ser>
        <c:dLbls/>
        <c:gapWidth val="219"/>
        <c:axId val="77864960"/>
        <c:axId val="77866496"/>
      </c:barChart>
      <c:lineChart>
        <c:grouping val="standard"/>
        <c:ser>
          <c:idx val="1"/>
          <c:order val="1"/>
          <c:tx>
            <c:v>增长率</c:v>
          </c:tx>
          <c:spPr>
            <a:ln w="28575" cap="rnd">
              <a:solidFill>
                <a:schemeClr val="accent2"/>
              </a:solidFill>
              <a:round/>
            </a:ln>
            <a:effectLst/>
          </c:spPr>
          <c:marker>
            <c:symbol val="none"/>
          </c:marker>
          <c:dLbls>
            <c:spPr>
              <a:noFill/>
              <a:ln>
                <a:noFill/>
              </a:ln>
              <a:effectLst/>
            </c:spPr>
            <c:txPr>
              <a:bodyPr rot="0" vert="horz"/>
              <a:lstStyle/>
              <a:p>
                <a:pPr>
                  <a:defRPr/>
                </a:pPr>
                <a:endParaRPr lang="zh-CN"/>
              </a:p>
            </c:txPr>
            <c:dLblPos val="t"/>
            <c:showVal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val>
            <c:numRef>
              <c:f>工作表1!$C$2:$C$8</c:f>
              <c:numCache>
                <c:formatCode>0%</c:formatCode>
                <c:ptCount val="7"/>
                <c:pt idx="0" formatCode="General">
                  <c:v>0</c:v>
                </c:pt>
                <c:pt idx="1">
                  <c:v>3.9647769491829014E-2</c:v>
                </c:pt>
                <c:pt idx="2">
                  <c:v>3.40185284749185E-2</c:v>
                </c:pt>
                <c:pt idx="3">
                  <c:v>0.11241117536323603</c:v>
                </c:pt>
                <c:pt idx="4">
                  <c:v>3.6642188004473518E-2</c:v>
                </c:pt>
                <c:pt idx="5">
                  <c:v>1.1608498105686401E-2</c:v>
                </c:pt>
                <c:pt idx="6">
                  <c:v>2.245861552322322E-3</c:v>
                </c:pt>
              </c:numCache>
            </c:numRef>
          </c:val>
        </c:ser>
        <c:dLbls/>
        <c:marker val="1"/>
        <c:axId val="77886208"/>
        <c:axId val="77868032"/>
      </c:lineChart>
      <c:catAx>
        <c:axId val="77864960"/>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77866496"/>
        <c:crosses val="autoZero"/>
        <c:auto val="1"/>
        <c:lblAlgn val="ctr"/>
        <c:lblOffset val="100"/>
      </c:catAx>
      <c:valAx>
        <c:axId val="77866496"/>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vert="horz"/>
          <a:lstStyle/>
          <a:p>
            <a:pPr>
              <a:defRPr/>
            </a:pPr>
            <a:endParaRPr lang="zh-CN"/>
          </a:p>
        </c:txPr>
        <c:crossAx val="77864960"/>
        <c:crosses val="autoZero"/>
        <c:crossBetween val="between"/>
      </c:valAx>
      <c:valAx>
        <c:axId val="77868032"/>
        <c:scaling>
          <c:orientation val="minMax"/>
        </c:scaling>
        <c:axPos val="r"/>
        <c:numFmt formatCode="General" sourceLinked="1"/>
        <c:tickLblPos val="nextTo"/>
        <c:spPr>
          <a:noFill/>
          <a:ln>
            <a:noFill/>
          </a:ln>
          <a:effectLst/>
        </c:spPr>
        <c:txPr>
          <a:bodyPr rot="-60000000" vert="horz"/>
          <a:lstStyle/>
          <a:p>
            <a:pPr>
              <a:defRPr/>
            </a:pPr>
            <a:endParaRPr lang="zh-CN"/>
          </a:p>
        </c:txPr>
        <c:crossAx val="77886208"/>
        <c:crosses val="max"/>
        <c:crossBetween val="between"/>
      </c:valAx>
      <c:catAx>
        <c:axId val="77886208"/>
        <c:scaling>
          <c:orientation val="minMax"/>
        </c:scaling>
        <c:delete val="1"/>
        <c:axPos val="b"/>
        <c:tickLblPos val="none"/>
        <c:crossAx val="77868032"/>
        <c:crosses val="autoZero"/>
        <c:auto val="1"/>
        <c:lblAlgn val="ctr"/>
        <c:lblOffset val="100"/>
      </c:catAx>
      <c:spPr>
        <a:noFill/>
        <a:ln>
          <a:noFill/>
        </a:ln>
        <a:effectLst/>
      </c:spPr>
    </c:plotArea>
    <c:legend>
      <c:legendPos val="b"/>
      <c:layout/>
      <c:spPr>
        <a:noFill/>
        <a:ln>
          <a:noFill/>
        </a:ln>
        <a:effectLst/>
      </c:spPr>
      <c:txPr>
        <a:bodyPr rot="0" vert="horz"/>
        <a:lstStyle/>
        <a:p>
          <a:pPr>
            <a:defRPr/>
          </a:pPr>
          <a:endParaRPr lang="zh-CN"/>
        </a:p>
      </c:txPr>
    </c:legend>
    <c:plotVisOnly val="1"/>
    <c:dispBlanksAs val="gap"/>
  </c:chart>
  <c:spPr>
    <a:noFill/>
    <a:ln>
      <a:noFill/>
    </a:ln>
    <a:effectLst/>
  </c:spPr>
  <c:txPr>
    <a:bodyPr/>
    <a:lstStyle/>
    <a:p>
      <a:pPr>
        <a:defRPr sz="800">
          <a:latin typeface="微软雅黑" panose="020B0503020204020204" pitchFamily="34" charset="-122"/>
          <a:ea typeface="微软雅黑" panose="020B0503020204020204" pitchFamily="34" charset="-122"/>
        </a:defRPr>
      </a:pPr>
      <a:endParaRPr lang="zh-CN"/>
    </a:p>
  </c:txPr>
  <c:externalData r:id="rId1"/>
</c:chartSpace>
</file>

<file path=ppt/charts/chart4.xml><?xml version="1.0" encoding="utf-8"?>
<c:chartSpace xmlns:c="http://schemas.openxmlformats.org/drawingml/2006/chart" xmlns:a="http://schemas.openxmlformats.org/drawingml/2006/main" xmlns:r="http://schemas.openxmlformats.org/officeDocument/2006/relationships">
  <c:lang val="zh-CN"/>
  <c:style val="3"/>
  <c:chart>
    <c:title>
      <c:tx>
        <c:rich>
          <a:bodyPr rot="0" spcFirstLastPara="1" vertOverflow="ellipsis" vert="horz" wrap="square" anchor="ctr" anchorCtr="1"/>
          <a:lstStyle/>
          <a:p>
            <a:pPr>
              <a:defRPr sz="1050" b="1" i="0" u="none" strike="noStrike" kern="1200" baseline="0">
                <a:solidFill>
                  <a:schemeClr val="tx1"/>
                </a:solidFill>
                <a:latin typeface="微软雅黑" panose="020B0503020204020204" pitchFamily="34" charset="-122"/>
                <a:ea typeface="微软雅黑" panose="020B0503020204020204" pitchFamily="34" charset="-122"/>
                <a:cs typeface="+mn-cs"/>
              </a:defRPr>
            </a:pPr>
            <a:r>
              <a:rPr lang="zh-CN" sz="1050"/>
              <a:t>顺义网上零售额占北京市比重</a:t>
            </a:r>
          </a:p>
        </c:rich>
      </c:tx>
      <c:layout/>
      <c:spPr>
        <a:noFill/>
        <a:ln>
          <a:noFill/>
        </a:ln>
        <a:effectLst/>
      </c:spPr>
    </c:title>
    <c:plotArea>
      <c:layout/>
      <c:pieChart>
        <c:varyColors val="1"/>
        <c:ser>
          <c:idx val="0"/>
          <c:order val="0"/>
          <c:explosion val="12"/>
          <c:dPt>
            <c:idx val="0"/>
            <c:spPr>
              <a:solidFill>
                <a:schemeClr val="accent1">
                  <a:tint val="77000"/>
                </a:schemeClr>
              </a:solidFill>
              <a:ln>
                <a:noFill/>
              </a:ln>
              <a:effectLst/>
            </c:spPr>
          </c:dPt>
          <c:dPt>
            <c:idx val="1"/>
            <c:spPr>
              <a:solidFill>
                <a:schemeClr val="accent1">
                  <a:shade val="76000"/>
                </a:schemeClr>
              </a:solidFill>
              <a:ln>
                <a:noFill/>
              </a:ln>
              <a:effectLst/>
            </c:spPr>
          </c:dPt>
          <c:dLbls>
            <c:dLbl>
              <c:idx val="0"/>
              <c:layout>
                <c:manualLayout>
                  <c:x val="0.114347630888244"/>
                  <c:y val="6.4912510936133053E-2"/>
                </c:manualLayout>
              </c:layout>
              <c:dLblPos val="bestFit"/>
              <c:showVal val="1"/>
              <c:showCatName val="1"/>
              <c:separator> </c:separator>
              <c:extLst>
                <c:ext xmlns:c15="http://schemas.microsoft.com/office/drawing/2012/chart" uri="{CE6537A1-D6FC-4f65-9D91-7224C49458BB}">
                  <c15:layout/>
                </c:ext>
              </c:extLst>
            </c:dLbl>
            <c:numFmt formatCode="0.00%"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dLblPos val="bestFit"/>
            <c:showVal val="1"/>
            <c:showCatName val="1"/>
            <c:separator> </c:separator>
            <c:showLeaderLines val="1"/>
            <c:leaderLines>
              <c:spPr>
                <a:ln w="9525" cap="flat" cmpd="sng" algn="ctr">
                  <a:solidFill>
                    <a:schemeClr val="tx1">
                      <a:shade val="95000"/>
                      <a:satMod val="105000"/>
                    </a:schemeClr>
                  </a:solidFill>
                  <a:prstDash val="solid"/>
                  <a:round/>
                </a:ln>
                <a:effectLst/>
              </c:spPr>
            </c:leaderLines>
            <c:extLst>
              <c:ext xmlns:c15="http://schemas.microsoft.com/office/drawing/2012/chart" uri="{CE6537A1-D6FC-4f65-9D91-7224C49458BB}">
                <c15:layout/>
              </c:ext>
            </c:extLst>
          </c:dLbls>
          <c:cat>
            <c:strRef>
              <c:f>北京!$E$8:$E$9</c:f>
              <c:strCache>
                <c:ptCount val="2"/>
                <c:pt idx="0">
                  <c:v>顺义</c:v>
                </c:pt>
                <c:pt idx="1">
                  <c:v>其他</c:v>
                </c:pt>
              </c:strCache>
            </c:strRef>
          </c:cat>
          <c:val>
            <c:numRef>
              <c:f>北京!$G$8:$G$9</c:f>
              <c:numCache>
                <c:formatCode>0.00%</c:formatCode>
                <c:ptCount val="2"/>
                <c:pt idx="0">
                  <c:v>2.4016604071950998E-2</c:v>
                </c:pt>
                <c:pt idx="1">
                  <c:v>0.97598339592804872</c:v>
                </c:pt>
              </c:numCache>
            </c:numRef>
          </c:val>
        </c:ser>
        <c:dLbls/>
        <c:firstSliceAng val="0"/>
      </c:pieChart>
      <c:spPr>
        <a:noFill/>
        <a:ln>
          <a:noFill/>
        </a:ln>
        <a:effectLst/>
      </c:spPr>
    </c:plotArea>
    <c:plotVisOnly val="1"/>
    <c:dispBlanksAs val="zero"/>
  </c:chart>
  <c:spPr>
    <a:noFill/>
    <a:ln w="9525" cap="flat" cmpd="sng" algn="ctr">
      <a:noFill/>
      <a:prstDash val="solid"/>
    </a:ln>
    <a:effectLst/>
  </c:spPr>
  <c:txPr>
    <a:bodyPr/>
    <a:lstStyle/>
    <a:p>
      <a:pPr>
        <a:defRPr sz="800">
          <a:latin typeface="微软雅黑" panose="020B0503020204020204" pitchFamily="34" charset="-122"/>
          <a:ea typeface="微软雅黑" panose="020B0503020204020204" pitchFamily="34" charset="-122"/>
        </a:defRPr>
      </a:pPr>
      <a:endParaRPr lang="zh-CN"/>
    </a:p>
  </c:txPr>
  <c:externalData r:id="rId1"/>
</c:chartSpace>
</file>

<file path=ppt/charts/chart5.xml><?xml version="1.0" encoding="utf-8"?>
<c:chartSpace xmlns:c="http://schemas.openxmlformats.org/drawingml/2006/chart" xmlns:a="http://schemas.openxmlformats.org/drawingml/2006/main" xmlns:r="http://schemas.openxmlformats.org/officeDocument/2006/relationships">
  <c:lang val="zh-CN"/>
  <c:chart>
    <c:title>
      <c:tx>
        <c:rich>
          <a:bodyPr rot="0" vert="horz"/>
          <a:lstStyle/>
          <a:p>
            <a:pPr>
              <a:defRPr sz="1050"/>
            </a:pPr>
            <a:r>
              <a:rPr lang="zh-CN" sz="1050"/>
              <a:t>顺义软件信息服务业历年收入（单位：亿元）</a:t>
            </a:r>
          </a:p>
        </c:rich>
      </c:tx>
      <c:layout/>
      <c:spPr>
        <a:noFill/>
        <a:ln>
          <a:noFill/>
        </a:ln>
        <a:effectLst/>
      </c:spPr>
    </c:title>
    <c:plotArea>
      <c:layout/>
      <c:barChart>
        <c:barDir val="col"/>
        <c:grouping val="clustered"/>
        <c:ser>
          <c:idx val="0"/>
          <c:order val="0"/>
          <c:tx>
            <c:v>业务收入</c:v>
          </c:tx>
          <c:spPr>
            <a:solidFill>
              <a:schemeClr val="accent1"/>
            </a:solidFill>
            <a:ln>
              <a:noFill/>
            </a:ln>
            <a:effectLst/>
          </c:spPr>
          <c:cat>
            <c:numRef>
              <c:f>顺义北京对比!$B$1:$I$1</c:f>
              <c:numCache>
                <c:formatCode>General</c:formatCode>
                <c:ptCount val="8"/>
                <c:pt idx="0">
                  <c:v>2007</c:v>
                </c:pt>
                <c:pt idx="1">
                  <c:v>2008</c:v>
                </c:pt>
                <c:pt idx="2">
                  <c:v>2009</c:v>
                </c:pt>
                <c:pt idx="3">
                  <c:v>2010</c:v>
                </c:pt>
                <c:pt idx="4">
                  <c:v>2011</c:v>
                </c:pt>
                <c:pt idx="5">
                  <c:v>2012</c:v>
                </c:pt>
                <c:pt idx="6">
                  <c:v>2013</c:v>
                </c:pt>
                <c:pt idx="7">
                  <c:v>2014</c:v>
                </c:pt>
              </c:numCache>
            </c:numRef>
          </c:cat>
          <c:val>
            <c:numRef>
              <c:f>顺义北京对比!$B$3:$I$3</c:f>
              <c:numCache>
                <c:formatCode>General</c:formatCode>
                <c:ptCount val="8"/>
                <c:pt idx="1">
                  <c:v>1.095</c:v>
                </c:pt>
                <c:pt idx="2">
                  <c:v>1.9510000000000001</c:v>
                </c:pt>
                <c:pt idx="3">
                  <c:v>1.9650000000000001</c:v>
                </c:pt>
                <c:pt idx="4">
                  <c:v>2.1349999999999998</c:v>
                </c:pt>
                <c:pt idx="5">
                  <c:v>0.86900000000000022</c:v>
                </c:pt>
                <c:pt idx="6">
                  <c:v>1.0029999999999994</c:v>
                </c:pt>
                <c:pt idx="7">
                  <c:v>1.081</c:v>
                </c:pt>
              </c:numCache>
            </c:numRef>
          </c:val>
        </c:ser>
        <c:dLbls/>
        <c:gapWidth val="219"/>
        <c:axId val="143913344"/>
        <c:axId val="143914880"/>
      </c:barChart>
      <c:lineChart>
        <c:grouping val="standard"/>
        <c:ser>
          <c:idx val="1"/>
          <c:order val="1"/>
          <c:tx>
            <c:v>收入增长率</c:v>
          </c:tx>
          <c:spPr>
            <a:ln w="28575" cap="rnd">
              <a:solidFill>
                <a:schemeClr val="accent2"/>
              </a:solidFill>
              <a:round/>
            </a:ln>
            <a:effectLst/>
          </c:spPr>
          <c:marker>
            <c:symbol val="none"/>
          </c:marker>
          <c:dLbls>
            <c:spPr>
              <a:noFill/>
              <a:ln>
                <a:noFill/>
              </a:ln>
              <a:effectLst/>
            </c:spPr>
            <c:txPr>
              <a:bodyPr rot="0" vert="horz"/>
              <a:lstStyle/>
              <a:p>
                <a:pPr>
                  <a:defRPr/>
                </a:pPr>
                <a:endParaRPr lang="zh-CN"/>
              </a:p>
            </c:txPr>
            <c:dLblPos val="t"/>
            <c:showVal val="1"/>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顺义北京对比!$B$5:$I$5</c:f>
              <c:numCache>
                <c:formatCode>General</c:formatCode>
                <c:ptCount val="8"/>
                <c:pt idx="2" formatCode="0.00%">
                  <c:v>0.78173515981735076</c:v>
                </c:pt>
                <c:pt idx="3" formatCode="0.00%">
                  <c:v>7.1758072783188196E-3</c:v>
                </c:pt>
                <c:pt idx="4" formatCode="0.00%">
                  <c:v>8.6513994910941278E-2</c:v>
                </c:pt>
                <c:pt idx="5" formatCode="0.00%">
                  <c:v>-0.59297423887587819</c:v>
                </c:pt>
                <c:pt idx="6" formatCode="0.00%">
                  <c:v>0.15420023014959711</c:v>
                </c:pt>
                <c:pt idx="7" formatCode="0.00%">
                  <c:v>7.776669990029926E-2</c:v>
                </c:pt>
              </c:numCache>
            </c:numRef>
          </c:val>
        </c:ser>
        <c:dLbls/>
        <c:marker val="1"/>
        <c:axId val="143930496"/>
        <c:axId val="143916416"/>
      </c:lineChart>
      <c:catAx>
        <c:axId val="143913344"/>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143914880"/>
        <c:crosses val="autoZero"/>
        <c:auto val="1"/>
        <c:lblAlgn val="ctr"/>
        <c:lblOffset val="100"/>
      </c:catAx>
      <c:valAx>
        <c:axId val="143914880"/>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vert="horz"/>
          <a:lstStyle/>
          <a:p>
            <a:pPr>
              <a:defRPr/>
            </a:pPr>
            <a:endParaRPr lang="zh-CN"/>
          </a:p>
        </c:txPr>
        <c:crossAx val="143913344"/>
        <c:crosses val="autoZero"/>
        <c:crossBetween val="between"/>
      </c:valAx>
      <c:valAx>
        <c:axId val="143916416"/>
        <c:scaling>
          <c:orientation val="minMax"/>
        </c:scaling>
        <c:axPos val="r"/>
        <c:numFmt formatCode="General" sourceLinked="1"/>
        <c:tickLblPos val="nextTo"/>
        <c:spPr>
          <a:noFill/>
          <a:ln>
            <a:noFill/>
          </a:ln>
          <a:effectLst/>
        </c:spPr>
        <c:txPr>
          <a:bodyPr rot="-60000000" vert="horz"/>
          <a:lstStyle/>
          <a:p>
            <a:pPr>
              <a:defRPr/>
            </a:pPr>
            <a:endParaRPr lang="zh-CN"/>
          </a:p>
        </c:txPr>
        <c:crossAx val="143930496"/>
        <c:crosses val="max"/>
        <c:crossBetween val="between"/>
      </c:valAx>
      <c:catAx>
        <c:axId val="143930496"/>
        <c:scaling>
          <c:orientation val="minMax"/>
        </c:scaling>
        <c:delete val="1"/>
        <c:axPos val="b"/>
        <c:tickLblPos val="none"/>
        <c:crossAx val="143916416"/>
        <c:crosses val="autoZero"/>
        <c:auto val="1"/>
        <c:lblAlgn val="ctr"/>
        <c:lblOffset val="100"/>
      </c:catAx>
      <c:spPr>
        <a:noFill/>
        <a:ln>
          <a:noFill/>
        </a:ln>
        <a:effectLst/>
      </c:spPr>
    </c:plotArea>
    <c:legend>
      <c:legendPos val="b"/>
      <c:layout/>
      <c:spPr>
        <a:noFill/>
        <a:ln>
          <a:noFill/>
        </a:ln>
        <a:effectLst/>
      </c:spPr>
      <c:txPr>
        <a:bodyPr rot="0" vert="horz"/>
        <a:lstStyle/>
        <a:p>
          <a:pPr>
            <a:defRPr/>
          </a:pPr>
          <a:endParaRPr lang="zh-CN"/>
        </a:p>
      </c:txPr>
    </c:legend>
    <c:plotVisOnly val="1"/>
    <c:dispBlanksAs val="gap"/>
  </c:chart>
  <c:spPr>
    <a:solidFill>
      <a:schemeClr val="bg1"/>
    </a:solidFill>
    <a:ln w="9525" cap="flat" cmpd="sng" algn="ctr">
      <a:noFill/>
      <a:round/>
    </a:ln>
    <a:effectLst/>
  </c:spPr>
  <c:txPr>
    <a:bodyPr/>
    <a:lstStyle/>
    <a:p>
      <a:pPr>
        <a:defRPr sz="800">
          <a:latin typeface="微软雅黑" panose="020B0503020204020204" pitchFamily="34" charset="-122"/>
          <a:ea typeface="微软雅黑" panose="020B0503020204020204" pitchFamily="34" charset="-122"/>
        </a:defRPr>
      </a:pPr>
      <a:endParaRPr lang="zh-CN"/>
    </a:p>
  </c:txPr>
  <c:externalData r:id="rId1"/>
</c:chartSpace>
</file>

<file path=ppt/charts/chart6.xml><?xml version="1.0" encoding="utf-8"?>
<c:chartSpace xmlns:c="http://schemas.openxmlformats.org/drawingml/2006/chart" xmlns:a="http://schemas.openxmlformats.org/drawingml/2006/main" xmlns:r="http://schemas.openxmlformats.org/officeDocument/2006/relationships">
  <c:lang val="zh-CN"/>
  <c:chart>
    <c:title>
      <c:tx>
        <c:rich>
          <a:bodyPr rot="0" vert="horz"/>
          <a:lstStyle/>
          <a:p>
            <a:pPr algn="ctr">
              <a:defRPr sz="1050"/>
            </a:pPr>
            <a:r>
              <a:rPr lang="zh-CN" sz="1050"/>
              <a:t>北京软件信息服务业历年收入（单位：亿元）</a:t>
            </a:r>
            <a:endParaRPr lang="en-US" sz="1050"/>
          </a:p>
        </c:rich>
      </c:tx>
      <c:layout>
        <c:manualLayout>
          <c:xMode val="edge"/>
          <c:yMode val="edge"/>
          <c:x val="0.18714272030651297"/>
          <c:y val="4.6354166666666682E-2"/>
        </c:manualLayout>
      </c:layout>
      <c:spPr>
        <a:noFill/>
        <a:ln>
          <a:noFill/>
        </a:ln>
        <a:effectLst/>
      </c:spPr>
    </c:title>
    <c:plotArea>
      <c:layout/>
      <c:barChart>
        <c:barDir val="col"/>
        <c:grouping val="clustered"/>
        <c:ser>
          <c:idx val="0"/>
          <c:order val="0"/>
          <c:tx>
            <c:v>业务收入</c:v>
          </c:tx>
          <c:spPr>
            <a:solidFill>
              <a:srgbClr val="00B0F0"/>
            </a:solidFill>
            <a:ln>
              <a:noFill/>
            </a:ln>
            <a:effectLst/>
          </c:spPr>
          <c:dLbls>
            <c:delete val="1"/>
          </c:dLbls>
          <c:cat>
            <c:numRef>
              <c:f>顺义北京对比!$B$1:$J$1</c:f>
              <c:numCache>
                <c:formatCode>General</c:formatCode>
                <c:ptCount val="9"/>
                <c:pt idx="0">
                  <c:v>2007</c:v>
                </c:pt>
                <c:pt idx="1">
                  <c:v>2008</c:v>
                </c:pt>
                <c:pt idx="2">
                  <c:v>2009</c:v>
                </c:pt>
                <c:pt idx="3">
                  <c:v>2010</c:v>
                </c:pt>
                <c:pt idx="4">
                  <c:v>2011</c:v>
                </c:pt>
                <c:pt idx="5">
                  <c:v>2012</c:v>
                </c:pt>
                <c:pt idx="6">
                  <c:v>2013</c:v>
                </c:pt>
                <c:pt idx="7">
                  <c:v>2014</c:v>
                </c:pt>
                <c:pt idx="8">
                  <c:v>2015</c:v>
                </c:pt>
              </c:numCache>
            </c:numRef>
          </c:cat>
          <c:val>
            <c:numRef>
              <c:f>顺义北京对比!$B$2:$J$2</c:f>
              <c:numCache>
                <c:formatCode>General</c:formatCode>
                <c:ptCount val="9"/>
                <c:pt idx="0">
                  <c:v>1263.0999999999999</c:v>
                </c:pt>
                <c:pt idx="1">
                  <c:v>1572.9</c:v>
                </c:pt>
                <c:pt idx="2">
                  <c:v>1687.8</c:v>
                </c:pt>
                <c:pt idx="3">
                  <c:v>2320.5</c:v>
                </c:pt>
                <c:pt idx="4">
                  <c:v>2946.1</c:v>
                </c:pt>
                <c:pt idx="5">
                  <c:v>3612.1</c:v>
                </c:pt>
                <c:pt idx="6">
                  <c:v>3739.8</c:v>
                </c:pt>
                <c:pt idx="7">
                  <c:v>4085.5</c:v>
                </c:pt>
                <c:pt idx="8">
                  <c:v>4525.5</c:v>
                </c:pt>
              </c:numCache>
            </c:numRef>
          </c:val>
        </c:ser>
        <c:dLbls>
          <c:showVal val="1"/>
        </c:dLbls>
        <c:gapWidth val="219"/>
        <c:axId val="143981568"/>
        <c:axId val="144270080"/>
      </c:barChart>
      <c:lineChart>
        <c:grouping val="standard"/>
        <c:ser>
          <c:idx val="3"/>
          <c:order val="1"/>
          <c:tx>
            <c:v>收入增长率</c:v>
          </c:tx>
          <c:spPr>
            <a:ln w="28575" cap="rnd">
              <a:solidFill>
                <a:schemeClr val="accent4"/>
              </a:solidFill>
              <a:round/>
            </a:ln>
            <a:effectLst/>
          </c:spPr>
          <c:marker>
            <c:symbol val="none"/>
          </c:marker>
          <c:dLbls>
            <c:spPr>
              <a:noFill/>
              <a:ln>
                <a:noFill/>
              </a:ln>
              <a:effectLst/>
            </c:spPr>
            <c:txPr>
              <a:bodyPr rot="0" vert="horz"/>
              <a:lstStyle/>
              <a:p>
                <a:pPr>
                  <a:defRPr/>
                </a:pPr>
                <a:endParaRPr lang="zh-CN"/>
              </a:p>
            </c:txPr>
            <c:dLblPos val="t"/>
            <c:showVal val="1"/>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顺义北京对比!$B$4:$J$4</c:f>
              <c:numCache>
                <c:formatCode>0.00%</c:formatCode>
                <c:ptCount val="9"/>
                <c:pt idx="1">
                  <c:v>0.24526957485551401</c:v>
                </c:pt>
                <c:pt idx="2">
                  <c:v>7.3049780659927399E-2</c:v>
                </c:pt>
                <c:pt idx="3">
                  <c:v>0.37486669036615722</c:v>
                </c:pt>
                <c:pt idx="4">
                  <c:v>0.26959706959707008</c:v>
                </c:pt>
                <c:pt idx="5">
                  <c:v>0.22606157292692</c:v>
                </c:pt>
                <c:pt idx="6">
                  <c:v>3.5353395531685206E-2</c:v>
                </c:pt>
                <c:pt idx="7">
                  <c:v>9.2438098294026438E-2</c:v>
                </c:pt>
                <c:pt idx="8">
                  <c:v>0.10769795618651304</c:v>
                </c:pt>
              </c:numCache>
            </c:numRef>
          </c:val>
        </c:ser>
        <c:dLbls/>
        <c:marker val="1"/>
        <c:axId val="144392192"/>
        <c:axId val="144271616"/>
      </c:lineChart>
      <c:catAx>
        <c:axId val="143981568"/>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144270080"/>
        <c:crosses val="autoZero"/>
        <c:auto val="1"/>
        <c:lblAlgn val="ctr"/>
        <c:lblOffset val="100"/>
      </c:catAx>
      <c:valAx>
        <c:axId val="144270080"/>
        <c:scaling>
          <c:orientation val="minMax"/>
          <c:max val="5000"/>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vert="horz"/>
          <a:lstStyle/>
          <a:p>
            <a:pPr>
              <a:defRPr/>
            </a:pPr>
            <a:endParaRPr lang="zh-CN"/>
          </a:p>
        </c:txPr>
        <c:crossAx val="143981568"/>
        <c:crosses val="autoZero"/>
        <c:crossBetween val="between"/>
        <c:majorUnit val="500"/>
      </c:valAx>
      <c:valAx>
        <c:axId val="144271616"/>
        <c:scaling>
          <c:orientation val="minMax"/>
        </c:scaling>
        <c:axPos val="r"/>
        <c:numFmt formatCode="General" sourceLinked="1"/>
        <c:tickLblPos val="nextTo"/>
        <c:spPr>
          <a:noFill/>
          <a:ln>
            <a:noFill/>
          </a:ln>
          <a:effectLst/>
        </c:spPr>
        <c:txPr>
          <a:bodyPr rot="-60000000" vert="horz"/>
          <a:lstStyle/>
          <a:p>
            <a:pPr>
              <a:defRPr/>
            </a:pPr>
            <a:endParaRPr lang="zh-CN"/>
          </a:p>
        </c:txPr>
        <c:crossAx val="144392192"/>
        <c:crosses val="max"/>
        <c:crossBetween val="between"/>
      </c:valAx>
      <c:catAx>
        <c:axId val="144392192"/>
        <c:scaling>
          <c:orientation val="minMax"/>
        </c:scaling>
        <c:delete val="1"/>
        <c:axPos val="b"/>
        <c:tickLblPos val="none"/>
        <c:crossAx val="144271616"/>
        <c:crosses val="autoZero"/>
        <c:auto val="1"/>
        <c:lblAlgn val="ctr"/>
        <c:lblOffset val="100"/>
      </c:catAx>
      <c:spPr>
        <a:noFill/>
        <a:ln>
          <a:noFill/>
        </a:ln>
        <a:effectLst/>
      </c:spPr>
    </c:plotArea>
    <c:legend>
      <c:legendPos val="b"/>
      <c:layout/>
      <c:spPr>
        <a:noFill/>
        <a:ln>
          <a:noFill/>
        </a:ln>
        <a:effectLst/>
      </c:spPr>
      <c:txPr>
        <a:bodyPr rot="0" vert="horz"/>
        <a:lstStyle/>
        <a:p>
          <a:pPr>
            <a:defRPr/>
          </a:pPr>
          <a:endParaRPr lang="zh-CN"/>
        </a:p>
      </c:txPr>
    </c:legend>
    <c:plotVisOnly val="1"/>
    <c:dispBlanksAs val="gap"/>
  </c:chart>
  <c:spPr>
    <a:solidFill>
      <a:schemeClr val="bg1"/>
    </a:solidFill>
    <a:ln w="9525" cap="flat" cmpd="sng" algn="ctr">
      <a:noFill/>
      <a:round/>
    </a:ln>
    <a:effectLst/>
  </c:spPr>
  <c:txPr>
    <a:bodyPr/>
    <a:lstStyle/>
    <a:p>
      <a:pPr>
        <a:defRPr sz="800">
          <a:latin typeface="微软雅黑" panose="020B0503020204020204" pitchFamily="34" charset="-122"/>
          <a:ea typeface="微软雅黑" panose="020B0503020204020204" pitchFamily="34" charset="-122"/>
        </a:defRPr>
      </a:pPr>
      <a:endParaRPr lang="zh-CN"/>
    </a:p>
  </c:txPr>
  <c:externalData r:id="rId1"/>
</c:chartSpace>
</file>

<file path=ppt/charts/chart7.xml><?xml version="1.0" encoding="utf-8"?>
<c:chartSpace xmlns:c="http://schemas.openxmlformats.org/drawingml/2006/chart" xmlns:a="http://schemas.openxmlformats.org/drawingml/2006/main" xmlns:r="http://schemas.openxmlformats.org/officeDocument/2006/relationships">
  <c:lang val="zh-CN"/>
  <c:chart>
    <c:title>
      <c:tx>
        <c:rich>
          <a:bodyPr rot="0" vert="horz"/>
          <a:lstStyle/>
          <a:p>
            <a:pPr>
              <a:defRPr/>
            </a:pPr>
            <a:r>
              <a:rPr lang="zh-CN"/>
              <a:t>顺义软件信息服务业历年收入（单位：亿元）</a:t>
            </a:r>
          </a:p>
        </c:rich>
      </c:tx>
      <c:layout/>
      <c:spPr>
        <a:noFill/>
        <a:ln>
          <a:noFill/>
        </a:ln>
        <a:effectLst/>
      </c:spPr>
    </c:title>
    <c:plotArea>
      <c:layout/>
      <c:barChart>
        <c:barDir val="col"/>
        <c:grouping val="clustered"/>
        <c:ser>
          <c:idx val="0"/>
          <c:order val="0"/>
          <c:tx>
            <c:v>业务收入</c:v>
          </c:tx>
          <c:spPr>
            <a:solidFill>
              <a:schemeClr val="accent1"/>
            </a:solidFill>
            <a:ln>
              <a:noFill/>
            </a:ln>
            <a:effectLst/>
          </c:spPr>
          <c:cat>
            <c:numRef>
              <c:f>顺义北京对比!$B$1:$I$1</c:f>
              <c:numCache>
                <c:formatCode>General</c:formatCode>
                <c:ptCount val="8"/>
                <c:pt idx="0">
                  <c:v>2007</c:v>
                </c:pt>
                <c:pt idx="1">
                  <c:v>2008</c:v>
                </c:pt>
                <c:pt idx="2">
                  <c:v>2009</c:v>
                </c:pt>
                <c:pt idx="3">
                  <c:v>2010</c:v>
                </c:pt>
                <c:pt idx="4">
                  <c:v>2011</c:v>
                </c:pt>
                <c:pt idx="5">
                  <c:v>2012</c:v>
                </c:pt>
                <c:pt idx="6">
                  <c:v>2013</c:v>
                </c:pt>
                <c:pt idx="7">
                  <c:v>2014</c:v>
                </c:pt>
              </c:numCache>
            </c:numRef>
          </c:cat>
          <c:val>
            <c:numRef>
              <c:f>顺义北京对比!$B$3:$I$3</c:f>
              <c:numCache>
                <c:formatCode>General</c:formatCode>
                <c:ptCount val="8"/>
                <c:pt idx="1">
                  <c:v>1.095</c:v>
                </c:pt>
                <c:pt idx="2">
                  <c:v>1.9510000000000001</c:v>
                </c:pt>
                <c:pt idx="3">
                  <c:v>1.9650000000000001</c:v>
                </c:pt>
                <c:pt idx="4">
                  <c:v>2.1349999999999998</c:v>
                </c:pt>
                <c:pt idx="5">
                  <c:v>0.86900000000000022</c:v>
                </c:pt>
                <c:pt idx="6">
                  <c:v>1.0029999999999994</c:v>
                </c:pt>
                <c:pt idx="7">
                  <c:v>1.081</c:v>
                </c:pt>
              </c:numCache>
            </c:numRef>
          </c:val>
        </c:ser>
        <c:dLbls/>
        <c:gapWidth val="219"/>
        <c:axId val="144780288"/>
        <c:axId val="144790272"/>
      </c:barChart>
      <c:lineChart>
        <c:grouping val="standard"/>
        <c:ser>
          <c:idx val="1"/>
          <c:order val="1"/>
          <c:tx>
            <c:v>收入增长率</c:v>
          </c:tx>
          <c:spPr>
            <a:ln w="28575" cap="rnd">
              <a:solidFill>
                <a:schemeClr val="accent2"/>
              </a:solidFill>
              <a:round/>
            </a:ln>
            <a:effectLst/>
          </c:spPr>
          <c:marker>
            <c:symbol val="none"/>
          </c:marker>
          <c:dLbls>
            <c:spPr>
              <a:noFill/>
              <a:ln>
                <a:noFill/>
              </a:ln>
              <a:effectLst/>
            </c:spPr>
            <c:txPr>
              <a:bodyPr rot="0" vert="horz"/>
              <a:lstStyle/>
              <a:p>
                <a:pPr>
                  <a:defRPr/>
                </a:pPr>
                <a:endParaRPr lang="zh-CN"/>
              </a:p>
            </c:txPr>
            <c:dLblPos val="t"/>
            <c:showVal val="1"/>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顺义北京对比!$B$5:$I$5</c:f>
              <c:numCache>
                <c:formatCode>General</c:formatCode>
                <c:ptCount val="8"/>
                <c:pt idx="2" formatCode="0.00%">
                  <c:v>0.78173515981735076</c:v>
                </c:pt>
                <c:pt idx="3" formatCode="0.00%">
                  <c:v>7.1758072783188196E-3</c:v>
                </c:pt>
                <c:pt idx="4" formatCode="0.00%">
                  <c:v>8.6513994910941278E-2</c:v>
                </c:pt>
                <c:pt idx="5" formatCode="0.00%">
                  <c:v>-0.59297423887587819</c:v>
                </c:pt>
                <c:pt idx="6" formatCode="0.00%">
                  <c:v>0.15420023014959711</c:v>
                </c:pt>
                <c:pt idx="7" formatCode="0.00%">
                  <c:v>7.776669990029926E-2</c:v>
                </c:pt>
              </c:numCache>
            </c:numRef>
          </c:val>
        </c:ser>
        <c:dLbls/>
        <c:marker val="1"/>
        <c:axId val="144793600"/>
        <c:axId val="144791808"/>
      </c:lineChart>
      <c:catAx>
        <c:axId val="144780288"/>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144790272"/>
        <c:crosses val="autoZero"/>
        <c:auto val="1"/>
        <c:lblAlgn val="ctr"/>
        <c:lblOffset val="100"/>
      </c:catAx>
      <c:valAx>
        <c:axId val="144790272"/>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vert="horz"/>
          <a:lstStyle/>
          <a:p>
            <a:pPr>
              <a:defRPr/>
            </a:pPr>
            <a:endParaRPr lang="zh-CN"/>
          </a:p>
        </c:txPr>
        <c:crossAx val="144780288"/>
        <c:crosses val="autoZero"/>
        <c:crossBetween val="between"/>
      </c:valAx>
      <c:valAx>
        <c:axId val="144791808"/>
        <c:scaling>
          <c:orientation val="minMax"/>
        </c:scaling>
        <c:axPos val="r"/>
        <c:numFmt formatCode="General" sourceLinked="1"/>
        <c:tickLblPos val="nextTo"/>
        <c:spPr>
          <a:noFill/>
          <a:ln>
            <a:noFill/>
          </a:ln>
          <a:effectLst/>
        </c:spPr>
        <c:txPr>
          <a:bodyPr rot="-60000000" vert="horz"/>
          <a:lstStyle/>
          <a:p>
            <a:pPr>
              <a:defRPr/>
            </a:pPr>
            <a:endParaRPr lang="zh-CN"/>
          </a:p>
        </c:txPr>
        <c:crossAx val="144793600"/>
        <c:crosses val="max"/>
        <c:crossBetween val="between"/>
      </c:valAx>
      <c:catAx>
        <c:axId val="144793600"/>
        <c:scaling>
          <c:orientation val="minMax"/>
        </c:scaling>
        <c:delete val="1"/>
        <c:axPos val="b"/>
        <c:tickLblPos val="none"/>
        <c:crossAx val="144791808"/>
        <c:crosses val="autoZero"/>
        <c:auto val="1"/>
        <c:lblAlgn val="ctr"/>
        <c:lblOffset val="100"/>
      </c:catAx>
      <c:spPr>
        <a:noFill/>
        <a:ln>
          <a:noFill/>
        </a:ln>
        <a:effectLst/>
      </c:spPr>
    </c:plotArea>
    <c:legend>
      <c:legendPos val="b"/>
      <c:layout/>
      <c:spPr>
        <a:noFill/>
        <a:ln>
          <a:noFill/>
        </a:ln>
        <a:effectLst/>
      </c:spPr>
      <c:txPr>
        <a:bodyPr rot="0" vert="horz"/>
        <a:lstStyle/>
        <a:p>
          <a:pPr>
            <a:defRPr/>
          </a:pPr>
          <a:endParaRPr lang="zh-CN"/>
        </a:p>
      </c:txPr>
    </c:legend>
    <c:plotVisOnly val="1"/>
    <c:dispBlanksAs val="gap"/>
  </c:chart>
  <c:spPr>
    <a:solidFill>
      <a:schemeClr val="bg1"/>
    </a:solidFill>
    <a:ln w="9525" cap="flat" cmpd="sng" algn="ctr">
      <a:noFill/>
      <a:round/>
    </a:ln>
    <a:effectLst/>
  </c:spPr>
  <c:txPr>
    <a:bodyPr/>
    <a:lstStyle/>
    <a:p>
      <a:pPr>
        <a:defRPr sz="1050">
          <a:latin typeface="微软雅黑" panose="020B0503020204020204" pitchFamily="34" charset="-122"/>
          <a:ea typeface="微软雅黑" panose="020B0503020204020204" pitchFamily="34" charset="-122"/>
        </a:defRPr>
      </a:pPr>
      <a:endParaRPr lang="zh-CN"/>
    </a:p>
  </c:txPr>
  <c:externalData r:id="rId1"/>
</c:chartSpace>
</file>

<file path=ppt/charts/chart8.xml><?xml version="1.0" encoding="utf-8"?>
<c:chartSpace xmlns:c="http://schemas.openxmlformats.org/drawingml/2006/chart" xmlns:a="http://schemas.openxmlformats.org/drawingml/2006/main" xmlns:r="http://schemas.openxmlformats.org/officeDocument/2006/relationships">
  <c:lang val="zh-CN"/>
  <c:chart>
    <c:title>
      <c:tx>
        <c:rich>
          <a:bodyPr rot="0" vert="horz"/>
          <a:lstStyle/>
          <a:p>
            <a:pPr>
              <a:defRPr sz="1400"/>
            </a:pPr>
            <a:r>
              <a:rPr lang="zh-CN" sz="1400"/>
              <a:t>顺义收入预测（单位：亿元）</a:t>
            </a:r>
          </a:p>
        </c:rich>
      </c:tx>
      <c:layout/>
      <c:spPr>
        <a:noFill/>
        <a:ln>
          <a:noFill/>
        </a:ln>
        <a:effectLst/>
      </c:spPr>
    </c:title>
    <c:plotArea>
      <c:layout/>
      <c:scatterChart>
        <c:scatterStyle val="lineMarker"/>
        <c:ser>
          <c:idx val="0"/>
          <c:order val="0"/>
          <c:tx>
            <c:v>历史数据</c:v>
          </c:tx>
          <c:spPr>
            <a:ln w="19050" cap="rnd">
              <a:noFill/>
              <a:round/>
            </a:ln>
            <a:effectLst/>
          </c:spPr>
          <c:marker>
            <c:symbol val="circle"/>
            <c:size val="5"/>
            <c:spPr>
              <a:solidFill>
                <a:schemeClr val="accent1"/>
              </a:solidFill>
              <a:ln w="9525">
                <a:solidFill>
                  <a:schemeClr val="accent1"/>
                </a:solidFill>
              </a:ln>
              <a:effectLst/>
            </c:spPr>
          </c:marker>
          <c:dLbls>
            <c:dLbl>
              <c:idx val="7"/>
              <c:layout>
                <c:manualLayout>
                  <c:x val="-0.13611111111111099"/>
                  <c:y val="-9.2592592592592671E-2"/>
                </c:manualLayout>
              </c:layout>
              <c:spPr>
                <a:solidFill>
                  <a:sysClr val="window" lastClr="FFFFFF"/>
                </a:solidFill>
                <a:ln>
                  <a:solidFill>
                    <a:sysClr val="windowText" lastClr="000000">
                      <a:lumMod val="25000"/>
                      <a:lumOff val="75000"/>
                    </a:sysClr>
                  </a:solidFill>
                </a:ln>
                <a:effectLst/>
              </c:spPr>
              <c:txPr>
                <a:bodyPr rot="0" vert="horz"/>
                <a:lstStyle/>
                <a:p>
                  <a:pPr>
                    <a:defRPr/>
                  </a:pPr>
                  <a:endParaRPr lang="zh-CN"/>
                </a:p>
              </c:txPr>
              <c:showVal val="1"/>
              <c:showCatName val="1"/>
              <c:extLst>
                <c:ext xmlns:c15="http://schemas.microsoft.com/office/drawing/2012/chart" uri="{CE6537A1-D6FC-4f65-9D91-7224C49458BB}">
                  <c15:spPr xmlns:c15="http://schemas.microsoft.com/office/drawing/2012/chart">
                    <a:prstGeom prst="wedgeRectCallout">
                      <a:avLst/>
                    </a:prstGeom>
                  </c15:spPr>
                </c:ext>
              </c:extLst>
            </c:dLbl>
            <c:delete val="1"/>
            <c:extLst>
              <c:ext xmlns:c15="http://schemas.microsoft.com/office/drawing/2012/chart" uri="{CE6537A1-D6FC-4f65-9D91-7224C49458BB}">
                <c15:showLeaderLines val="0"/>
              </c:ext>
            </c:extLst>
          </c:dLbls>
          <c:trendline>
            <c:spPr>
              <a:ln w="19050" cap="rnd">
                <a:solidFill>
                  <a:schemeClr val="accent1"/>
                </a:solidFill>
                <a:prstDash val="sysDot"/>
              </a:ln>
              <a:effectLst/>
            </c:spPr>
            <c:trendlineType val="movingAvg"/>
            <c:period val="2"/>
          </c:trendline>
          <c:xVal>
            <c:numRef>
              <c:f>顺义北京对比!$A$52:$A$59</c:f>
              <c:numCache>
                <c:formatCode>General</c:formatCode>
                <c:ptCount val="8"/>
                <c:pt idx="0">
                  <c:v>2008</c:v>
                </c:pt>
                <c:pt idx="1">
                  <c:v>2009</c:v>
                </c:pt>
                <c:pt idx="2">
                  <c:v>2010</c:v>
                </c:pt>
                <c:pt idx="3">
                  <c:v>2011</c:v>
                </c:pt>
                <c:pt idx="4">
                  <c:v>2012</c:v>
                </c:pt>
                <c:pt idx="5">
                  <c:v>2013</c:v>
                </c:pt>
                <c:pt idx="6">
                  <c:v>2014</c:v>
                </c:pt>
                <c:pt idx="7">
                  <c:v>2015</c:v>
                </c:pt>
              </c:numCache>
            </c:numRef>
          </c:xVal>
          <c:yVal>
            <c:numRef>
              <c:f>顺义北京对比!$B$52:$B$59</c:f>
              <c:numCache>
                <c:formatCode>General</c:formatCode>
                <c:ptCount val="8"/>
                <c:pt idx="0">
                  <c:v>1.095</c:v>
                </c:pt>
                <c:pt idx="1">
                  <c:v>1.9510000000000001</c:v>
                </c:pt>
                <c:pt idx="2">
                  <c:v>1.9650000000000001</c:v>
                </c:pt>
                <c:pt idx="3">
                  <c:v>2.1349999999999998</c:v>
                </c:pt>
                <c:pt idx="4">
                  <c:v>0.86900000000000022</c:v>
                </c:pt>
                <c:pt idx="5">
                  <c:v>1.0029999999999994</c:v>
                </c:pt>
                <c:pt idx="6">
                  <c:v>1.081</c:v>
                </c:pt>
                <c:pt idx="7">
                  <c:v>1.165065802592224</c:v>
                </c:pt>
              </c:numCache>
            </c:numRef>
          </c:yVal>
        </c:ser>
        <c:ser>
          <c:idx val="2"/>
          <c:order val="1"/>
          <c:tx>
            <c:v>基于转型的收入预测</c:v>
          </c:tx>
          <c:spPr>
            <a:ln w="25400" cap="rnd">
              <a:noFill/>
              <a:round/>
            </a:ln>
            <a:effectLst/>
          </c:spPr>
          <c:marker>
            <c:symbol val="circle"/>
            <c:size val="5"/>
            <c:spPr>
              <a:solidFill>
                <a:srgbClr val="FF0000"/>
              </a:solidFill>
              <a:ln w="9525">
                <a:solidFill>
                  <a:schemeClr val="accent3"/>
                </a:solidFill>
              </a:ln>
              <a:effectLst/>
            </c:spPr>
          </c:marker>
          <c:dLbls>
            <c:dLbl>
              <c:idx val="4"/>
              <c:layout>
                <c:manualLayout>
                  <c:x val="-3.0555555555555801E-2"/>
                  <c:y val="-9.2592592592592671E-2"/>
                </c:manualLayout>
              </c:layout>
              <c:spPr>
                <a:solidFill>
                  <a:sysClr val="window" lastClr="FFFFFF"/>
                </a:solidFill>
                <a:ln>
                  <a:solidFill>
                    <a:sysClr val="windowText" lastClr="000000">
                      <a:lumMod val="25000"/>
                      <a:lumOff val="75000"/>
                    </a:sysClr>
                  </a:solidFill>
                </a:ln>
                <a:effectLst/>
              </c:spPr>
              <c:txPr>
                <a:bodyPr rot="0" vert="horz"/>
                <a:lstStyle/>
                <a:p>
                  <a:pPr>
                    <a:defRPr/>
                  </a:pPr>
                  <a:endParaRPr lang="zh-CN"/>
                </a:p>
              </c:txPr>
              <c:showVal val="1"/>
              <c:showCatName val="1"/>
              <c:extLst>
                <c:ext xmlns:c15="http://schemas.microsoft.com/office/drawing/2012/chart" uri="{CE6537A1-D6FC-4f65-9D91-7224C49458BB}">
                  <c15:spPr xmlns:c15="http://schemas.microsoft.com/office/drawing/2012/chart">
                    <a:prstGeom prst="wedgeRectCallout">
                      <a:avLst/>
                    </a:prstGeom>
                  </c15:spPr>
                </c:ext>
              </c:extLst>
            </c:dLbl>
            <c:delete val="1"/>
            <c:extLst>
              <c:ext xmlns:c15="http://schemas.microsoft.com/office/drawing/2012/chart" uri="{CE6537A1-D6FC-4f65-9D91-7224C49458BB}">
                <c15:showLeaderLines val="0"/>
              </c:ext>
            </c:extLst>
          </c:dLbls>
          <c:trendline>
            <c:spPr>
              <a:ln w="19050" cap="rnd">
                <a:solidFill>
                  <a:srgbClr val="FF0000"/>
                </a:solidFill>
                <a:prstDash val="sysDot"/>
              </a:ln>
              <a:effectLst/>
            </c:spPr>
            <c:trendlineType val="exp"/>
            <c:dispEq val="1"/>
            <c:trendlineLbl>
              <c:layout/>
              <c:numFmt formatCode="General" sourceLinked="0"/>
              <c:spPr>
                <a:noFill/>
                <a:ln>
                  <a:noFill/>
                </a:ln>
                <a:effectLst/>
              </c:spPr>
              <c:txPr>
                <a:bodyPr rot="0" vert="horz"/>
                <a:lstStyle/>
                <a:p>
                  <a:pPr>
                    <a:defRPr/>
                  </a:pPr>
                  <a:endParaRPr lang="zh-CN"/>
                </a:p>
              </c:txPr>
            </c:trendlineLbl>
          </c:trendline>
          <c:xVal>
            <c:numRef>
              <c:f>顺义北京对比!$D$67:$D$71</c:f>
              <c:numCache>
                <c:formatCode>General</c:formatCode>
                <c:ptCount val="5"/>
                <c:pt idx="0">
                  <c:v>2016</c:v>
                </c:pt>
                <c:pt idx="1">
                  <c:v>2017</c:v>
                </c:pt>
                <c:pt idx="2">
                  <c:v>2018</c:v>
                </c:pt>
                <c:pt idx="3">
                  <c:v>2019</c:v>
                </c:pt>
                <c:pt idx="4">
                  <c:v>2020</c:v>
                </c:pt>
              </c:numCache>
            </c:numRef>
          </c:xVal>
          <c:yVal>
            <c:numRef>
              <c:f>顺义北京对比!$E$67:$E$71</c:f>
              <c:numCache>
                <c:formatCode>General</c:formatCode>
                <c:ptCount val="5"/>
                <c:pt idx="0">
                  <c:v>1.535924232894714</c:v>
                </c:pt>
                <c:pt idx="1">
                  <c:v>1.7374990224355304</c:v>
                </c:pt>
                <c:pt idx="2">
                  <c:v>1.9655284995893179</c:v>
                </c:pt>
                <c:pt idx="3">
                  <c:v>2.2234845791638862</c:v>
                </c:pt>
                <c:pt idx="4">
                  <c:v>2.515294830277317</c:v>
                </c:pt>
              </c:numCache>
            </c:numRef>
          </c:yVal>
        </c:ser>
        <c:ser>
          <c:idx val="3"/>
          <c:order val="2"/>
          <c:tx>
            <c:v>基于现状的收入预测</c:v>
          </c:tx>
          <c:spPr>
            <a:ln w="25400" cap="rnd">
              <a:noFill/>
              <a:round/>
            </a:ln>
            <a:effectLst/>
          </c:spPr>
          <c:marker>
            <c:symbol val="circle"/>
            <c:size val="5"/>
            <c:spPr>
              <a:solidFill>
                <a:schemeClr val="accent4"/>
              </a:solidFill>
              <a:ln w="9525">
                <a:solidFill>
                  <a:schemeClr val="accent4"/>
                </a:solidFill>
              </a:ln>
              <a:effectLst/>
            </c:spPr>
          </c:marker>
          <c:trendline>
            <c:spPr>
              <a:ln w="19050" cap="rnd">
                <a:solidFill>
                  <a:schemeClr val="accent4"/>
                </a:solidFill>
                <a:prstDash val="sysDot"/>
              </a:ln>
              <a:effectLst/>
            </c:spPr>
            <c:trendlineType val="linear"/>
            <c:backward val="1"/>
            <c:dispEq val="1"/>
            <c:trendlineLbl>
              <c:layout>
                <c:manualLayout>
                  <c:x val="3.0968941382327201E-2"/>
                  <c:y val="0.16436242344706906"/>
                </c:manualLayout>
              </c:layout>
              <c:numFmt formatCode="General" sourceLinked="0"/>
              <c:spPr>
                <a:noFill/>
                <a:ln>
                  <a:noFill/>
                </a:ln>
                <a:effectLst/>
              </c:spPr>
              <c:txPr>
                <a:bodyPr rot="0" vert="horz"/>
                <a:lstStyle/>
                <a:p>
                  <a:pPr>
                    <a:defRPr/>
                  </a:pPr>
                  <a:endParaRPr lang="zh-CN"/>
                </a:p>
              </c:txPr>
            </c:trendlineLbl>
          </c:trendline>
          <c:xVal>
            <c:numRef>
              <c:f>顺义北京对比!$H$67:$H$71</c:f>
              <c:numCache>
                <c:formatCode>General</c:formatCode>
                <c:ptCount val="5"/>
                <c:pt idx="0">
                  <c:v>2016</c:v>
                </c:pt>
                <c:pt idx="1">
                  <c:v>2017</c:v>
                </c:pt>
                <c:pt idx="2">
                  <c:v>2018</c:v>
                </c:pt>
                <c:pt idx="3">
                  <c:v>2019</c:v>
                </c:pt>
                <c:pt idx="4">
                  <c:v>2020</c:v>
                </c:pt>
              </c:numCache>
            </c:numRef>
          </c:xVal>
          <c:yVal>
            <c:numRef>
              <c:f>顺义北京对比!$E$51:$E$55</c:f>
              <c:numCache>
                <c:formatCode>General</c:formatCode>
                <c:ptCount val="5"/>
                <c:pt idx="0">
                  <c:v>1.271065802592233</c:v>
                </c:pt>
                <c:pt idx="1">
                  <c:v>1.367685543369902</c:v>
                </c:pt>
                <c:pt idx="2">
                  <c:v>1.464305284147571</c:v>
                </c:pt>
                <c:pt idx="3">
                  <c:v>1.5609250249252404</c:v>
                </c:pt>
                <c:pt idx="4">
                  <c:v>1.657544765702909</c:v>
                </c:pt>
              </c:numCache>
            </c:numRef>
          </c:yVal>
        </c:ser>
        <c:dLbls/>
        <c:axId val="145471360"/>
        <c:axId val="145472896"/>
      </c:scatterChart>
      <c:valAx>
        <c:axId val="145471360"/>
        <c:scaling>
          <c:orientation val="minMax"/>
        </c:scaling>
        <c:axPos val="b"/>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CN"/>
          </a:p>
        </c:txPr>
        <c:crossAx val="145472896"/>
        <c:crosses val="autoZero"/>
        <c:crossBetween val="midCat"/>
      </c:valAx>
      <c:valAx>
        <c:axId val="145472896"/>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w="9525" cap="flat" cmpd="sng" algn="ctr">
            <a:solidFill>
              <a:schemeClr val="tx1">
                <a:lumMod val="25000"/>
                <a:lumOff val="75000"/>
              </a:schemeClr>
            </a:solidFill>
            <a:round/>
          </a:ln>
          <a:effectLst/>
        </c:spPr>
        <c:txPr>
          <a:bodyPr rot="-60000000" vert="horz"/>
          <a:lstStyle/>
          <a:p>
            <a:pPr>
              <a:defRPr/>
            </a:pPr>
            <a:endParaRPr lang="zh-CN"/>
          </a:p>
        </c:txPr>
        <c:crossAx val="145471360"/>
        <c:crosses val="autoZero"/>
        <c:crossBetween val="midCat"/>
      </c:valAx>
      <c:spPr>
        <a:noFill/>
        <a:ln>
          <a:noFill/>
        </a:ln>
        <a:effectLst/>
      </c:spPr>
    </c:plotArea>
    <c:legend>
      <c:legendPos val="b"/>
      <c:legendEntry>
        <c:idx val="3"/>
        <c:delete val="1"/>
      </c:legendEntry>
      <c:legendEntry>
        <c:idx val="4"/>
        <c:delete val="1"/>
      </c:legendEntry>
      <c:legendEntry>
        <c:idx val="5"/>
        <c:delete val="1"/>
      </c:legendEntry>
      <c:layout/>
      <c:spPr>
        <a:noFill/>
        <a:ln>
          <a:noFill/>
        </a:ln>
        <a:effectLst/>
      </c:spPr>
      <c:txPr>
        <a:bodyPr rot="0" vert="horz"/>
        <a:lstStyle/>
        <a:p>
          <a:pPr>
            <a:defRPr/>
          </a:pPr>
          <a:endParaRPr lang="zh-CN"/>
        </a:p>
      </c:txPr>
    </c:legend>
    <c:plotVisOnly val="1"/>
    <c:dispBlanksAs val="gap"/>
  </c:chart>
  <c:spPr>
    <a:solidFill>
      <a:schemeClr val="bg1"/>
    </a:solidFill>
    <a:ln w="9525" cap="flat" cmpd="sng" algn="ctr">
      <a:noFill/>
      <a:round/>
    </a:ln>
    <a:effectLst/>
  </c:spPr>
  <c:txPr>
    <a:bodyPr/>
    <a:lstStyle/>
    <a:p>
      <a:pPr>
        <a:defRPr sz="1000">
          <a:latin typeface="微软雅黑" panose="020B0503020204020204" pitchFamily="34" charset="-122"/>
          <a:ea typeface="微软雅黑" panose="020B0503020204020204" pitchFamily="34" charset="-122"/>
        </a:defRPr>
      </a:pPr>
      <a:endParaRPr lang="zh-CN"/>
    </a:p>
  </c:txPr>
  <c:externalData r:id="rId1"/>
</c:chartSpace>
</file>

<file path=ppt/charts/chart9.xml><?xml version="1.0" encoding="utf-8"?>
<c:chartSpace xmlns:c="http://schemas.openxmlformats.org/drawingml/2006/chart" xmlns:a="http://schemas.openxmlformats.org/drawingml/2006/main" xmlns:r="http://schemas.openxmlformats.org/officeDocument/2006/relationships">
  <c:lang val="zh-CN"/>
  <c:chart>
    <c:title>
      <c:tx>
        <c:rich>
          <a:bodyPr rot="0" vert="horz"/>
          <a:lstStyle/>
          <a:p>
            <a:pPr algn="ctr">
              <a:defRPr sz="1050"/>
            </a:pPr>
            <a:r>
              <a:rPr lang="zh-CN" sz="1050" dirty="0"/>
              <a:t>历年全国电子商务交易规模（单位</a:t>
            </a:r>
            <a:r>
              <a:rPr lang="zh-CN" sz="1050" dirty="0" smtClean="0"/>
              <a:t>：</a:t>
            </a:r>
            <a:r>
              <a:rPr lang="zh-CN" altLang="en-US" sz="1050" dirty="0" smtClean="0"/>
              <a:t>万</a:t>
            </a:r>
            <a:r>
              <a:rPr lang="zh-CN" sz="1050" dirty="0" smtClean="0"/>
              <a:t>亿</a:t>
            </a:r>
            <a:r>
              <a:rPr lang="zh-CN" sz="1050" dirty="0"/>
              <a:t>元）</a:t>
            </a:r>
            <a:endParaRPr lang="en-US" sz="1050" dirty="0"/>
          </a:p>
        </c:rich>
      </c:tx>
      <c:layout>
        <c:manualLayout>
          <c:xMode val="edge"/>
          <c:yMode val="edge"/>
          <c:x val="0.17575308987279012"/>
          <c:y val="2.5382362512203119E-2"/>
        </c:manualLayout>
      </c:layout>
      <c:spPr>
        <a:noFill/>
        <a:ln>
          <a:noFill/>
        </a:ln>
        <a:effectLst/>
      </c:spPr>
    </c:title>
    <c:plotArea>
      <c:layout/>
      <c:barChart>
        <c:barDir val="col"/>
        <c:grouping val="clustered"/>
        <c:ser>
          <c:idx val="0"/>
          <c:order val="0"/>
          <c:tx>
            <c:v>业务收入</c:v>
          </c:tx>
          <c:spPr>
            <a:solidFill>
              <a:srgbClr val="00B0F0"/>
            </a:solidFill>
            <a:ln>
              <a:noFill/>
            </a:ln>
            <a:effectLst/>
          </c:spPr>
          <c:dLbls>
            <c:delete val="1"/>
          </c:dLbls>
          <c:cat>
            <c:numRef>
              <c:f>顺义北京对比!$B$2:$I$2</c:f>
              <c:numCache>
                <c:formatCode>General</c:formatCode>
                <c:ptCount val="8"/>
                <c:pt idx="0">
                  <c:v>2008</c:v>
                </c:pt>
                <c:pt idx="1">
                  <c:v>2009</c:v>
                </c:pt>
                <c:pt idx="2">
                  <c:v>2010</c:v>
                </c:pt>
                <c:pt idx="3">
                  <c:v>2011</c:v>
                </c:pt>
                <c:pt idx="4">
                  <c:v>2012</c:v>
                </c:pt>
                <c:pt idx="5">
                  <c:v>2013</c:v>
                </c:pt>
                <c:pt idx="6">
                  <c:v>2014</c:v>
                </c:pt>
                <c:pt idx="7">
                  <c:v>2015</c:v>
                </c:pt>
              </c:numCache>
            </c:numRef>
          </c:cat>
          <c:val>
            <c:numRef>
              <c:f>顺义北京对比!$B$3:$I$3</c:f>
              <c:numCache>
                <c:formatCode>General</c:formatCode>
                <c:ptCount val="8"/>
                <c:pt idx="0">
                  <c:v>3.1</c:v>
                </c:pt>
                <c:pt idx="1">
                  <c:v>3.7</c:v>
                </c:pt>
                <c:pt idx="2">
                  <c:v>4.5</c:v>
                </c:pt>
                <c:pt idx="3">
                  <c:v>6</c:v>
                </c:pt>
                <c:pt idx="4">
                  <c:v>7.85</c:v>
                </c:pt>
                <c:pt idx="5">
                  <c:v>10.200000000000001</c:v>
                </c:pt>
                <c:pt idx="6">
                  <c:v>13.4</c:v>
                </c:pt>
                <c:pt idx="7">
                  <c:v>18</c:v>
                </c:pt>
              </c:numCache>
            </c:numRef>
          </c:val>
        </c:ser>
        <c:dLbls>
          <c:showVal val="1"/>
        </c:dLbls>
        <c:gapWidth val="219"/>
        <c:axId val="67048576"/>
        <c:axId val="67050112"/>
      </c:barChart>
      <c:lineChart>
        <c:grouping val="standard"/>
        <c:ser>
          <c:idx val="3"/>
          <c:order val="1"/>
          <c:tx>
            <c:v>收入增长率</c:v>
          </c:tx>
          <c:spPr>
            <a:ln w="28575" cap="rnd">
              <a:solidFill>
                <a:schemeClr val="accent4"/>
              </a:solidFill>
              <a:round/>
            </a:ln>
            <a:effectLst/>
          </c:spPr>
          <c:marker>
            <c:symbol val="none"/>
          </c:marker>
          <c:dLbls>
            <c:spPr>
              <a:noFill/>
              <a:ln>
                <a:noFill/>
              </a:ln>
              <a:effectLst/>
            </c:spPr>
            <c:txPr>
              <a:bodyPr rot="0" vert="horz"/>
              <a:lstStyle/>
              <a:p>
                <a:pPr>
                  <a:defRPr/>
                </a:pPr>
                <a:endParaRPr lang="zh-CN"/>
              </a:p>
            </c:txPr>
            <c:dLblPos val="t"/>
            <c:showVal val="1"/>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顺义北京对比!$B$5:$I$5</c:f>
              <c:numCache>
                <c:formatCode>0.00%</c:formatCode>
                <c:ptCount val="8"/>
                <c:pt idx="1">
                  <c:v>0.19354838709677408</c:v>
                </c:pt>
                <c:pt idx="2">
                  <c:v>0.21621621621621606</c:v>
                </c:pt>
                <c:pt idx="3">
                  <c:v>0.33333333333333298</c:v>
                </c:pt>
                <c:pt idx="4">
                  <c:v>0.30833333333333302</c:v>
                </c:pt>
                <c:pt idx="5">
                  <c:v>0.29936305732484125</c:v>
                </c:pt>
                <c:pt idx="6">
                  <c:v>0.31372549019607898</c:v>
                </c:pt>
                <c:pt idx="7">
                  <c:v>0.34328358208955212</c:v>
                </c:pt>
              </c:numCache>
            </c:numRef>
          </c:val>
        </c:ser>
        <c:dLbls/>
        <c:marker val="1"/>
        <c:axId val="81545088"/>
        <c:axId val="81543552"/>
      </c:lineChart>
      <c:catAx>
        <c:axId val="67048576"/>
        <c:scaling>
          <c:orientation val="minMax"/>
        </c:scaling>
        <c:axPos val="b"/>
        <c:numFmt formatCode="General" sourceLinked="1"/>
        <c:majorTickMark val="none"/>
        <c:tickLblPos val="nextTo"/>
        <c:spPr>
          <a:noFill/>
          <a:ln w="9525" cap="flat" cmpd="sng" algn="ctr">
            <a:solidFill>
              <a:schemeClr val="tx1">
                <a:lumMod val="15000"/>
                <a:lumOff val="85000"/>
              </a:schemeClr>
            </a:solidFill>
            <a:round/>
          </a:ln>
          <a:effectLst/>
        </c:spPr>
        <c:txPr>
          <a:bodyPr rot="-60000000" vert="horz"/>
          <a:lstStyle/>
          <a:p>
            <a:pPr>
              <a:defRPr/>
            </a:pPr>
            <a:endParaRPr lang="zh-CN"/>
          </a:p>
        </c:txPr>
        <c:crossAx val="67050112"/>
        <c:crosses val="autoZero"/>
        <c:auto val="1"/>
        <c:lblAlgn val="ctr"/>
        <c:lblOffset val="100"/>
      </c:catAx>
      <c:valAx>
        <c:axId val="67050112"/>
        <c:scaling>
          <c:orientation val="minMax"/>
        </c:scaling>
        <c:axPos val="l"/>
        <c:majorGridlines>
          <c:spPr>
            <a:ln w="9525" cap="flat" cmpd="sng" algn="ctr">
              <a:solidFill>
                <a:schemeClr val="tx1">
                  <a:lumMod val="15000"/>
                  <a:lumOff val="85000"/>
                </a:schemeClr>
              </a:solidFill>
              <a:round/>
            </a:ln>
            <a:effectLst/>
          </c:spPr>
        </c:majorGridlines>
        <c:numFmt formatCode="General" sourceLinked="1"/>
        <c:majorTickMark val="none"/>
        <c:tickLblPos val="nextTo"/>
        <c:spPr>
          <a:noFill/>
          <a:ln>
            <a:noFill/>
          </a:ln>
          <a:effectLst/>
        </c:spPr>
        <c:txPr>
          <a:bodyPr rot="-60000000" vert="horz"/>
          <a:lstStyle/>
          <a:p>
            <a:pPr>
              <a:defRPr/>
            </a:pPr>
            <a:endParaRPr lang="zh-CN"/>
          </a:p>
        </c:txPr>
        <c:crossAx val="67048576"/>
        <c:crosses val="autoZero"/>
        <c:crossBetween val="between"/>
      </c:valAx>
      <c:valAx>
        <c:axId val="81543552"/>
        <c:scaling>
          <c:orientation val="minMax"/>
        </c:scaling>
        <c:axPos val="r"/>
        <c:numFmt formatCode="General" sourceLinked="1"/>
        <c:tickLblPos val="nextTo"/>
        <c:spPr>
          <a:noFill/>
          <a:ln>
            <a:noFill/>
          </a:ln>
          <a:effectLst/>
        </c:spPr>
        <c:txPr>
          <a:bodyPr rot="-60000000" vert="horz"/>
          <a:lstStyle/>
          <a:p>
            <a:pPr>
              <a:defRPr/>
            </a:pPr>
            <a:endParaRPr lang="zh-CN"/>
          </a:p>
        </c:txPr>
        <c:crossAx val="81545088"/>
        <c:crosses val="max"/>
        <c:crossBetween val="between"/>
      </c:valAx>
      <c:catAx>
        <c:axId val="81545088"/>
        <c:scaling>
          <c:orientation val="minMax"/>
        </c:scaling>
        <c:delete val="1"/>
        <c:axPos val="b"/>
        <c:tickLblPos val="none"/>
        <c:crossAx val="81543552"/>
        <c:crosses val="autoZero"/>
        <c:auto val="1"/>
        <c:lblAlgn val="ctr"/>
        <c:lblOffset val="100"/>
      </c:catAx>
      <c:spPr>
        <a:noFill/>
        <a:ln>
          <a:noFill/>
        </a:ln>
        <a:effectLst/>
      </c:spPr>
    </c:plotArea>
    <c:legend>
      <c:legendPos val="b"/>
      <c:layout/>
      <c:spPr>
        <a:noFill/>
        <a:ln>
          <a:noFill/>
        </a:ln>
        <a:effectLst/>
      </c:spPr>
      <c:txPr>
        <a:bodyPr rot="0" vert="horz"/>
        <a:lstStyle/>
        <a:p>
          <a:pPr>
            <a:defRPr/>
          </a:pPr>
          <a:endParaRPr lang="zh-CN"/>
        </a:p>
      </c:txPr>
    </c:legend>
    <c:plotVisOnly val="1"/>
    <c:dispBlanksAs val="gap"/>
  </c:chart>
  <c:spPr>
    <a:solidFill>
      <a:schemeClr val="bg1"/>
    </a:solidFill>
    <a:ln w="9525" cap="flat" cmpd="sng" algn="ctr">
      <a:noFill/>
      <a:round/>
    </a:ln>
    <a:effectLst/>
  </c:spPr>
  <c:txPr>
    <a:bodyPr/>
    <a:lstStyle/>
    <a:p>
      <a:pPr>
        <a:defRPr sz="800">
          <a:latin typeface="微软雅黑" panose="020B0503020204020204" pitchFamily="34" charset="-122"/>
          <a:ea typeface="微软雅黑" panose="020B0503020204020204" pitchFamily="34" charset="-122"/>
        </a:defRPr>
      </a:pPr>
      <a:endParaRPr lang="zh-CN"/>
    </a:p>
  </c:txPr>
  <c:externalData r:id="rId1"/>
</c:chartSpace>
</file>

<file path=ppt/diagrams/_rels/data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image" Target="../media/image58.jpeg"/></Relationships>
</file>

<file path=ppt/diagrams/_rels/drawing1.xml.rels><?xml version="1.0" encoding="UTF-8" standalone="yes"?>
<Relationships xmlns="http://schemas.openxmlformats.org/package/2006/relationships"><Relationship Id="rId2" Type="http://schemas.openxmlformats.org/officeDocument/2006/relationships/image" Target="../media/image591.jpeg"/><Relationship Id="rId1" Type="http://schemas.openxmlformats.org/officeDocument/2006/relationships/image" Target="../media/image581.jpeg"/></Relationships>
</file>

<file path=ppt/diagrams/colors1.xml><?xml version="1.0" encoding="utf-8"?>
<dgm:colorsDef xmlns:dgm="http://schemas.openxmlformats.org/drawingml/2006/diagram" xmlns:a="http://schemas.openxmlformats.org/drawingml/2006/main" uniqueId="urn:microsoft.com/office/officeart/2005/8/colors/accent6_5">
  <dgm:title val=""/>
  <dgm:desc val=""/>
  <dgm:catLst>
    <dgm:cat type="accent6" pri="11500"/>
  </dgm:catLst>
  <dgm:styleLbl name="node0">
    <dgm:fillClrLst meth="cycle">
      <a:schemeClr val="accent6">
        <a:alpha val="80000"/>
      </a:schemeClr>
    </dgm:fillClrLst>
    <dgm:linClrLst meth="repeat">
      <a:schemeClr val="lt1"/>
    </dgm:linClrLst>
    <dgm:effectClrLst/>
    <dgm:txLinClrLst/>
    <dgm:txFillClrLst/>
    <dgm:txEffectClrLst/>
  </dgm:styleLbl>
  <dgm:styleLbl name="alignNode1">
    <dgm:fillClrLst>
      <a:schemeClr val="accent6">
        <a:alpha val="90000"/>
      </a:schemeClr>
      <a:schemeClr val="accent6">
        <a:alpha val="50000"/>
      </a:schemeClr>
    </dgm:fillClrLst>
    <dgm:linClrLst>
      <a:schemeClr val="accent6">
        <a:alpha val="90000"/>
      </a:schemeClr>
      <a:schemeClr val="accent6">
        <a:alpha val="50000"/>
      </a:schemeClr>
    </dgm:linClrLst>
    <dgm:effectClrLst/>
    <dgm:txLinClrLst/>
    <dgm:txFillClrLst/>
    <dgm:txEffectClrLst/>
  </dgm:styleLbl>
  <dgm:styleLbl name="node1">
    <dgm:fillClrLst>
      <a:schemeClr val="accent6">
        <a:alpha val="90000"/>
      </a:schemeClr>
      <a:schemeClr val="accent6">
        <a:alpha val="50000"/>
      </a:schemeClr>
    </dgm:fillClrLst>
    <dgm:linClrLst meth="repeat">
      <a:schemeClr val="lt1"/>
    </dgm:linClrLst>
    <dgm:effectClrLst/>
    <dgm:txLinClrLst/>
    <dgm:txFillClrLst/>
    <dgm:txEffectClrLst/>
  </dgm:styleLbl>
  <dgm:styleLbl name="lnNode1">
    <dgm:fillClrLst>
      <a:schemeClr val="accent6">
        <a:shade val="90000"/>
      </a:schemeClr>
      <a:schemeClr val="accent6">
        <a:tint val="50000"/>
        <a:alpha val="5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alpha val="80000"/>
      </a:schemeClr>
    </dgm:fillClrLst>
    <dgm:linClrLst meth="repeat">
      <a:schemeClr val="lt1"/>
    </dgm:linClrLst>
    <dgm:effectClrLst/>
    <dgm:txLinClrLst/>
    <dgm:txFillClrLst/>
    <dgm:txEffectClrLst/>
  </dgm:styleLbl>
  <dgm:styleLbl name="node2">
    <dgm:fillClrLst>
      <a:schemeClr val="accent6">
        <a:alpha val="70000"/>
      </a:schemeClr>
    </dgm:fillClrLst>
    <dgm:linClrLst meth="repeat">
      <a:schemeClr val="lt1"/>
    </dgm:linClrLst>
    <dgm:effectClrLst/>
    <dgm:txLinClrLst/>
    <dgm:txFillClrLst/>
    <dgm:txEffectClrLst/>
  </dgm:styleLbl>
  <dgm:styleLbl name="node3">
    <dgm:fillClrLst>
      <a:schemeClr val="accent6">
        <a:alpha val="50000"/>
      </a:schemeClr>
    </dgm:fillClrLst>
    <dgm:linClrLst meth="repeat">
      <a:schemeClr val="lt1"/>
    </dgm:linClrLst>
    <dgm:effectClrLst/>
    <dgm:txLinClrLst/>
    <dgm:txFillClrLst/>
    <dgm:txEffectClrLst/>
  </dgm:styleLbl>
  <dgm:styleLbl name="node4">
    <dgm:fillClrLst>
      <a:schemeClr val="accent6">
        <a:alpha val="30000"/>
      </a:schemeClr>
    </dgm:fillClrLst>
    <dgm:linClrLst meth="repeat">
      <a:schemeClr val="lt1"/>
    </dgm:linClrLst>
    <dgm:effectClrLst/>
    <dgm:txLinClrLst/>
    <dgm:txFillClrLst/>
    <dgm:txEffectClrLst/>
  </dgm:styleLbl>
  <dgm:styleLbl name="fgImgPlace1">
    <dgm:fillClrLst>
      <a:schemeClr val="accent6">
        <a:tint val="50000"/>
        <a:alpha val="90000"/>
      </a:schemeClr>
      <a:schemeClr val="accent6">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f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bgSibTrans2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dgm:txEffectClrLst/>
  </dgm:styleLbl>
  <dgm:styleLbl name="sibTrans1D1">
    <dgm:fillClrLst>
      <a:schemeClr val="accent6">
        <a:shade val="90000"/>
      </a:schemeClr>
      <a:schemeClr val="accent6">
        <a:tint val="50000"/>
      </a:schemeClr>
    </dgm:fillClrLst>
    <dgm:linClrLst>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alpha val="90000"/>
      </a:schemeClr>
    </dgm:fillClrLst>
    <dgm:linClrLst meth="repeat">
      <a:schemeClr val="lt1"/>
    </dgm:linClrLst>
    <dgm:effectClrLst/>
    <dgm:txLinClrLst/>
    <dgm:txFillClrLst/>
    <dgm:txEffectClrLst/>
  </dgm:styleLbl>
  <dgm:styleLbl name="asst1">
    <dgm:fillClrLst meth="repeat">
      <a:schemeClr val="accent6">
        <a:alpha val="90000"/>
      </a:schemeClr>
    </dgm:fillClrLst>
    <dgm:linClrLst meth="repeat">
      <a:schemeClr val="lt1"/>
    </dgm:linClrLst>
    <dgm:effectClrLst/>
    <dgm:txLinClrLst/>
    <dgm:txFillClrLst/>
    <dgm:txEffectClrLst/>
  </dgm:styleLbl>
  <dgm:styleLbl name="asst2">
    <dgm:fillClrLst>
      <a:schemeClr val="accent6">
        <a:alpha val="90000"/>
      </a:schemeClr>
    </dgm:fillClrLst>
    <dgm:linClrLst meth="repeat">
      <a:schemeClr val="lt1"/>
    </dgm:linClrLst>
    <dgm:effectClrLst/>
    <dgm:txLinClrLst/>
    <dgm:txFillClrLst/>
    <dgm:txEffectClrLst/>
  </dgm:styleLbl>
  <dgm:styleLbl name="asst3">
    <dgm:fillClrLst>
      <a:schemeClr val="accent6">
        <a:alpha val="70000"/>
      </a:schemeClr>
    </dgm:fillClrLst>
    <dgm:linClrLst meth="repeat">
      <a:schemeClr val="lt1"/>
    </dgm:linClrLst>
    <dgm:effectClrLst/>
    <dgm:txLinClrLst/>
    <dgm:txFillClrLst/>
    <dgm:txEffectClrLst/>
  </dgm:styleLbl>
  <dgm:styleLbl name="asst4">
    <dgm:fillClrLst>
      <a:schemeClr val="accent6">
        <a:alpha val="50000"/>
      </a:schemeClr>
    </dgm:fillClrLst>
    <dgm:linClrLst meth="repeat">
      <a:schemeClr val="lt1"/>
    </dgm:linClrLst>
    <dgm:effectClrLst/>
    <dgm:txLinClrLst/>
    <dgm:txFillClrLst/>
    <dgm:txEffectClrLst/>
  </dgm:styleLbl>
  <dgm:styleLbl name="parChTrans2D1">
    <dgm:fillClrLst meth="repeat">
      <a:schemeClr val="accent6">
        <a:shade val="8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6">
        <a:alpha val="90000"/>
      </a:schemeClr>
      <a:schemeClr val="accent6">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a:schemeClr val="accent6">
        <a:alpha val="90000"/>
        <a:tint val="40000"/>
      </a:schemeClr>
      <a:schemeClr val="accent6">
        <a:alpha val="5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897F53F-55EE-474E-A4F9-FFF5DCCA8906}" type="doc">
      <dgm:prSet loTypeId="urn:microsoft.com/office/officeart/2008/layout/HexagonCluster" loCatId="picture" qsTypeId="urn:microsoft.com/office/officeart/2005/8/quickstyle/simple1" qsCatId="simple" csTypeId="urn:microsoft.com/office/officeart/2005/8/colors/accent6_5" csCatId="accent6" phldr="1"/>
      <dgm:spPr/>
      <dgm:t>
        <a:bodyPr/>
        <a:lstStyle/>
        <a:p>
          <a:endParaRPr lang="zh-CN" altLang="en-US"/>
        </a:p>
      </dgm:t>
    </dgm:pt>
    <dgm:pt modelId="{FA283527-6D2E-43D0-8478-149D266861BD}">
      <dgm:prSet phldrT="[文本]" custT="1"/>
      <dgm:spPr/>
      <dgm:t>
        <a:bodyPr/>
        <a:lstStyle/>
        <a:p>
          <a:r>
            <a:rPr lang="zh-CN" altLang="en-US" sz="2400" b="1" dirty="0" smtClean="0">
              <a:latin typeface="微软雅黑" panose="020B0503020204020204" pitchFamily="34" charset="-122"/>
              <a:ea typeface="微软雅黑" panose="020B0503020204020204" pitchFamily="34" charset="-122"/>
            </a:rPr>
            <a:t>快速</a:t>
          </a:r>
          <a:endParaRPr lang="zh-CN" altLang="en-US" sz="2400" b="1" dirty="0">
            <a:latin typeface="微软雅黑" panose="020B0503020204020204" pitchFamily="34" charset="-122"/>
            <a:ea typeface="微软雅黑" panose="020B0503020204020204" pitchFamily="34" charset="-122"/>
          </a:endParaRPr>
        </a:p>
      </dgm:t>
    </dgm:pt>
    <dgm:pt modelId="{D43A86BB-1104-440A-B1D5-EF271BCD74D2}" type="parTrans" cxnId="{23013509-E8CA-4A0C-989A-D387ED97D503}">
      <dgm:prSet/>
      <dgm:spPr/>
      <dgm:t>
        <a:bodyPr/>
        <a:lstStyle/>
        <a:p>
          <a:endParaRPr lang="zh-CN" altLang="en-US"/>
        </a:p>
      </dgm:t>
    </dgm:pt>
    <dgm:pt modelId="{7EA1BCA8-58AE-4117-8D64-7CC86011D366}" type="sibTrans" cxnId="{23013509-E8CA-4A0C-989A-D387ED97D503}">
      <dgm:prSet/>
      <dgm:spPr>
        <a:blipFill>
          <a:blip xmlns:r="http://schemas.openxmlformats.org/officeDocument/2006/relationships" r:embed="rId1">
            <a:extLst>
              <a:ext uri="{28A0092B-C50C-407E-A947-70E740481C1C}">
                <a14:useLocalDpi xmlns:a14="http://schemas.microsoft.com/office/drawing/2010/main" xmlns="" val="0"/>
              </a:ext>
            </a:extLst>
          </a:blip>
          <a:srcRect/>
          <a:stretch>
            <a:fillRect l="-28000" r="-28000"/>
          </a:stretch>
        </a:blipFill>
      </dgm:spPr>
      <dgm:t>
        <a:bodyPr/>
        <a:lstStyle/>
        <a:p>
          <a:endParaRPr lang="zh-CN" altLang="en-US" sz="1400" b="1"/>
        </a:p>
      </dgm:t>
    </dgm:pt>
    <dgm:pt modelId="{956466C3-C7D5-4913-94DE-5ED21A336EF7}">
      <dgm:prSet phldrT="[文本]" custT="1"/>
      <dgm:spPr/>
      <dgm:t>
        <a:bodyPr/>
        <a:lstStyle/>
        <a:p>
          <a:r>
            <a:rPr lang="zh-CN" altLang="en-US" sz="2400" b="1" dirty="0" smtClean="0">
              <a:latin typeface="微软雅黑" panose="020B0503020204020204" pitchFamily="34" charset="-122"/>
              <a:ea typeface="微软雅黑" panose="020B0503020204020204" pitchFamily="34" charset="-122"/>
            </a:rPr>
            <a:t>多样</a:t>
          </a:r>
          <a:endParaRPr lang="zh-CN" altLang="en-US" sz="2400" b="1" dirty="0">
            <a:latin typeface="微软雅黑" panose="020B0503020204020204" pitchFamily="34" charset="-122"/>
            <a:ea typeface="微软雅黑" panose="020B0503020204020204" pitchFamily="34" charset="-122"/>
          </a:endParaRPr>
        </a:p>
      </dgm:t>
    </dgm:pt>
    <dgm:pt modelId="{47984547-0ED6-4509-9F49-B7C88BF0E7EE}" type="parTrans" cxnId="{0A2AA8E4-BC90-4CC9-BBAA-052DA48DEFCB}">
      <dgm:prSet/>
      <dgm:spPr/>
      <dgm:t>
        <a:bodyPr/>
        <a:lstStyle/>
        <a:p>
          <a:endParaRPr lang="zh-CN" altLang="en-US"/>
        </a:p>
      </dgm:t>
    </dgm:pt>
    <dgm:pt modelId="{99441625-F50D-48A5-A79F-1269C79BA84D}" type="sibTrans" cxnId="{0A2AA8E4-BC90-4CC9-BBAA-052DA48DEFCB}">
      <dgm:prSet/>
      <dgm:spPr>
        <a:blipFill>
          <a:blip xmlns:r="http://schemas.openxmlformats.org/officeDocument/2006/relationships" r:embed="rId1">
            <a:extLst>
              <a:ext uri="{28A0092B-C50C-407E-A947-70E740481C1C}">
                <a14:useLocalDpi xmlns:a14="http://schemas.microsoft.com/office/drawing/2010/main" xmlns="" val="0"/>
              </a:ext>
            </a:extLst>
          </a:blip>
          <a:srcRect/>
          <a:stretch>
            <a:fillRect l="-28000" r="-28000"/>
          </a:stretch>
        </a:blipFill>
      </dgm:spPr>
      <dgm:t>
        <a:bodyPr/>
        <a:lstStyle/>
        <a:p>
          <a:endParaRPr lang="zh-CN" altLang="en-US" sz="1400" b="1"/>
        </a:p>
      </dgm:t>
    </dgm:pt>
    <dgm:pt modelId="{80F890EE-E663-46D6-BE86-90856F6ECF05}">
      <dgm:prSet phldrT="[文本]" custT="1"/>
      <dgm:spPr/>
      <dgm:t>
        <a:bodyPr/>
        <a:lstStyle/>
        <a:p>
          <a:r>
            <a:rPr lang="zh-CN" altLang="en-US" sz="2400" b="1" dirty="0" smtClean="0">
              <a:latin typeface="微软雅黑" panose="020B0503020204020204" pitchFamily="34" charset="-122"/>
              <a:ea typeface="微软雅黑" panose="020B0503020204020204" pitchFamily="34" charset="-122"/>
            </a:rPr>
            <a:t>大量</a:t>
          </a:r>
          <a:endParaRPr lang="zh-CN" altLang="en-US" sz="2400" b="1" dirty="0">
            <a:latin typeface="微软雅黑" panose="020B0503020204020204" pitchFamily="34" charset="-122"/>
            <a:ea typeface="微软雅黑" panose="020B0503020204020204" pitchFamily="34" charset="-122"/>
          </a:endParaRPr>
        </a:p>
      </dgm:t>
    </dgm:pt>
    <dgm:pt modelId="{74C5A906-BE97-4326-BB9A-6CD12ACC307E}" type="parTrans" cxnId="{0DD54A5B-8785-4F8C-881E-811477EA73C6}">
      <dgm:prSet/>
      <dgm:spPr/>
      <dgm:t>
        <a:bodyPr/>
        <a:lstStyle/>
        <a:p>
          <a:endParaRPr lang="zh-CN" altLang="en-US"/>
        </a:p>
      </dgm:t>
    </dgm:pt>
    <dgm:pt modelId="{C464D0CD-A9B9-4121-AF07-AF9B3148C64D}" type="sibTrans" cxnId="{0DD54A5B-8785-4F8C-881E-811477EA73C6}">
      <dgm:prSet/>
      <dgm:spPr>
        <a:blipFill>
          <a:blip xmlns:r="http://schemas.openxmlformats.org/officeDocument/2006/relationships" r:embed="rId2">
            <a:extLst>
              <a:ext uri="{28A0092B-C50C-407E-A947-70E740481C1C}">
                <a14:useLocalDpi xmlns:a14="http://schemas.microsoft.com/office/drawing/2010/main" xmlns="" val="0"/>
              </a:ext>
            </a:extLst>
          </a:blip>
          <a:srcRect/>
          <a:stretch>
            <a:fillRect l="-29000" r="-29000"/>
          </a:stretch>
        </a:blipFill>
      </dgm:spPr>
      <dgm:t>
        <a:bodyPr/>
        <a:lstStyle/>
        <a:p>
          <a:endParaRPr lang="zh-CN" altLang="en-US" sz="1400" b="1"/>
        </a:p>
      </dgm:t>
    </dgm:pt>
    <dgm:pt modelId="{0BFA1741-2B00-466B-8F95-53D3F284BE69}">
      <dgm:prSet phldrT="[文本]" custT="1"/>
      <dgm:spPr/>
      <dgm:t>
        <a:bodyPr/>
        <a:lstStyle/>
        <a:p>
          <a:r>
            <a:rPr lang="zh-CN" altLang="en-US" sz="2400" b="1" dirty="0" smtClean="0">
              <a:latin typeface="微软雅黑" panose="020B0503020204020204" pitchFamily="34" charset="-122"/>
              <a:ea typeface="微软雅黑" panose="020B0503020204020204" pitchFamily="34" charset="-122"/>
            </a:rPr>
            <a:t>有价值</a:t>
          </a:r>
          <a:endParaRPr lang="zh-CN" altLang="en-US" sz="2400" b="1" dirty="0">
            <a:latin typeface="微软雅黑" panose="020B0503020204020204" pitchFamily="34" charset="-122"/>
            <a:ea typeface="微软雅黑" panose="020B0503020204020204" pitchFamily="34" charset="-122"/>
          </a:endParaRPr>
        </a:p>
      </dgm:t>
    </dgm:pt>
    <dgm:pt modelId="{480CD051-B94D-4D04-9D3D-69D1E45254F8}" type="parTrans" cxnId="{4E2998A4-157D-4182-AF2C-D6EB044BE9A8}">
      <dgm:prSet/>
      <dgm:spPr/>
      <dgm:t>
        <a:bodyPr/>
        <a:lstStyle/>
        <a:p>
          <a:endParaRPr lang="zh-CN" altLang="en-US"/>
        </a:p>
      </dgm:t>
    </dgm:pt>
    <dgm:pt modelId="{EA1E6EEA-CD98-42B6-91B1-808A336F27B8}" type="sibTrans" cxnId="{4E2998A4-157D-4182-AF2C-D6EB044BE9A8}">
      <dgm:prSet/>
      <dgm:spPr/>
      <dgm:t>
        <a:bodyPr/>
        <a:lstStyle/>
        <a:p>
          <a:endParaRPr lang="zh-CN" altLang="en-US" sz="1400" b="1"/>
        </a:p>
      </dgm:t>
    </dgm:pt>
    <dgm:pt modelId="{42DF0E2A-CAD0-45D3-922B-0BB2FD3C9B8B}" type="pres">
      <dgm:prSet presAssocID="{F897F53F-55EE-474E-A4F9-FFF5DCCA8906}" presName="Name0" presStyleCnt="0">
        <dgm:presLayoutVars>
          <dgm:chMax val="21"/>
          <dgm:chPref val="21"/>
        </dgm:presLayoutVars>
      </dgm:prSet>
      <dgm:spPr/>
      <dgm:t>
        <a:bodyPr/>
        <a:lstStyle/>
        <a:p>
          <a:endParaRPr lang="zh-CN" altLang="en-US"/>
        </a:p>
      </dgm:t>
    </dgm:pt>
    <dgm:pt modelId="{4178C4B3-C7DD-4533-8A39-4BC63385495B}" type="pres">
      <dgm:prSet presAssocID="{FA283527-6D2E-43D0-8478-149D266861BD}" presName="text1" presStyleCnt="0"/>
      <dgm:spPr/>
    </dgm:pt>
    <dgm:pt modelId="{2C555630-D5BF-4C22-97D6-854467712292}" type="pres">
      <dgm:prSet presAssocID="{FA283527-6D2E-43D0-8478-149D266861BD}" presName="textRepeatNode" presStyleLbl="alignNode1" presStyleIdx="0" presStyleCnt="4">
        <dgm:presLayoutVars>
          <dgm:chMax val="0"/>
          <dgm:chPref val="0"/>
          <dgm:bulletEnabled val="1"/>
        </dgm:presLayoutVars>
      </dgm:prSet>
      <dgm:spPr/>
      <dgm:t>
        <a:bodyPr/>
        <a:lstStyle/>
        <a:p>
          <a:endParaRPr lang="zh-CN" altLang="en-US"/>
        </a:p>
      </dgm:t>
    </dgm:pt>
    <dgm:pt modelId="{D421FDFA-6A45-4667-8E10-1BD73AFCF6D4}" type="pres">
      <dgm:prSet presAssocID="{FA283527-6D2E-43D0-8478-149D266861BD}" presName="textaccent1" presStyleCnt="0"/>
      <dgm:spPr/>
    </dgm:pt>
    <dgm:pt modelId="{C8B4553F-6D09-41D5-B8F6-E18A163087EA}" type="pres">
      <dgm:prSet presAssocID="{FA283527-6D2E-43D0-8478-149D266861BD}" presName="accentRepeatNode" presStyleLbl="solidAlignAcc1" presStyleIdx="0" presStyleCnt="8"/>
      <dgm:spPr/>
    </dgm:pt>
    <dgm:pt modelId="{C71C47DD-0C0D-4610-8C27-65536E9895D7}" type="pres">
      <dgm:prSet presAssocID="{7EA1BCA8-58AE-4117-8D64-7CC86011D366}" presName="image1" presStyleCnt="0"/>
      <dgm:spPr/>
    </dgm:pt>
    <dgm:pt modelId="{42CDD7E7-1667-48C2-B059-66E716D8EF83}" type="pres">
      <dgm:prSet presAssocID="{7EA1BCA8-58AE-4117-8D64-7CC86011D366}" presName="imageRepeatNode" presStyleLbl="alignAcc1" presStyleIdx="0" presStyleCnt="4"/>
      <dgm:spPr/>
      <dgm:t>
        <a:bodyPr/>
        <a:lstStyle/>
        <a:p>
          <a:endParaRPr lang="zh-CN" altLang="en-US"/>
        </a:p>
      </dgm:t>
    </dgm:pt>
    <dgm:pt modelId="{1F441263-8D8B-459D-8B77-A2E813C88203}" type="pres">
      <dgm:prSet presAssocID="{7EA1BCA8-58AE-4117-8D64-7CC86011D366}" presName="imageaccent1" presStyleCnt="0"/>
      <dgm:spPr/>
    </dgm:pt>
    <dgm:pt modelId="{AB900F90-AD85-4459-B17E-DCC46E42087A}" type="pres">
      <dgm:prSet presAssocID="{7EA1BCA8-58AE-4117-8D64-7CC86011D366}" presName="accentRepeatNode" presStyleLbl="solidAlignAcc1" presStyleIdx="1" presStyleCnt="8"/>
      <dgm:spPr/>
    </dgm:pt>
    <dgm:pt modelId="{6B03EB08-F1B1-40C9-8765-BCA34202AF03}" type="pres">
      <dgm:prSet presAssocID="{956466C3-C7D5-4913-94DE-5ED21A336EF7}" presName="text2" presStyleCnt="0"/>
      <dgm:spPr/>
    </dgm:pt>
    <dgm:pt modelId="{5984DEF7-E38B-4291-8608-28E13394D5CC}" type="pres">
      <dgm:prSet presAssocID="{956466C3-C7D5-4913-94DE-5ED21A336EF7}" presName="textRepeatNode" presStyleLbl="alignNode1" presStyleIdx="1" presStyleCnt="4">
        <dgm:presLayoutVars>
          <dgm:chMax val="0"/>
          <dgm:chPref val="0"/>
          <dgm:bulletEnabled val="1"/>
        </dgm:presLayoutVars>
      </dgm:prSet>
      <dgm:spPr/>
      <dgm:t>
        <a:bodyPr/>
        <a:lstStyle/>
        <a:p>
          <a:endParaRPr lang="zh-CN" altLang="en-US"/>
        </a:p>
      </dgm:t>
    </dgm:pt>
    <dgm:pt modelId="{AACAC656-4270-42B7-BF60-C767C67822EE}" type="pres">
      <dgm:prSet presAssocID="{956466C3-C7D5-4913-94DE-5ED21A336EF7}" presName="textaccent2" presStyleCnt="0"/>
      <dgm:spPr/>
    </dgm:pt>
    <dgm:pt modelId="{C763E959-FE08-4776-8015-DDD486F660A0}" type="pres">
      <dgm:prSet presAssocID="{956466C3-C7D5-4913-94DE-5ED21A336EF7}" presName="accentRepeatNode" presStyleLbl="solidAlignAcc1" presStyleIdx="2" presStyleCnt="8"/>
      <dgm:spPr/>
    </dgm:pt>
    <dgm:pt modelId="{9F6BCE5F-FAE1-4433-9F95-7C0A8681BB85}" type="pres">
      <dgm:prSet presAssocID="{99441625-F50D-48A5-A79F-1269C79BA84D}" presName="image2" presStyleCnt="0"/>
      <dgm:spPr/>
    </dgm:pt>
    <dgm:pt modelId="{8D34CD4B-8CD0-46E3-9581-93567A66E62E}" type="pres">
      <dgm:prSet presAssocID="{99441625-F50D-48A5-A79F-1269C79BA84D}" presName="imageRepeatNode" presStyleLbl="alignAcc1" presStyleIdx="1" presStyleCnt="4"/>
      <dgm:spPr/>
      <dgm:t>
        <a:bodyPr/>
        <a:lstStyle/>
        <a:p>
          <a:endParaRPr lang="zh-CN" altLang="en-US"/>
        </a:p>
      </dgm:t>
    </dgm:pt>
    <dgm:pt modelId="{7E7FC379-677B-44EB-808B-655540A63F1C}" type="pres">
      <dgm:prSet presAssocID="{99441625-F50D-48A5-A79F-1269C79BA84D}" presName="imageaccent2" presStyleCnt="0"/>
      <dgm:spPr/>
    </dgm:pt>
    <dgm:pt modelId="{5CEBBCA8-E579-4D4D-8529-731F55D07705}" type="pres">
      <dgm:prSet presAssocID="{99441625-F50D-48A5-A79F-1269C79BA84D}" presName="accentRepeatNode" presStyleLbl="solidAlignAcc1" presStyleIdx="3" presStyleCnt="8"/>
      <dgm:spPr/>
    </dgm:pt>
    <dgm:pt modelId="{84F8BA98-55BF-4692-A1D0-180DA2B41100}" type="pres">
      <dgm:prSet presAssocID="{80F890EE-E663-46D6-BE86-90856F6ECF05}" presName="text3" presStyleCnt="0"/>
      <dgm:spPr/>
    </dgm:pt>
    <dgm:pt modelId="{E6B763B8-0896-4E69-A33B-B03EDC1DECED}" type="pres">
      <dgm:prSet presAssocID="{80F890EE-E663-46D6-BE86-90856F6ECF05}" presName="textRepeatNode" presStyleLbl="alignNode1" presStyleIdx="2" presStyleCnt="4">
        <dgm:presLayoutVars>
          <dgm:chMax val="0"/>
          <dgm:chPref val="0"/>
          <dgm:bulletEnabled val="1"/>
        </dgm:presLayoutVars>
      </dgm:prSet>
      <dgm:spPr/>
      <dgm:t>
        <a:bodyPr/>
        <a:lstStyle/>
        <a:p>
          <a:endParaRPr lang="zh-CN" altLang="en-US"/>
        </a:p>
      </dgm:t>
    </dgm:pt>
    <dgm:pt modelId="{41222780-0247-42FC-88AA-CEDF5694B070}" type="pres">
      <dgm:prSet presAssocID="{80F890EE-E663-46D6-BE86-90856F6ECF05}" presName="textaccent3" presStyleCnt="0"/>
      <dgm:spPr/>
    </dgm:pt>
    <dgm:pt modelId="{26390C21-6800-41B8-9A8D-8FCB960E0945}" type="pres">
      <dgm:prSet presAssocID="{80F890EE-E663-46D6-BE86-90856F6ECF05}" presName="accentRepeatNode" presStyleLbl="solidAlignAcc1" presStyleIdx="4" presStyleCnt="8"/>
      <dgm:spPr/>
    </dgm:pt>
    <dgm:pt modelId="{15768276-3B59-4A26-8F9E-594A8734595E}" type="pres">
      <dgm:prSet presAssocID="{C464D0CD-A9B9-4121-AF07-AF9B3148C64D}" presName="image3" presStyleCnt="0"/>
      <dgm:spPr/>
    </dgm:pt>
    <dgm:pt modelId="{625B2015-DFCF-480B-9463-E2DEF769C562}" type="pres">
      <dgm:prSet presAssocID="{C464D0CD-A9B9-4121-AF07-AF9B3148C64D}" presName="imageRepeatNode" presStyleLbl="alignAcc1" presStyleIdx="2" presStyleCnt="4"/>
      <dgm:spPr/>
      <dgm:t>
        <a:bodyPr/>
        <a:lstStyle/>
        <a:p>
          <a:endParaRPr lang="zh-CN" altLang="en-US"/>
        </a:p>
      </dgm:t>
    </dgm:pt>
    <dgm:pt modelId="{AACC13C2-C213-474F-B86C-025ABEE3FC5C}" type="pres">
      <dgm:prSet presAssocID="{C464D0CD-A9B9-4121-AF07-AF9B3148C64D}" presName="imageaccent3" presStyleCnt="0"/>
      <dgm:spPr/>
    </dgm:pt>
    <dgm:pt modelId="{A28D1B3D-686E-4767-AA94-1CE02775040B}" type="pres">
      <dgm:prSet presAssocID="{C464D0CD-A9B9-4121-AF07-AF9B3148C64D}" presName="accentRepeatNode" presStyleLbl="solidAlignAcc1" presStyleIdx="5" presStyleCnt="8"/>
      <dgm:spPr/>
    </dgm:pt>
    <dgm:pt modelId="{E555CEFA-8FD4-4A84-8513-19857D3557AD}" type="pres">
      <dgm:prSet presAssocID="{0BFA1741-2B00-466B-8F95-53D3F284BE69}" presName="text4" presStyleCnt="0"/>
      <dgm:spPr/>
    </dgm:pt>
    <dgm:pt modelId="{9D27FC42-4848-43B5-98CC-0F7623927270}" type="pres">
      <dgm:prSet presAssocID="{0BFA1741-2B00-466B-8F95-53D3F284BE69}" presName="textRepeatNode" presStyleLbl="alignNode1" presStyleIdx="3" presStyleCnt="4" custLinFactY="65226" custLinFactNeighborX="-83711" custLinFactNeighborY="100000">
        <dgm:presLayoutVars>
          <dgm:chMax val="0"/>
          <dgm:chPref val="0"/>
          <dgm:bulletEnabled val="1"/>
        </dgm:presLayoutVars>
      </dgm:prSet>
      <dgm:spPr/>
      <dgm:t>
        <a:bodyPr/>
        <a:lstStyle/>
        <a:p>
          <a:endParaRPr lang="zh-CN" altLang="en-US"/>
        </a:p>
      </dgm:t>
    </dgm:pt>
    <dgm:pt modelId="{1A43CFBB-3F95-4DC7-9344-D9C26CEE4510}" type="pres">
      <dgm:prSet presAssocID="{0BFA1741-2B00-466B-8F95-53D3F284BE69}" presName="textaccent4" presStyleCnt="0"/>
      <dgm:spPr/>
    </dgm:pt>
    <dgm:pt modelId="{01FEB4D2-4654-4ED0-9734-406E16A0A537}" type="pres">
      <dgm:prSet presAssocID="{0BFA1741-2B00-466B-8F95-53D3F284BE69}" presName="accentRepeatNode" presStyleLbl="solidAlignAcc1" presStyleIdx="6" presStyleCnt="8" custLinFactX="-400000" custLinFactY="500000" custLinFactNeighborX="-418885" custLinFactNeighborY="559882"/>
      <dgm:spPr/>
    </dgm:pt>
    <dgm:pt modelId="{26FA8B9D-C08A-465F-92ED-1DD5164C1281}" type="pres">
      <dgm:prSet presAssocID="{EA1E6EEA-CD98-42B6-91B1-808A336F27B8}" presName="image4" presStyleCnt="0"/>
      <dgm:spPr/>
    </dgm:pt>
    <dgm:pt modelId="{73214E07-23DF-475D-B138-4A94ED4760AC}" type="pres">
      <dgm:prSet presAssocID="{EA1E6EEA-CD98-42B6-91B1-808A336F27B8}" presName="imageRepeatNode" presStyleLbl="alignAcc1" presStyleIdx="3" presStyleCnt="4"/>
      <dgm:spPr/>
      <dgm:t>
        <a:bodyPr/>
        <a:lstStyle/>
        <a:p>
          <a:endParaRPr lang="zh-CN" altLang="en-US"/>
        </a:p>
      </dgm:t>
    </dgm:pt>
    <dgm:pt modelId="{38D26F69-FF4B-4269-9C77-65601E00E2AB}" type="pres">
      <dgm:prSet presAssocID="{EA1E6EEA-CD98-42B6-91B1-808A336F27B8}" presName="imageaccent4" presStyleCnt="0"/>
      <dgm:spPr/>
    </dgm:pt>
    <dgm:pt modelId="{41FBEB79-16D1-4C1C-B1F8-B6B579CE1935}" type="pres">
      <dgm:prSet presAssocID="{EA1E6EEA-CD98-42B6-91B1-808A336F27B8}" presName="accentRepeatNode" presStyleLbl="solidAlignAcc1" presStyleIdx="7" presStyleCnt="8"/>
      <dgm:spPr/>
    </dgm:pt>
  </dgm:ptLst>
  <dgm:cxnLst>
    <dgm:cxn modelId="{1FF40997-18E1-4A3E-9CD9-FFFE11B0B78D}" type="presOf" srcId="{EA1E6EEA-CD98-42B6-91B1-808A336F27B8}" destId="{73214E07-23DF-475D-B138-4A94ED4760AC}" srcOrd="0" destOrd="0" presId="urn:microsoft.com/office/officeart/2008/layout/HexagonCluster"/>
    <dgm:cxn modelId="{AD15E477-129C-4959-876E-346A5420CFB3}" type="presOf" srcId="{99441625-F50D-48A5-A79F-1269C79BA84D}" destId="{8D34CD4B-8CD0-46E3-9581-93567A66E62E}" srcOrd="0" destOrd="0" presId="urn:microsoft.com/office/officeart/2008/layout/HexagonCluster"/>
    <dgm:cxn modelId="{23013509-E8CA-4A0C-989A-D387ED97D503}" srcId="{F897F53F-55EE-474E-A4F9-FFF5DCCA8906}" destId="{FA283527-6D2E-43D0-8478-149D266861BD}" srcOrd="0" destOrd="0" parTransId="{D43A86BB-1104-440A-B1D5-EF271BCD74D2}" sibTransId="{7EA1BCA8-58AE-4117-8D64-7CC86011D366}"/>
    <dgm:cxn modelId="{B1AF4194-563A-4174-A397-01482D744B93}" type="presOf" srcId="{80F890EE-E663-46D6-BE86-90856F6ECF05}" destId="{E6B763B8-0896-4E69-A33B-B03EDC1DECED}" srcOrd="0" destOrd="0" presId="urn:microsoft.com/office/officeart/2008/layout/HexagonCluster"/>
    <dgm:cxn modelId="{1A68B7A2-B38C-4E70-8783-6C401E6DEF94}" type="presOf" srcId="{C464D0CD-A9B9-4121-AF07-AF9B3148C64D}" destId="{625B2015-DFCF-480B-9463-E2DEF769C562}" srcOrd="0" destOrd="0" presId="urn:microsoft.com/office/officeart/2008/layout/HexagonCluster"/>
    <dgm:cxn modelId="{D8A3AFC9-10B4-4AF2-A23C-D7E8F5D7FFB3}" type="presOf" srcId="{FA283527-6D2E-43D0-8478-149D266861BD}" destId="{2C555630-D5BF-4C22-97D6-854467712292}" srcOrd="0" destOrd="0" presId="urn:microsoft.com/office/officeart/2008/layout/HexagonCluster"/>
    <dgm:cxn modelId="{EA408E64-1FC7-41F4-BA9A-3595259D453B}" type="presOf" srcId="{7EA1BCA8-58AE-4117-8D64-7CC86011D366}" destId="{42CDD7E7-1667-48C2-B059-66E716D8EF83}" srcOrd="0" destOrd="0" presId="urn:microsoft.com/office/officeart/2008/layout/HexagonCluster"/>
    <dgm:cxn modelId="{345B1839-5CB0-4E06-8ECF-4C8E86016C97}" type="presOf" srcId="{956466C3-C7D5-4913-94DE-5ED21A336EF7}" destId="{5984DEF7-E38B-4291-8608-28E13394D5CC}" srcOrd="0" destOrd="0" presId="urn:microsoft.com/office/officeart/2008/layout/HexagonCluster"/>
    <dgm:cxn modelId="{4E2998A4-157D-4182-AF2C-D6EB044BE9A8}" srcId="{F897F53F-55EE-474E-A4F9-FFF5DCCA8906}" destId="{0BFA1741-2B00-466B-8F95-53D3F284BE69}" srcOrd="3" destOrd="0" parTransId="{480CD051-B94D-4D04-9D3D-69D1E45254F8}" sibTransId="{EA1E6EEA-CD98-42B6-91B1-808A336F27B8}"/>
    <dgm:cxn modelId="{43FB55E7-58C6-4FAD-9814-5141BC5AFF4B}" type="presOf" srcId="{F897F53F-55EE-474E-A4F9-FFF5DCCA8906}" destId="{42DF0E2A-CAD0-45D3-922B-0BB2FD3C9B8B}" srcOrd="0" destOrd="0" presId="urn:microsoft.com/office/officeart/2008/layout/HexagonCluster"/>
    <dgm:cxn modelId="{0DD54A5B-8785-4F8C-881E-811477EA73C6}" srcId="{F897F53F-55EE-474E-A4F9-FFF5DCCA8906}" destId="{80F890EE-E663-46D6-BE86-90856F6ECF05}" srcOrd="2" destOrd="0" parTransId="{74C5A906-BE97-4326-BB9A-6CD12ACC307E}" sibTransId="{C464D0CD-A9B9-4121-AF07-AF9B3148C64D}"/>
    <dgm:cxn modelId="{0A2AA8E4-BC90-4CC9-BBAA-052DA48DEFCB}" srcId="{F897F53F-55EE-474E-A4F9-FFF5DCCA8906}" destId="{956466C3-C7D5-4913-94DE-5ED21A336EF7}" srcOrd="1" destOrd="0" parTransId="{47984547-0ED6-4509-9F49-B7C88BF0E7EE}" sibTransId="{99441625-F50D-48A5-A79F-1269C79BA84D}"/>
    <dgm:cxn modelId="{D4B70076-8E21-4E1C-835A-5DA1B8EC63F5}" type="presOf" srcId="{0BFA1741-2B00-466B-8F95-53D3F284BE69}" destId="{9D27FC42-4848-43B5-98CC-0F7623927270}" srcOrd="0" destOrd="0" presId="urn:microsoft.com/office/officeart/2008/layout/HexagonCluster"/>
    <dgm:cxn modelId="{442473A8-A05A-4879-95BA-FA3A313EDA68}" type="presParOf" srcId="{42DF0E2A-CAD0-45D3-922B-0BB2FD3C9B8B}" destId="{4178C4B3-C7DD-4533-8A39-4BC63385495B}" srcOrd="0" destOrd="0" presId="urn:microsoft.com/office/officeart/2008/layout/HexagonCluster"/>
    <dgm:cxn modelId="{C8B1A759-50AA-4EFE-9275-B6ED741293C5}" type="presParOf" srcId="{4178C4B3-C7DD-4533-8A39-4BC63385495B}" destId="{2C555630-D5BF-4C22-97D6-854467712292}" srcOrd="0" destOrd="0" presId="urn:microsoft.com/office/officeart/2008/layout/HexagonCluster"/>
    <dgm:cxn modelId="{465523C1-39AB-480F-880D-1BAB83C8B16D}" type="presParOf" srcId="{42DF0E2A-CAD0-45D3-922B-0BB2FD3C9B8B}" destId="{D421FDFA-6A45-4667-8E10-1BD73AFCF6D4}" srcOrd="1" destOrd="0" presId="urn:microsoft.com/office/officeart/2008/layout/HexagonCluster"/>
    <dgm:cxn modelId="{55D0A324-3BCA-4203-95E3-C5BFEE4EC20E}" type="presParOf" srcId="{D421FDFA-6A45-4667-8E10-1BD73AFCF6D4}" destId="{C8B4553F-6D09-41D5-B8F6-E18A163087EA}" srcOrd="0" destOrd="0" presId="urn:microsoft.com/office/officeart/2008/layout/HexagonCluster"/>
    <dgm:cxn modelId="{8C240F15-F1C8-45F1-B396-A33C3B1B2FD4}" type="presParOf" srcId="{42DF0E2A-CAD0-45D3-922B-0BB2FD3C9B8B}" destId="{C71C47DD-0C0D-4610-8C27-65536E9895D7}" srcOrd="2" destOrd="0" presId="urn:microsoft.com/office/officeart/2008/layout/HexagonCluster"/>
    <dgm:cxn modelId="{8BDA7C73-6A30-415C-B37B-5A10E41E2345}" type="presParOf" srcId="{C71C47DD-0C0D-4610-8C27-65536E9895D7}" destId="{42CDD7E7-1667-48C2-B059-66E716D8EF83}" srcOrd="0" destOrd="0" presId="urn:microsoft.com/office/officeart/2008/layout/HexagonCluster"/>
    <dgm:cxn modelId="{25F7FFE4-BD19-4D85-A346-A35F483CA176}" type="presParOf" srcId="{42DF0E2A-CAD0-45D3-922B-0BB2FD3C9B8B}" destId="{1F441263-8D8B-459D-8B77-A2E813C88203}" srcOrd="3" destOrd="0" presId="urn:microsoft.com/office/officeart/2008/layout/HexagonCluster"/>
    <dgm:cxn modelId="{E62061EC-3C5E-4ACF-947A-7CB3E6A22547}" type="presParOf" srcId="{1F441263-8D8B-459D-8B77-A2E813C88203}" destId="{AB900F90-AD85-4459-B17E-DCC46E42087A}" srcOrd="0" destOrd="0" presId="urn:microsoft.com/office/officeart/2008/layout/HexagonCluster"/>
    <dgm:cxn modelId="{5E940C18-044B-473A-992E-AE8F6AD33906}" type="presParOf" srcId="{42DF0E2A-CAD0-45D3-922B-0BB2FD3C9B8B}" destId="{6B03EB08-F1B1-40C9-8765-BCA34202AF03}" srcOrd="4" destOrd="0" presId="urn:microsoft.com/office/officeart/2008/layout/HexagonCluster"/>
    <dgm:cxn modelId="{C2ABE8AA-2764-456D-BB57-DAD7B6C8A9BD}" type="presParOf" srcId="{6B03EB08-F1B1-40C9-8765-BCA34202AF03}" destId="{5984DEF7-E38B-4291-8608-28E13394D5CC}" srcOrd="0" destOrd="0" presId="urn:microsoft.com/office/officeart/2008/layout/HexagonCluster"/>
    <dgm:cxn modelId="{3CA809FE-805A-4DE2-B49F-6A74005F1887}" type="presParOf" srcId="{42DF0E2A-CAD0-45D3-922B-0BB2FD3C9B8B}" destId="{AACAC656-4270-42B7-BF60-C767C67822EE}" srcOrd="5" destOrd="0" presId="urn:microsoft.com/office/officeart/2008/layout/HexagonCluster"/>
    <dgm:cxn modelId="{490786DA-3F48-4239-B9C0-120D302A0200}" type="presParOf" srcId="{AACAC656-4270-42B7-BF60-C767C67822EE}" destId="{C763E959-FE08-4776-8015-DDD486F660A0}" srcOrd="0" destOrd="0" presId="urn:microsoft.com/office/officeart/2008/layout/HexagonCluster"/>
    <dgm:cxn modelId="{528BD4B9-7F89-498F-B81E-2A058BCC6B57}" type="presParOf" srcId="{42DF0E2A-CAD0-45D3-922B-0BB2FD3C9B8B}" destId="{9F6BCE5F-FAE1-4433-9F95-7C0A8681BB85}" srcOrd="6" destOrd="0" presId="urn:microsoft.com/office/officeart/2008/layout/HexagonCluster"/>
    <dgm:cxn modelId="{F057FF6F-D7E3-448C-908B-A31B11D16C15}" type="presParOf" srcId="{9F6BCE5F-FAE1-4433-9F95-7C0A8681BB85}" destId="{8D34CD4B-8CD0-46E3-9581-93567A66E62E}" srcOrd="0" destOrd="0" presId="urn:microsoft.com/office/officeart/2008/layout/HexagonCluster"/>
    <dgm:cxn modelId="{C9B981DC-F430-44FD-BE45-44EACDEE2DA8}" type="presParOf" srcId="{42DF0E2A-CAD0-45D3-922B-0BB2FD3C9B8B}" destId="{7E7FC379-677B-44EB-808B-655540A63F1C}" srcOrd="7" destOrd="0" presId="urn:microsoft.com/office/officeart/2008/layout/HexagonCluster"/>
    <dgm:cxn modelId="{74D8EC14-0831-4F9A-8327-BDE00C9EBAE1}" type="presParOf" srcId="{7E7FC379-677B-44EB-808B-655540A63F1C}" destId="{5CEBBCA8-E579-4D4D-8529-731F55D07705}" srcOrd="0" destOrd="0" presId="urn:microsoft.com/office/officeart/2008/layout/HexagonCluster"/>
    <dgm:cxn modelId="{006FFF25-9E8F-4E59-B9C3-BBDAACAC8E49}" type="presParOf" srcId="{42DF0E2A-CAD0-45D3-922B-0BB2FD3C9B8B}" destId="{84F8BA98-55BF-4692-A1D0-180DA2B41100}" srcOrd="8" destOrd="0" presId="urn:microsoft.com/office/officeart/2008/layout/HexagonCluster"/>
    <dgm:cxn modelId="{77C43C35-B2EC-4537-9C1F-27B797D8560C}" type="presParOf" srcId="{84F8BA98-55BF-4692-A1D0-180DA2B41100}" destId="{E6B763B8-0896-4E69-A33B-B03EDC1DECED}" srcOrd="0" destOrd="0" presId="urn:microsoft.com/office/officeart/2008/layout/HexagonCluster"/>
    <dgm:cxn modelId="{6B7A9913-032A-4F91-8C1F-6423C9AFA3B6}" type="presParOf" srcId="{42DF0E2A-CAD0-45D3-922B-0BB2FD3C9B8B}" destId="{41222780-0247-42FC-88AA-CEDF5694B070}" srcOrd="9" destOrd="0" presId="urn:microsoft.com/office/officeart/2008/layout/HexagonCluster"/>
    <dgm:cxn modelId="{03817CC3-CD7A-4DEC-88E4-8BFEFC2D8962}" type="presParOf" srcId="{41222780-0247-42FC-88AA-CEDF5694B070}" destId="{26390C21-6800-41B8-9A8D-8FCB960E0945}" srcOrd="0" destOrd="0" presId="urn:microsoft.com/office/officeart/2008/layout/HexagonCluster"/>
    <dgm:cxn modelId="{1E575A5A-9726-496E-9B08-375160866F46}" type="presParOf" srcId="{42DF0E2A-CAD0-45D3-922B-0BB2FD3C9B8B}" destId="{15768276-3B59-4A26-8F9E-594A8734595E}" srcOrd="10" destOrd="0" presId="urn:microsoft.com/office/officeart/2008/layout/HexagonCluster"/>
    <dgm:cxn modelId="{A462083F-94DF-4D4B-9401-EBC4A7A446FB}" type="presParOf" srcId="{15768276-3B59-4A26-8F9E-594A8734595E}" destId="{625B2015-DFCF-480B-9463-E2DEF769C562}" srcOrd="0" destOrd="0" presId="urn:microsoft.com/office/officeart/2008/layout/HexagonCluster"/>
    <dgm:cxn modelId="{62AF116D-BCC7-412A-9784-CB43734C625B}" type="presParOf" srcId="{42DF0E2A-CAD0-45D3-922B-0BB2FD3C9B8B}" destId="{AACC13C2-C213-474F-B86C-025ABEE3FC5C}" srcOrd="11" destOrd="0" presId="urn:microsoft.com/office/officeart/2008/layout/HexagonCluster"/>
    <dgm:cxn modelId="{10C69F0D-5C47-4576-BA4B-D4060ED08786}" type="presParOf" srcId="{AACC13C2-C213-474F-B86C-025ABEE3FC5C}" destId="{A28D1B3D-686E-4767-AA94-1CE02775040B}" srcOrd="0" destOrd="0" presId="urn:microsoft.com/office/officeart/2008/layout/HexagonCluster"/>
    <dgm:cxn modelId="{7457DD49-3766-481C-BF72-C380C096097B}" type="presParOf" srcId="{42DF0E2A-CAD0-45D3-922B-0BB2FD3C9B8B}" destId="{E555CEFA-8FD4-4A84-8513-19857D3557AD}" srcOrd="12" destOrd="0" presId="urn:microsoft.com/office/officeart/2008/layout/HexagonCluster"/>
    <dgm:cxn modelId="{F27A8EFD-FD2F-4FA0-AF5B-25B13F5FC20A}" type="presParOf" srcId="{E555CEFA-8FD4-4A84-8513-19857D3557AD}" destId="{9D27FC42-4848-43B5-98CC-0F7623927270}" srcOrd="0" destOrd="0" presId="urn:microsoft.com/office/officeart/2008/layout/HexagonCluster"/>
    <dgm:cxn modelId="{1565B71D-DB52-4C3B-A09D-69633C440215}" type="presParOf" srcId="{42DF0E2A-CAD0-45D3-922B-0BB2FD3C9B8B}" destId="{1A43CFBB-3F95-4DC7-9344-D9C26CEE4510}" srcOrd="13" destOrd="0" presId="urn:microsoft.com/office/officeart/2008/layout/HexagonCluster"/>
    <dgm:cxn modelId="{0438F00A-25E8-49DC-8662-C067AE9F3C51}" type="presParOf" srcId="{1A43CFBB-3F95-4DC7-9344-D9C26CEE4510}" destId="{01FEB4D2-4654-4ED0-9734-406E16A0A537}" srcOrd="0" destOrd="0" presId="urn:microsoft.com/office/officeart/2008/layout/HexagonCluster"/>
    <dgm:cxn modelId="{BD6AD8A9-6FC5-4D68-B69A-7EAF0ABF714A}" type="presParOf" srcId="{42DF0E2A-CAD0-45D3-922B-0BB2FD3C9B8B}" destId="{26FA8B9D-C08A-465F-92ED-1DD5164C1281}" srcOrd="14" destOrd="0" presId="urn:microsoft.com/office/officeart/2008/layout/HexagonCluster"/>
    <dgm:cxn modelId="{C00B7C4D-7E59-449A-BE0C-C6B994AE772F}" type="presParOf" srcId="{26FA8B9D-C08A-465F-92ED-1DD5164C1281}" destId="{73214E07-23DF-475D-B138-4A94ED4760AC}" srcOrd="0" destOrd="0" presId="urn:microsoft.com/office/officeart/2008/layout/HexagonCluster"/>
    <dgm:cxn modelId="{38350C26-B788-4F20-95D5-0FFF7154BD17}" type="presParOf" srcId="{42DF0E2A-CAD0-45D3-922B-0BB2FD3C9B8B}" destId="{38D26F69-FF4B-4269-9C77-65601E00E2AB}" srcOrd="15" destOrd="0" presId="urn:microsoft.com/office/officeart/2008/layout/HexagonCluster"/>
    <dgm:cxn modelId="{76D8A669-6DCD-4890-A343-2F7A49C30F52}" type="presParOf" srcId="{38D26F69-FF4B-4269-9C77-65601E00E2AB}" destId="{41FBEB79-16D1-4C1C-B1F8-B6B579CE1935}" srcOrd="0" destOrd="0" presId="urn:microsoft.com/office/officeart/2008/layout/HexagonCluster"/>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555630-D5BF-4C22-97D6-854467712292}">
      <dsp:nvSpPr>
        <dsp:cNvPr id="0" name=""/>
        <dsp:cNvSpPr/>
      </dsp:nvSpPr>
      <dsp:spPr>
        <a:xfrm>
          <a:off x="1373718" y="3217719"/>
          <a:ext cx="1618235" cy="1389068"/>
        </a:xfrm>
        <a:prstGeom prst="hexagon">
          <a:avLst>
            <a:gd name="adj" fmla="val 25000"/>
            <a:gd name="vf" fmla="val 115470"/>
          </a:avLst>
        </a:prstGeom>
        <a:solidFill>
          <a:schemeClr val="accent6">
            <a:alpha val="90000"/>
            <a:hueOff val="0"/>
            <a:satOff val="0"/>
            <a:lumOff val="0"/>
            <a:alphaOff val="0"/>
          </a:schemeClr>
        </a:solid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rPr>
            <a:t>快速</a:t>
          </a:r>
          <a:endParaRPr lang="zh-CN" altLang="en-US" sz="2400" b="1" kern="1200" dirty="0">
            <a:latin typeface="微软雅黑" panose="020B0503020204020204" pitchFamily="34" charset="-122"/>
            <a:ea typeface="微软雅黑" panose="020B0503020204020204" pitchFamily="34" charset="-122"/>
          </a:endParaRPr>
        </a:p>
      </dsp:txBody>
      <dsp:txXfrm>
        <a:off x="1624327" y="3432838"/>
        <a:ext cx="1117017" cy="958830"/>
      </dsp:txXfrm>
    </dsp:sp>
    <dsp:sp modelId="{C8B4553F-6D09-41D5-B8F6-E18A163087EA}">
      <dsp:nvSpPr>
        <dsp:cNvPr id="0" name=""/>
        <dsp:cNvSpPr/>
      </dsp:nvSpPr>
      <dsp:spPr>
        <a:xfrm>
          <a:off x="1424332" y="3831537"/>
          <a:ext cx="188912" cy="162901"/>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CDD7E7-1667-48C2-B059-66E716D8EF83}">
      <dsp:nvSpPr>
        <dsp:cNvPr id="0" name=""/>
        <dsp:cNvSpPr/>
      </dsp:nvSpPr>
      <dsp:spPr>
        <a:xfrm>
          <a:off x="0" y="2462647"/>
          <a:ext cx="1618235" cy="1389068"/>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8000" r="-28000"/>
          </a:stretch>
        </a:blipFill>
        <a:ln w="25400" cap="flat" cmpd="sng" algn="ctr">
          <a:solidFill>
            <a:schemeClr val="accent6">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B900F90-AD85-4459-B17E-DCC46E42087A}">
      <dsp:nvSpPr>
        <dsp:cNvPr id="0" name=""/>
        <dsp:cNvSpPr/>
      </dsp:nvSpPr>
      <dsp:spPr>
        <a:xfrm>
          <a:off x="1095695" y="3659095"/>
          <a:ext cx="188912" cy="162901"/>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984DEF7-E38B-4291-8608-28E13394D5CC}">
      <dsp:nvSpPr>
        <dsp:cNvPr id="0" name=""/>
        <dsp:cNvSpPr/>
      </dsp:nvSpPr>
      <dsp:spPr>
        <a:xfrm>
          <a:off x="2746010" y="2452007"/>
          <a:ext cx="1618235" cy="1389068"/>
        </a:xfrm>
        <a:prstGeom prst="hexagon">
          <a:avLst>
            <a:gd name="adj" fmla="val 25000"/>
            <a:gd name="vf" fmla="val 115470"/>
          </a:avLst>
        </a:prstGeom>
        <a:solidFill>
          <a:schemeClr val="accent6">
            <a:alpha val="90000"/>
            <a:hueOff val="0"/>
            <a:satOff val="0"/>
            <a:lumOff val="0"/>
            <a:alphaOff val="-13333"/>
          </a:schemeClr>
        </a:solidFill>
        <a:ln w="25400" cap="flat" cmpd="sng" algn="ctr">
          <a:solidFill>
            <a:schemeClr val="accent6">
              <a:alpha val="90000"/>
              <a:hueOff val="0"/>
              <a:satOff val="0"/>
              <a:lumOff val="0"/>
              <a:alphaOff val="-13333"/>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rPr>
            <a:t>多样</a:t>
          </a:r>
          <a:endParaRPr lang="zh-CN" altLang="en-US" sz="2400" b="1" kern="1200" dirty="0">
            <a:latin typeface="微软雅黑" panose="020B0503020204020204" pitchFamily="34" charset="-122"/>
            <a:ea typeface="微软雅黑" panose="020B0503020204020204" pitchFamily="34" charset="-122"/>
          </a:endParaRPr>
        </a:p>
      </dsp:txBody>
      <dsp:txXfrm>
        <a:off x="2996619" y="2667126"/>
        <a:ext cx="1117017" cy="958830"/>
      </dsp:txXfrm>
    </dsp:sp>
    <dsp:sp modelId="{C763E959-FE08-4776-8015-DDD486F660A0}">
      <dsp:nvSpPr>
        <dsp:cNvPr id="0" name=""/>
        <dsp:cNvSpPr/>
      </dsp:nvSpPr>
      <dsp:spPr>
        <a:xfrm>
          <a:off x="3854537" y="3646988"/>
          <a:ext cx="188912" cy="162901"/>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D34CD4B-8CD0-46E3-9581-93567A66E62E}">
      <dsp:nvSpPr>
        <dsp:cNvPr id="0" name=""/>
        <dsp:cNvSpPr/>
      </dsp:nvSpPr>
      <dsp:spPr>
        <a:xfrm>
          <a:off x="4125431" y="3215518"/>
          <a:ext cx="1618235" cy="1389068"/>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8000" r="-28000"/>
          </a:stretch>
        </a:blipFill>
        <a:ln w="25400" cap="flat" cmpd="sng" algn="ctr">
          <a:solidFill>
            <a:schemeClr val="accent6">
              <a:alpha val="90000"/>
              <a:hueOff val="0"/>
              <a:satOff val="0"/>
              <a:lumOff val="0"/>
              <a:alphaOff val="-13333"/>
            </a:schemeClr>
          </a:solidFill>
          <a:prstDash val="solid"/>
        </a:ln>
        <a:effectLst/>
      </dsp:spPr>
      <dsp:style>
        <a:lnRef idx="2">
          <a:scrgbClr r="0" g="0" b="0"/>
        </a:lnRef>
        <a:fillRef idx="1">
          <a:scrgbClr r="0" g="0" b="0"/>
        </a:fillRef>
        <a:effectRef idx="0">
          <a:scrgbClr r="0" g="0" b="0"/>
        </a:effectRef>
        <a:fontRef idx="minor"/>
      </dsp:style>
    </dsp:sp>
    <dsp:sp modelId="{5CEBBCA8-E579-4D4D-8529-731F55D07705}">
      <dsp:nvSpPr>
        <dsp:cNvPr id="0" name=""/>
        <dsp:cNvSpPr/>
      </dsp:nvSpPr>
      <dsp:spPr>
        <a:xfrm>
          <a:off x="4162501" y="3837774"/>
          <a:ext cx="188912" cy="162901"/>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6B763B8-0896-4E69-A33B-B03EDC1DECED}">
      <dsp:nvSpPr>
        <dsp:cNvPr id="0" name=""/>
        <dsp:cNvSpPr/>
      </dsp:nvSpPr>
      <dsp:spPr>
        <a:xfrm>
          <a:off x="1373718" y="1703539"/>
          <a:ext cx="1618235" cy="1389068"/>
        </a:xfrm>
        <a:prstGeom prst="hexagon">
          <a:avLst>
            <a:gd name="adj" fmla="val 25000"/>
            <a:gd name="vf" fmla="val 115470"/>
          </a:avLst>
        </a:prstGeom>
        <a:solidFill>
          <a:schemeClr val="accent6">
            <a:alpha val="90000"/>
            <a:hueOff val="0"/>
            <a:satOff val="0"/>
            <a:lumOff val="0"/>
            <a:alphaOff val="-26667"/>
          </a:schemeClr>
        </a:solidFill>
        <a:ln w="25400" cap="flat" cmpd="sng" algn="ctr">
          <a:solidFill>
            <a:schemeClr val="accent6">
              <a:alpha val="90000"/>
              <a:hueOff val="0"/>
              <a:satOff val="0"/>
              <a:lumOff val="0"/>
              <a:alphaOff val="-26667"/>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rPr>
            <a:t>大量</a:t>
          </a:r>
          <a:endParaRPr lang="zh-CN" altLang="en-US" sz="2400" b="1" kern="1200" dirty="0">
            <a:latin typeface="微软雅黑" panose="020B0503020204020204" pitchFamily="34" charset="-122"/>
            <a:ea typeface="微软雅黑" panose="020B0503020204020204" pitchFamily="34" charset="-122"/>
          </a:endParaRPr>
        </a:p>
      </dsp:txBody>
      <dsp:txXfrm>
        <a:off x="1624327" y="1918658"/>
        <a:ext cx="1117017" cy="958830"/>
      </dsp:txXfrm>
    </dsp:sp>
    <dsp:sp modelId="{26390C21-6800-41B8-9A8D-8FCB960E0945}">
      <dsp:nvSpPr>
        <dsp:cNvPr id="0" name=""/>
        <dsp:cNvSpPr/>
      </dsp:nvSpPr>
      <dsp:spPr>
        <a:xfrm>
          <a:off x="2475116" y="1732157"/>
          <a:ext cx="188912" cy="162901"/>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25B2015-DFCF-480B-9463-E2DEF769C562}">
      <dsp:nvSpPr>
        <dsp:cNvPr id="0" name=""/>
        <dsp:cNvSpPr/>
      </dsp:nvSpPr>
      <dsp:spPr>
        <a:xfrm>
          <a:off x="2746010" y="937827"/>
          <a:ext cx="1618235" cy="1389068"/>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9000" r="-29000"/>
          </a:stretch>
        </a:blipFill>
        <a:ln w="25400" cap="flat" cmpd="sng" algn="ctr">
          <a:solidFill>
            <a:schemeClr val="accent6">
              <a:alpha val="90000"/>
              <a:hueOff val="0"/>
              <a:satOff val="0"/>
              <a:lumOff val="0"/>
              <a:alphaOff val="-26667"/>
            </a:schemeClr>
          </a:solidFill>
          <a:prstDash val="solid"/>
        </a:ln>
        <a:effectLst/>
      </dsp:spPr>
      <dsp:style>
        <a:lnRef idx="2">
          <a:scrgbClr r="0" g="0" b="0"/>
        </a:lnRef>
        <a:fillRef idx="1">
          <a:scrgbClr r="0" g="0" b="0"/>
        </a:fillRef>
        <a:effectRef idx="0">
          <a:scrgbClr r="0" g="0" b="0"/>
        </a:effectRef>
        <a:fontRef idx="minor"/>
      </dsp:style>
    </dsp:sp>
    <dsp:sp modelId="{A28D1B3D-686E-4767-AA94-1CE02775040B}">
      <dsp:nvSpPr>
        <dsp:cNvPr id="0" name=""/>
        <dsp:cNvSpPr/>
      </dsp:nvSpPr>
      <dsp:spPr>
        <a:xfrm>
          <a:off x="2783080" y="1553479"/>
          <a:ext cx="188912" cy="162901"/>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D27FC42-4848-43B5-98CC-0F7623927270}">
      <dsp:nvSpPr>
        <dsp:cNvPr id="0" name=""/>
        <dsp:cNvSpPr/>
      </dsp:nvSpPr>
      <dsp:spPr>
        <a:xfrm>
          <a:off x="2770790" y="3996440"/>
          <a:ext cx="1618235" cy="1389068"/>
        </a:xfrm>
        <a:prstGeom prst="hexagon">
          <a:avLst>
            <a:gd name="adj" fmla="val 25000"/>
            <a:gd name="vf" fmla="val 115470"/>
          </a:avLst>
        </a:prstGeom>
        <a:solidFill>
          <a:schemeClr val="accent6">
            <a:alpha val="90000"/>
            <a:hueOff val="0"/>
            <a:satOff val="0"/>
            <a:lumOff val="0"/>
            <a:alphaOff val="-40000"/>
          </a:schemeClr>
        </a:solidFill>
        <a:ln w="25400" cap="flat" cmpd="sng" algn="ctr">
          <a:solidFill>
            <a:schemeClr val="accent6">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30480" rIns="0" bIns="30480" numCol="1" spcCol="1270" anchor="ctr" anchorCtr="0">
          <a:noAutofit/>
        </a:bodyPr>
        <a:lstStyle/>
        <a:p>
          <a:pPr lvl="0" algn="ctr" defTabSz="1066800">
            <a:lnSpc>
              <a:spcPct val="90000"/>
            </a:lnSpc>
            <a:spcBef>
              <a:spcPct val="0"/>
            </a:spcBef>
            <a:spcAft>
              <a:spcPct val="35000"/>
            </a:spcAft>
          </a:pPr>
          <a:r>
            <a:rPr lang="zh-CN" altLang="en-US" sz="2400" b="1" kern="1200" dirty="0" smtClean="0">
              <a:latin typeface="微软雅黑" panose="020B0503020204020204" pitchFamily="34" charset="-122"/>
              <a:ea typeface="微软雅黑" panose="020B0503020204020204" pitchFamily="34" charset="-122"/>
            </a:rPr>
            <a:t>有价值</a:t>
          </a:r>
          <a:endParaRPr lang="zh-CN" altLang="en-US" sz="2400" b="1" kern="1200" dirty="0">
            <a:latin typeface="微软雅黑" panose="020B0503020204020204" pitchFamily="34" charset="-122"/>
            <a:ea typeface="微软雅黑" panose="020B0503020204020204" pitchFamily="34" charset="-122"/>
          </a:endParaRPr>
        </a:p>
      </dsp:txBody>
      <dsp:txXfrm>
        <a:off x="3021399" y="4211559"/>
        <a:ext cx="1117017" cy="958830"/>
      </dsp:txXfrm>
    </dsp:sp>
    <dsp:sp modelId="{01FEB4D2-4654-4ED0-9734-406E16A0A537}">
      <dsp:nvSpPr>
        <dsp:cNvPr id="0" name=""/>
        <dsp:cNvSpPr/>
      </dsp:nvSpPr>
      <dsp:spPr>
        <a:xfrm>
          <a:off x="3969992" y="4040989"/>
          <a:ext cx="188912" cy="162901"/>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214E07-23DF-475D-B138-4A94ED4760AC}">
      <dsp:nvSpPr>
        <dsp:cNvPr id="0" name=""/>
        <dsp:cNvSpPr/>
      </dsp:nvSpPr>
      <dsp:spPr>
        <a:xfrm>
          <a:off x="5510556" y="2464849"/>
          <a:ext cx="1618235" cy="1389068"/>
        </a:xfrm>
        <a:prstGeom prst="hexagon">
          <a:avLst>
            <a:gd name="adj" fmla="val 25000"/>
            <a:gd name="vf" fmla="val 115470"/>
          </a:avLst>
        </a:prstGeom>
        <a:solidFill>
          <a:schemeClr val="lt1">
            <a:alpha val="90000"/>
            <a:hueOff val="0"/>
            <a:satOff val="0"/>
            <a:lumOff val="0"/>
            <a:alphaOff val="0"/>
          </a:schemeClr>
        </a:solidFill>
        <a:ln w="25400" cap="flat" cmpd="sng" algn="ctr">
          <a:solidFill>
            <a:schemeClr val="accent6">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sp>
    <dsp:sp modelId="{41FBEB79-16D1-4C1C-B1F8-B6B579CE1935}">
      <dsp:nvSpPr>
        <dsp:cNvPr id="0" name=""/>
        <dsp:cNvSpPr/>
      </dsp:nvSpPr>
      <dsp:spPr>
        <a:xfrm>
          <a:off x="5837054" y="2489431"/>
          <a:ext cx="188912" cy="162901"/>
        </a:xfrm>
        <a:prstGeom prst="hexagon">
          <a:avLst>
            <a:gd name="adj" fmla="val 25000"/>
            <a:gd name="vf" fmla="val 115470"/>
          </a:avLst>
        </a:prstGeom>
        <a:solidFill>
          <a:schemeClr val="lt1">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9C7F77C-FC9B-4F80-A919-B006FA513D41}" type="datetimeFigureOut">
              <a:rPr lang="zh-CN" altLang="en-US" smtClean="0"/>
              <a:pPr/>
              <a:t>2016/5/3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A50553C-D4BF-4EC8-973D-A5ED9ABB7D7D}" type="slidenum">
              <a:rPr lang="zh-CN" altLang="en-US" smtClean="0"/>
              <a:pPr/>
              <a:t>‹#›</a:t>
            </a:fld>
            <a:endParaRPr lang="zh-CN" altLang="en-US"/>
          </a:p>
        </p:txBody>
      </p:sp>
    </p:spTree>
    <p:extLst>
      <p:ext uri="{BB962C8B-B14F-4D97-AF65-F5344CB8AC3E}">
        <p14:creationId xmlns:p14="http://schemas.microsoft.com/office/powerpoint/2010/main" xmlns="" val="606820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5123" name="备注占位符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5124" name="灯片编号占位符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fld id="{8D0724E8-DF8F-40FE-B025-2B771600B2EA}" type="slidenum">
              <a:rPr lang="zh-CN" altLang="en-US"/>
              <a:pPr eaLnBrk="1" hangingPunct="1"/>
              <a:t>2</a:t>
            </a:fld>
            <a:endParaRPr lang="zh-CN" altLang="en-US"/>
          </a:p>
        </p:txBody>
      </p:sp>
    </p:spTree>
    <p:extLst>
      <p:ext uri="{BB962C8B-B14F-4D97-AF65-F5344CB8AC3E}">
        <p14:creationId xmlns:p14="http://schemas.microsoft.com/office/powerpoint/2010/main" xmlns="" val="16906307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28</a:t>
            </a:fld>
            <a:endParaRPr lang="zh-CN" altLang="en-US"/>
          </a:p>
        </p:txBody>
      </p:sp>
    </p:spTree>
    <p:extLst>
      <p:ext uri="{BB962C8B-B14F-4D97-AF65-F5344CB8AC3E}">
        <p14:creationId xmlns:p14="http://schemas.microsoft.com/office/powerpoint/2010/main" xmlns="" val="16716057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312322" name="幻灯片图像占位符 1"/>
          <p:cNvSpPr>
            <a:spLocks noGrp="1" noRot="1" noChangeAspect="1" noChangeArrowheads="1"/>
          </p:cNvSpPr>
          <p:nvPr>
            <p:ph type="sldImg" idx="4294967295"/>
          </p:nvPr>
        </p:nvSpPr>
        <p:spPr>
          <a:xfrm>
            <a:off x="4767263" y="403225"/>
            <a:ext cx="1768475" cy="1327150"/>
          </a:xfrm>
          <a:ln/>
          <a:extLst>
            <a:ext uri="{91240B29-F687-4F45-9708-019B960494DF}">
              <a14:hiddenLine xmlns:a14="http://schemas.microsoft.com/office/drawing/2010/main" xmlns="" w="12700">
                <a:solidFill>
                  <a:srgbClr val="000000"/>
                </a:solidFill>
                <a:miter lim="800000"/>
                <a:headEnd/>
                <a:tailEnd/>
              </a14:hiddenLine>
            </a:ext>
          </a:extLst>
        </p:spPr>
      </p:sp>
      <p:sp>
        <p:nvSpPr>
          <p:cNvPr id="312323" name="备注占位符 2"/>
          <p:cNvSpPr>
            <a:spLocks noGrp="1" noRot="1" noChangeAspect="1" noChangeArrowheads="1"/>
          </p:cNvSpPr>
          <p:nvPr>
            <p:ph type="body" idx="1"/>
          </p:nvPr>
        </p:nvSpPr>
        <p:spPr bwMode="auto">
          <a:xfrm>
            <a:off x="457200" y="1600200"/>
            <a:ext cx="8229600" cy="45259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xmlns="" val="1160677620"/>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6082" name="幻灯片图像占位符 1"/>
          <p:cNvSpPr>
            <a:spLocks noGrp="1" noRot="1" noChangeAspect="1" noChangeArrowheads="1"/>
          </p:cNvSpPr>
          <p:nvPr>
            <p:ph type="sldImg" idx="4294967295"/>
          </p:nvPr>
        </p:nvSpPr>
        <p:spPr>
          <a:xfrm>
            <a:off x="3636963" y="5064125"/>
            <a:ext cx="984250" cy="738188"/>
          </a:xfrm>
          <a:ln/>
          <a:extLst>
            <a:ext uri="{91240B29-F687-4F45-9708-019B960494DF}">
              <a14:hiddenLine xmlns:a14="http://schemas.microsoft.com/office/drawing/2010/main" xmlns="" w="12700">
                <a:solidFill>
                  <a:srgbClr val="000000"/>
                </a:solidFill>
                <a:miter lim="800000"/>
                <a:headEnd/>
                <a:tailEnd/>
              </a14:hiddenLine>
            </a:ext>
          </a:extLst>
        </p:spPr>
      </p:sp>
      <p:sp>
        <p:nvSpPr>
          <p:cNvPr id="46083" name="备注占位符 2"/>
          <p:cNvSpPr>
            <a:spLocks noGrp="1" noRot="1" noChangeAspect="1" noChangeArrowheads="1"/>
          </p:cNvSpPr>
          <p:nvPr>
            <p:ph type="body" idx="1"/>
          </p:nvPr>
        </p:nvSpPr>
        <p:spPr bwMode="auto">
          <a:xfrm>
            <a:off x="457200" y="1600200"/>
            <a:ext cx="8229600" cy="4525963"/>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zh-CN" dirty="0"/>
          </a:p>
        </p:txBody>
      </p:sp>
    </p:spTree>
    <p:extLst>
      <p:ext uri="{BB962C8B-B14F-4D97-AF65-F5344CB8AC3E}">
        <p14:creationId xmlns:p14="http://schemas.microsoft.com/office/powerpoint/2010/main" xmlns="" val="1311792888"/>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35</a:t>
            </a:fld>
            <a:endParaRPr lang="zh-CN" altLang="en-US"/>
          </a:p>
        </p:txBody>
      </p:sp>
    </p:spTree>
    <p:extLst>
      <p:ext uri="{BB962C8B-B14F-4D97-AF65-F5344CB8AC3E}">
        <p14:creationId xmlns:p14="http://schemas.microsoft.com/office/powerpoint/2010/main" xmlns="" val="304309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50553C-D4BF-4EC8-973D-A5ED9ABB7D7D}" type="slidenum">
              <a:rPr lang="zh-CN" altLang="en-US" smtClean="0">
                <a:solidFill>
                  <a:prstClr val="black"/>
                </a:solidFill>
              </a:rPr>
              <a:pPr/>
              <a:t>37</a:t>
            </a:fld>
            <a:endParaRPr lang="zh-CN" altLang="en-US">
              <a:solidFill>
                <a:prstClr val="black"/>
              </a:solidFill>
            </a:endParaRPr>
          </a:p>
        </p:txBody>
      </p:sp>
    </p:spTree>
    <p:extLst>
      <p:ext uri="{BB962C8B-B14F-4D97-AF65-F5344CB8AC3E}">
        <p14:creationId xmlns:p14="http://schemas.microsoft.com/office/powerpoint/2010/main" xmlns="" val="925109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41</a:t>
            </a:fld>
            <a:endParaRPr lang="zh-CN" altLang="en-US"/>
          </a:p>
        </p:txBody>
      </p:sp>
    </p:spTree>
    <p:extLst>
      <p:ext uri="{BB962C8B-B14F-4D97-AF65-F5344CB8AC3E}">
        <p14:creationId xmlns:p14="http://schemas.microsoft.com/office/powerpoint/2010/main" xmlns="" val="3043094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50553C-D4BF-4EC8-973D-A5ED9ABB7D7D}" type="slidenum">
              <a:rPr lang="zh-CN" altLang="en-US" smtClean="0"/>
              <a:pPr/>
              <a:t>45</a:t>
            </a:fld>
            <a:endParaRPr lang="zh-CN" altLang="en-US"/>
          </a:p>
        </p:txBody>
      </p:sp>
    </p:spTree>
    <p:extLst>
      <p:ext uri="{BB962C8B-B14F-4D97-AF65-F5344CB8AC3E}">
        <p14:creationId xmlns:p14="http://schemas.microsoft.com/office/powerpoint/2010/main" xmlns="" val="15149626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50553C-D4BF-4EC8-973D-A5ED9ABB7D7D}" type="slidenum">
              <a:rPr lang="zh-CN" altLang="en-US" smtClean="0"/>
              <a:pPr/>
              <a:t>46</a:t>
            </a:fld>
            <a:endParaRPr lang="zh-CN" altLang="en-US"/>
          </a:p>
        </p:txBody>
      </p:sp>
    </p:spTree>
    <p:extLst>
      <p:ext uri="{BB962C8B-B14F-4D97-AF65-F5344CB8AC3E}">
        <p14:creationId xmlns:p14="http://schemas.microsoft.com/office/powerpoint/2010/main" xmlns="" val="17657476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57</a:t>
            </a:fld>
            <a:endParaRPr lang="zh-CN" altLang="en-US"/>
          </a:p>
        </p:txBody>
      </p:sp>
    </p:spTree>
    <p:extLst>
      <p:ext uri="{BB962C8B-B14F-4D97-AF65-F5344CB8AC3E}">
        <p14:creationId xmlns:p14="http://schemas.microsoft.com/office/powerpoint/2010/main" xmlns="" val="304309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60</a:t>
            </a:fld>
            <a:endParaRPr lang="zh-CN" altLang="en-US"/>
          </a:p>
        </p:txBody>
      </p:sp>
    </p:spTree>
    <p:extLst>
      <p:ext uri="{BB962C8B-B14F-4D97-AF65-F5344CB8AC3E}">
        <p14:creationId xmlns:p14="http://schemas.microsoft.com/office/powerpoint/2010/main" xmlns="" val="304309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此页</a:t>
            </a:r>
            <a:r>
              <a:rPr lang="en-US" altLang="zh-CN" dirty="0" smtClean="0"/>
              <a:t>PPT</a:t>
            </a:r>
            <a:r>
              <a:rPr lang="zh-CN" altLang="en-US" dirty="0" smtClean="0"/>
              <a:t>改为和天津格式相同</a:t>
            </a:r>
            <a:endParaRPr lang="zh-CN" altLang="en-US" dirty="0"/>
          </a:p>
        </p:txBody>
      </p:sp>
      <p:sp>
        <p:nvSpPr>
          <p:cNvPr id="4" name="灯片编号占位符 3"/>
          <p:cNvSpPr>
            <a:spLocks noGrp="1"/>
          </p:cNvSpPr>
          <p:nvPr>
            <p:ph type="sldNum" sz="quarter" idx="10"/>
          </p:nvPr>
        </p:nvSpPr>
        <p:spPr/>
        <p:txBody>
          <a:bodyPr/>
          <a:lstStyle/>
          <a:p>
            <a:fld id="{0A50553C-D4BF-4EC8-973D-A5ED9ABB7D7D}" type="slidenum">
              <a:rPr lang="zh-CN" altLang="en-US" smtClean="0"/>
              <a:pPr/>
              <a:t>3</a:t>
            </a:fld>
            <a:endParaRPr lang="zh-CN" altLang="en-US"/>
          </a:p>
        </p:txBody>
      </p:sp>
    </p:spTree>
    <p:extLst>
      <p:ext uri="{BB962C8B-B14F-4D97-AF65-F5344CB8AC3E}">
        <p14:creationId xmlns:p14="http://schemas.microsoft.com/office/powerpoint/2010/main" xmlns="" val="3377048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50553C-D4BF-4EC8-973D-A5ED9ABB7D7D}" type="slidenum">
              <a:rPr lang="zh-CN" altLang="en-US" smtClean="0"/>
              <a:pPr/>
              <a:t>70</a:t>
            </a:fld>
            <a:endParaRPr lang="zh-CN" altLang="en-US"/>
          </a:p>
        </p:txBody>
      </p:sp>
    </p:spTree>
    <p:extLst>
      <p:ext uri="{BB962C8B-B14F-4D97-AF65-F5344CB8AC3E}">
        <p14:creationId xmlns:p14="http://schemas.microsoft.com/office/powerpoint/2010/main" xmlns="" val="11943367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此页需要改</a:t>
            </a:r>
            <a:endParaRPr lang="zh-CN" altLang="en-US" dirty="0"/>
          </a:p>
        </p:txBody>
      </p:sp>
      <p:sp>
        <p:nvSpPr>
          <p:cNvPr id="4" name="灯片编号占位符 3"/>
          <p:cNvSpPr>
            <a:spLocks noGrp="1"/>
          </p:cNvSpPr>
          <p:nvPr>
            <p:ph type="sldNum" sz="quarter" idx="10"/>
          </p:nvPr>
        </p:nvSpPr>
        <p:spPr/>
        <p:txBody>
          <a:bodyPr/>
          <a:lstStyle/>
          <a:p>
            <a:fld id="{0A50553C-D4BF-4EC8-973D-A5ED9ABB7D7D}" type="slidenum">
              <a:rPr lang="zh-CN" altLang="en-US" smtClean="0"/>
              <a:pPr/>
              <a:t>72</a:t>
            </a:fld>
            <a:endParaRPr lang="zh-CN" altLang="en-US"/>
          </a:p>
        </p:txBody>
      </p:sp>
    </p:spTree>
    <p:extLst>
      <p:ext uri="{BB962C8B-B14F-4D97-AF65-F5344CB8AC3E}">
        <p14:creationId xmlns:p14="http://schemas.microsoft.com/office/powerpoint/2010/main" xmlns="" val="23422745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0A50553C-D4BF-4EC8-973D-A5ED9ABB7D7D}" type="slidenum">
              <a:rPr lang="zh-CN" altLang="en-US" smtClean="0"/>
              <a:pPr/>
              <a:t>73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此页需要改</a:t>
            </a:r>
            <a:endParaRPr lang="zh-CN" altLang="en-US" dirty="0"/>
          </a:p>
        </p:txBody>
      </p:sp>
      <p:sp>
        <p:nvSpPr>
          <p:cNvPr id="4" name="灯片编号占位符 3"/>
          <p:cNvSpPr>
            <a:spLocks noGrp="1"/>
          </p:cNvSpPr>
          <p:nvPr>
            <p:ph type="sldNum" sz="quarter" idx="10"/>
          </p:nvPr>
        </p:nvSpPr>
        <p:spPr/>
        <p:txBody>
          <a:bodyPr/>
          <a:lstStyle/>
          <a:p>
            <a:fld id="{0A50553C-D4BF-4EC8-973D-A5ED9ABB7D7D}" type="slidenum">
              <a:rPr lang="zh-CN" altLang="en-US" smtClean="0"/>
              <a:pPr/>
              <a:t>74</a:t>
            </a:fld>
            <a:endParaRPr lang="zh-CN" altLang="en-US"/>
          </a:p>
        </p:txBody>
      </p:sp>
    </p:spTree>
    <p:extLst>
      <p:ext uri="{BB962C8B-B14F-4D97-AF65-F5344CB8AC3E}">
        <p14:creationId xmlns:p14="http://schemas.microsoft.com/office/powerpoint/2010/main" xmlns="" val="430576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此页需要改</a:t>
            </a:r>
            <a:endParaRPr lang="zh-CN" altLang="en-US" dirty="0"/>
          </a:p>
        </p:txBody>
      </p:sp>
      <p:sp>
        <p:nvSpPr>
          <p:cNvPr id="4" name="灯片编号占位符 3"/>
          <p:cNvSpPr>
            <a:spLocks noGrp="1"/>
          </p:cNvSpPr>
          <p:nvPr>
            <p:ph type="sldNum" sz="quarter" idx="10"/>
          </p:nvPr>
        </p:nvSpPr>
        <p:spPr/>
        <p:txBody>
          <a:bodyPr/>
          <a:lstStyle/>
          <a:p>
            <a:fld id="{0A50553C-D4BF-4EC8-973D-A5ED9ABB7D7D}" type="slidenum">
              <a:rPr lang="zh-CN" altLang="en-US" smtClean="0"/>
              <a:pPr/>
              <a:t>76</a:t>
            </a:fld>
            <a:endParaRPr lang="zh-CN" altLang="en-US"/>
          </a:p>
        </p:txBody>
      </p:sp>
    </p:spTree>
    <p:extLst>
      <p:ext uri="{BB962C8B-B14F-4D97-AF65-F5344CB8AC3E}">
        <p14:creationId xmlns:p14="http://schemas.microsoft.com/office/powerpoint/2010/main" xmlns="" val="1137441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此页需要改</a:t>
            </a:r>
            <a:endParaRPr lang="zh-CN" altLang="en-US" dirty="0"/>
          </a:p>
        </p:txBody>
      </p:sp>
      <p:sp>
        <p:nvSpPr>
          <p:cNvPr id="4" name="灯片编号占位符 3"/>
          <p:cNvSpPr>
            <a:spLocks noGrp="1"/>
          </p:cNvSpPr>
          <p:nvPr>
            <p:ph type="sldNum" sz="quarter" idx="10"/>
          </p:nvPr>
        </p:nvSpPr>
        <p:spPr/>
        <p:txBody>
          <a:bodyPr/>
          <a:lstStyle/>
          <a:p>
            <a:fld id="{0A50553C-D4BF-4EC8-973D-A5ED9ABB7D7D}" type="slidenum">
              <a:rPr lang="zh-CN" altLang="en-US" smtClean="0"/>
              <a:pPr/>
              <a:t>78</a:t>
            </a:fld>
            <a:endParaRPr lang="zh-CN" altLang="en-US"/>
          </a:p>
        </p:txBody>
      </p:sp>
    </p:spTree>
    <p:extLst>
      <p:ext uri="{BB962C8B-B14F-4D97-AF65-F5344CB8AC3E}">
        <p14:creationId xmlns:p14="http://schemas.microsoft.com/office/powerpoint/2010/main" xmlns="" val="11374413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此页需要改</a:t>
            </a:r>
            <a:endParaRPr lang="zh-CN" altLang="en-US" dirty="0"/>
          </a:p>
        </p:txBody>
      </p:sp>
      <p:sp>
        <p:nvSpPr>
          <p:cNvPr id="4" name="灯片编号占位符 3"/>
          <p:cNvSpPr>
            <a:spLocks noGrp="1"/>
          </p:cNvSpPr>
          <p:nvPr>
            <p:ph type="sldNum" sz="quarter" idx="10"/>
          </p:nvPr>
        </p:nvSpPr>
        <p:spPr/>
        <p:txBody>
          <a:bodyPr/>
          <a:lstStyle/>
          <a:p>
            <a:fld id="{0A50553C-D4BF-4EC8-973D-A5ED9ABB7D7D}" type="slidenum">
              <a:rPr lang="zh-CN" altLang="en-US" smtClean="0"/>
              <a:pPr/>
              <a:t>79</a:t>
            </a:fld>
            <a:endParaRPr lang="zh-CN" altLang="en-US"/>
          </a:p>
        </p:txBody>
      </p:sp>
    </p:spTree>
    <p:extLst>
      <p:ext uri="{BB962C8B-B14F-4D97-AF65-F5344CB8AC3E}">
        <p14:creationId xmlns:p14="http://schemas.microsoft.com/office/powerpoint/2010/main" xmlns="" val="1137441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A50553C-D4BF-4EC8-973D-A5ED9ABB7D7D}" type="slidenum">
              <a:rPr lang="zh-CN" altLang="en-US" smtClean="0"/>
              <a:pPr/>
              <a:t>104</a:t>
            </a:fld>
            <a:endParaRPr lang="zh-CN" altLang="en-US"/>
          </a:p>
        </p:txBody>
      </p:sp>
    </p:spTree>
    <p:extLst>
      <p:ext uri="{BB962C8B-B14F-4D97-AF65-F5344CB8AC3E}">
        <p14:creationId xmlns:p14="http://schemas.microsoft.com/office/powerpoint/2010/main" xmlns="" val="33586274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把企业走访放在最上面，第二放问卷调研，第三是专家座谈</a:t>
            </a:r>
            <a:endParaRPr lang="en-US" altLang="zh-CN" dirty="0" smtClean="0"/>
          </a:p>
          <a:p>
            <a:r>
              <a:rPr lang="zh-CN" altLang="en-US" dirty="0" smtClean="0"/>
              <a:t>关于颜色：现在的颜色太艳，改变的方法，色彩的透明度可以改一下，部分过于炫的图片可以修改一下</a:t>
            </a:r>
            <a:endParaRPr lang="en-US" altLang="zh-CN" dirty="0" smtClean="0"/>
          </a:p>
        </p:txBody>
      </p:sp>
      <p:sp>
        <p:nvSpPr>
          <p:cNvPr id="4" name="灯片编号占位符 3"/>
          <p:cNvSpPr>
            <a:spLocks noGrp="1"/>
          </p:cNvSpPr>
          <p:nvPr>
            <p:ph type="sldNum" sz="quarter" idx="10"/>
          </p:nvPr>
        </p:nvSpPr>
        <p:spPr/>
        <p:txBody>
          <a:bodyPr/>
          <a:lstStyle/>
          <a:p>
            <a:fld id="{0A50553C-D4BF-4EC8-973D-A5ED9ABB7D7D}" type="slidenum">
              <a:rPr lang="zh-CN" altLang="en-US" smtClean="0"/>
              <a:pPr/>
              <a:t>4</a:t>
            </a:fld>
            <a:endParaRPr lang="zh-CN" altLang="en-US"/>
          </a:p>
        </p:txBody>
      </p:sp>
    </p:spTree>
    <p:extLst>
      <p:ext uri="{BB962C8B-B14F-4D97-AF65-F5344CB8AC3E}">
        <p14:creationId xmlns:p14="http://schemas.microsoft.com/office/powerpoint/2010/main" xmlns="" val="3141857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14</a:t>
            </a:fld>
            <a:endParaRPr lang="zh-CN" altLang="en-US"/>
          </a:p>
        </p:txBody>
      </p:sp>
    </p:spTree>
    <p:extLst>
      <p:ext uri="{BB962C8B-B14F-4D97-AF65-F5344CB8AC3E}">
        <p14:creationId xmlns:p14="http://schemas.microsoft.com/office/powerpoint/2010/main" xmlns="" val="304309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把这一页进行拆分，航空和汽车的产业链单独说</a:t>
            </a:r>
            <a:endParaRPr lang="zh-CN" altLang="en-US" dirty="0"/>
          </a:p>
        </p:txBody>
      </p:sp>
      <p:sp>
        <p:nvSpPr>
          <p:cNvPr id="4" name="灯片编号占位符 3"/>
          <p:cNvSpPr>
            <a:spLocks noGrp="1"/>
          </p:cNvSpPr>
          <p:nvPr>
            <p:ph type="sldNum" sz="quarter" idx="10"/>
          </p:nvPr>
        </p:nvSpPr>
        <p:spPr/>
        <p:txBody>
          <a:bodyPr/>
          <a:lstStyle/>
          <a:p>
            <a:fld id="{0A50553C-D4BF-4EC8-973D-A5ED9ABB7D7D}" type="slidenum">
              <a:rPr lang="zh-CN" altLang="en-US" smtClean="0"/>
              <a:pPr/>
              <a:t>16</a:t>
            </a:fld>
            <a:endParaRPr lang="zh-CN" altLang="en-US"/>
          </a:p>
        </p:txBody>
      </p:sp>
    </p:spTree>
    <p:extLst>
      <p:ext uri="{BB962C8B-B14F-4D97-AF65-F5344CB8AC3E}">
        <p14:creationId xmlns:p14="http://schemas.microsoft.com/office/powerpoint/2010/main" xmlns="" val="1622668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18</a:t>
            </a:fld>
            <a:endParaRPr lang="zh-CN" altLang="en-US"/>
          </a:p>
        </p:txBody>
      </p:sp>
    </p:spTree>
    <p:extLst>
      <p:ext uri="{BB962C8B-B14F-4D97-AF65-F5344CB8AC3E}">
        <p14:creationId xmlns:p14="http://schemas.microsoft.com/office/powerpoint/2010/main" xmlns="" val="304309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这个部分给人的感觉是数据比较牵强</a:t>
            </a:r>
            <a:endParaRPr lang="zh-CN" altLang="en-US" dirty="0"/>
          </a:p>
        </p:txBody>
      </p:sp>
      <p:sp>
        <p:nvSpPr>
          <p:cNvPr id="4" name="灯片编号占位符 3"/>
          <p:cNvSpPr>
            <a:spLocks noGrp="1"/>
          </p:cNvSpPr>
          <p:nvPr>
            <p:ph type="sldNum" sz="quarter" idx="10"/>
          </p:nvPr>
        </p:nvSpPr>
        <p:spPr/>
        <p:txBody>
          <a:bodyPr/>
          <a:lstStyle/>
          <a:p>
            <a:fld id="{0A50553C-D4BF-4EC8-973D-A5ED9ABB7D7D}" type="slidenum">
              <a:rPr lang="zh-CN" altLang="en-US" smtClean="0"/>
              <a:pPr/>
              <a:t>21</a:t>
            </a:fld>
            <a:endParaRPr lang="zh-CN" altLang="en-US"/>
          </a:p>
        </p:txBody>
      </p:sp>
    </p:spTree>
    <p:extLst>
      <p:ext uri="{BB962C8B-B14F-4D97-AF65-F5344CB8AC3E}">
        <p14:creationId xmlns:p14="http://schemas.microsoft.com/office/powerpoint/2010/main" xmlns="" val="2395294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23</a:t>
            </a:fld>
            <a:endParaRPr lang="zh-CN" altLang="en-US"/>
          </a:p>
        </p:txBody>
      </p:sp>
    </p:spTree>
    <p:extLst>
      <p:ext uri="{BB962C8B-B14F-4D97-AF65-F5344CB8AC3E}">
        <p14:creationId xmlns:p14="http://schemas.microsoft.com/office/powerpoint/2010/main" xmlns="" val="3043094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24</a:t>
            </a:fld>
            <a:endParaRPr lang="zh-CN" altLang="en-US"/>
          </a:p>
        </p:txBody>
      </p:sp>
    </p:spTree>
    <p:extLst>
      <p:ext uri="{BB962C8B-B14F-4D97-AF65-F5344CB8AC3E}">
        <p14:creationId xmlns:p14="http://schemas.microsoft.com/office/powerpoint/2010/main" xmlns="" val="3043094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78F2D78-3DC0-420E-95A9-CC3D5E3B45CE}" type="datetime1">
              <a:rPr lang="zh-CN" altLang="en-US" smtClean="0"/>
              <a:pPr/>
              <a:t>2016/5/3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F98C0C-FAF2-480B-87BE-9D56BE4863FC}" type="slidenum">
              <a:rPr lang="zh-CN" altLang="en-US" smtClean="0"/>
              <a:pPr/>
              <a:t>‹#›</a:t>
            </a:fld>
            <a:endParaRPr lang="zh-CN" altLang="en-US"/>
          </a:p>
        </p:txBody>
      </p:sp>
      <p:sp>
        <p:nvSpPr>
          <p:cNvPr id="7" name="Rectangle 375"/>
          <p:cNvSpPr>
            <a:spLocks noChangeArrowheads="1"/>
          </p:cNvSpPr>
          <p:nvPr userDrawn="1"/>
        </p:nvSpPr>
        <p:spPr bwMode="auto">
          <a:xfrm>
            <a:off x="0" y="0"/>
            <a:ext cx="150813" cy="6858000"/>
          </a:xfrm>
          <a:prstGeom prst="rect">
            <a:avLst/>
          </a:prstGeom>
          <a:solidFill>
            <a:srgbClr val="FFAA00"/>
          </a:solidFill>
          <a:ln w="6350">
            <a:noFill/>
            <a:miter lim="800000"/>
            <a:headEnd/>
            <a:tailEnd/>
          </a:ln>
        </p:spPr>
        <p:txBody>
          <a:bodyPr wrap="none" lIns="0" tIns="0" rIns="0" bIns="0" anchor="ctr"/>
          <a:lstStyle/>
          <a:p>
            <a:pPr eaLnBrk="0" hangingPunct="0"/>
            <a:endParaRPr lang="zh-CN" altLang="en-US">
              <a:ea typeface="微软雅黑" pitchFamily="34"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FF40EE4-7693-47CD-8ADF-4ADDEC454768}" type="datetime1">
              <a:rPr lang="zh-CN" altLang="en-US" smtClean="0"/>
              <a:pPr/>
              <a:t>2016/5/3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F98C0C-FAF2-480B-87BE-9D56BE4863FC}"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001ABFD-8DD9-40C5-A884-851F255DBCD9}" type="datetime1">
              <a:rPr lang="zh-CN" altLang="en-US" smtClean="0"/>
              <a:pPr/>
              <a:t>2016/5/3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F98C0C-FAF2-480B-87BE-9D56BE4863FC}"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B29673AF-02BF-45D2-A475-6B54C8C08262}" type="datetime1">
              <a:rPr lang="zh-CN" altLang="en-US" smtClean="0"/>
              <a:pPr/>
              <a:t>2016/5/3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7F98C0C-FAF2-480B-87BE-9D56BE4863FC}" type="slidenum">
              <a:rPr lang="zh-CN" altLang="en-US" smtClean="0"/>
              <a:pPr/>
              <a:t>‹#›</a:t>
            </a:fld>
            <a:endParaRPr lang="zh-CN" altLang="en-US" dirty="0"/>
          </a:p>
        </p:txBody>
      </p:sp>
    </p:spTree>
    <p:extLst>
      <p:ext uri="{BB962C8B-B14F-4D97-AF65-F5344CB8AC3E}">
        <p14:creationId xmlns:p14="http://schemas.microsoft.com/office/powerpoint/2010/main" xmlns="" val="37798746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11C39A8-DA1C-4124-B511-8342C84C184C}" type="datetime1">
              <a:rPr lang="zh-CN" altLang="en-US" smtClean="0"/>
              <a:pPr/>
              <a:t>2016/5/3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F98C0C-FAF2-480B-87BE-9D56BE4863FC}"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9F575FE9-78FB-4B7D-9FCF-59D1AA57ADBE}" type="datetime1">
              <a:rPr lang="zh-CN" altLang="en-US" smtClean="0"/>
              <a:pPr/>
              <a:t>2016/5/3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7F98C0C-FAF2-480B-87BE-9D56BE4863FC}"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5E56392-701A-4BDF-B406-7A8128BAEF9B}" type="datetime1">
              <a:rPr lang="zh-CN" altLang="en-US" smtClean="0"/>
              <a:pPr/>
              <a:t>2016/5/3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7F98C0C-FAF2-480B-87BE-9D56BE4863FC}"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DD4E208-69B2-484B-9A1B-41D51761264E}" type="datetime1">
              <a:rPr lang="zh-CN" altLang="en-US" smtClean="0"/>
              <a:pPr/>
              <a:t>2016/5/3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7F98C0C-FAF2-480B-87BE-9D56BE4863FC}"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AD627B89-EA8D-40C9-A017-CB745DCD5081}" type="datetime1">
              <a:rPr lang="zh-CN" altLang="en-US" smtClean="0"/>
              <a:pPr/>
              <a:t>2016/5/3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7F98C0C-FAF2-480B-87BE-9D56BE4863FC}"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B2D5417-5DFF-4062-AC49-83D0B2BB2AC9}" type="datetime1">
              <a:rPr lang="zh-CN" altLang="en-US" smtClean="0"/>
              <a:pPr/>
              <a:t>2016/5/3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7F98C0C-FAF2-480B-87BE-9D56BE4863FC}"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9DAA2EBF-C4C6-4BBB-B705-CD1BFB67FDBD}" type="datetime1">
              <a:rPr lang="zh-CN" altLang="en-US" smtClean="0"/>
              <a:pPr/>
              <a:t>2016/5/3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7F98C0C-FAF2-480B-87BE-9D56BE4863FC}"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2C9CDC3-9A06-4309-B84E-FFA73A59E6C6}" type="datetime1">
              <a:rPr lang="zh-CN" altLang="en-US" smtClean="0"/>
              <a:pPr/>
              <a:t>2016/5/3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7F98C0C-FAF2-480B-87BE-9D56BE4863FC}" type="slidenum">
              <a:rPr lang="zh-CN" altLang="en-US" smtClean="0"/>
              <a:pPr/>
              <a:t>‹#›</a:t>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BEC6CB-AA9B-45B5-B397-B2A180EC7991}" type="datetime1">
              <a:rPr lang="zh-CN" altLang="en-US" smtClean="0"/>
              <a:pPr/>
              <a:t>2016/5/3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800">
                <a:solidFill>
                  <a:schemeClr val="tx1">
                    <a:tint val="75000"/>
                  </a:schemeClr>
                </a:solidFill>
                <a:latin typeface="微软雅黑" panose="020B0503020204020204" pitchFamily="34" charset="-122"/>
                <a:ea typeface="微软雅黑" panose="020B0503020204020204" pitchFamily="34" charset="-122"/>
              </a:defRPr>
            </a:lvl1pPr>
          </a:lstStyle>
          <a:p>
            <a:fld id="{B4E57C50-97C0-41A9-A025-96182DDEAC75}" type="slidenum">
              <a:rPr lang="zh-CN" altLang="en-US" smtClean="0"/>
              <a:pPr/>
              <a:t>‹#›</a:t>
            </a:fld>
            <a:endParaRPr lang="zh-CN" altLang="en-US" dirty="0"/>
          </a:p>
        </p:txBody>
      </p:sp>
      <p:sp>
        <p:nvSpPr>
          <p:cNvPr id="7" name="Rectangle 375"/>
          <p:cNvSpPr>
            <a:spLocks noChangeArrowheads="1"/>
          </p:cNvSpPr>
          <p:nvPr userDrawn="1"/>
        </p:nvSpPr>
        <p:spPr bwMode="auto">
          <a:xfrm>
            <a:off x="0" y="0"/>
            <a:ext cx="150813" cy="6858000"/>
          </a:xfrm>
          <a:prstGeom prst="rect">
            <a:avLst/>
          </a:prstGeom>
          <a:solidFill>
            <a:srgbClr val="FFAA00"/>
          </a:solidFill>
          <a:ln w="6350">
            <a:noFill/>
            <a:miter lim="800000"/>
            <a:headEnd/>
            <a:tailEnd/>
          </a:ln>
        </p:spPr>
        <p:txBody>
          <a:bodyPr wrap="none" lIns="0" tIns="0" rIns="0" bIns="0" anchor="ctr"/>
          <a:lstStyle/>
          <a:p>
            <a:pPr eaLnBrk="0" hangingPunct="0"/>
            <a:endParaRPr lang="zh-CN" altLang="en-US">
              <a:ea typeface="微软雅黑" pitchFamily="34" charset="-122"/>
            </a:endParaRPr>
          </a:p>
        </p:txBody>
      </p:sp>
      <p:sp>
        <p:nvSpPr>
          <p:cNvPr id="8" name="Rectangle 374"/>
          <p:cNvSpPr>
            <a:spLocks noChangeArrowheads="1"/>
          </p:cNvSpPr>
          <p:nvPr userDrawn="1"/>
        </p:nvSpPr>
        <p:spPr bwMode="auto">
          <a:xfrm>
            <a:off x="8993220" y="0"/>
            <a:ext cx="150812" cy="6858000"/>
          </a:xfrm>
          <a:prstGeom prst="rect">
            <a:avLst/>
          </a:prstGeom>
          <a:solidFill>
            <a:srgbClr val="172F37"/>
          </a:solidFill>
          <a:ln w="6350">
            <a:noFill/>
            <a:miter lim="800000"/>
            <a:headEnd/>
            <a:tailEnd/>
          </a:ln>
        </p:spPr>
        <p:txBody>
          <a:bodyPr wrap="none" lIns="0" tIns="0" rIns="0" bIns="0" anchor="ctr"/>
          <a:lstStyle/>
          <a:p>
            <a:pPr eaLnBrk="0" hangingPunct="0"/>
            <a:endParaRPr lang="zh-CN" altLang="en-US">
              <a:ea typeface="微软雅黑" pitchFamily="34" charset="-122"/>
            </a:endParaRPr>
          </a:p>
        </p:txBody>
      </p:sp>
      <p:sp>
        <p:nvSpPr>
          <p:cNvPr id="9" name="TextBox 8"/>
          <p:cNvSpPr txBox="1"/>
          <p:nvPr userDrawn="1"/>
        </p:nvSpPr>
        <p:spPr>
          <a:xfrm>
            <a:off x="5868144" y="199673"/>
            <a:ext cx="2952328" cy="276999"/>
          </a:xfrm>
          <a:prstGeom prst="rect">
            <a:avLst/>
          </a:prstGeom>
          <a:noFill/>
        </p:spPr>
        <p:txBody>
          <a:bodyPr wrap="square" rtlCol="0">
            <a:spAutoFit/>
          </a:bodyPr>
          <a:lstStyle/>
          <a:p>
            <a:r>
              <a:rPr lang="zh-CN" altLang="en-US" sz="1200" u="none" dirty="0" smtClean="0">
                <a:latin typeface="微软雅黑" panose="020B0503020204020204" pitchFamily="34" charset="-122"/>
                <a:ea typeface="微软雅黑" panose="020B0503020204020204" pitchFamily="34" charset="-122"/>
              </a:rPr>
              <a:t>北京邮电大学“互联网</a:t>
            </a:r>
            <a:r>
              <a:rPr lang="en-US" altLang="zh-CN" sz="1200" u="none" dirty="0" smtClean="0">
                <a:latin typeface="微软雅黑" panose="020B0503020204020204" pitchFamily="34" charset="-122"/>
                <a:ea typeface="微软雅黑" panose="020B0503020204020204" pitchFamily="34" charset="-122"/>
              </a:rPr>
              <a:t>+</a:t>
            </a:r>
            <a:r>
              <a:rPr lang="zh-CN" altLang="en-US" sz="1200" u="none" dirty="0" smtClean="0">
                <a:latin typeface="微软雅黑" panose="020B0503020204020204" pitchFamily="34" charset="-122"/>
                <a:ea typeface="微软雅黑" panose="020B0503020204020204" pitchFamily="34" charset="-122"/>
              </a:rPr>
              <a:t>”经济研究中心</a:t>
            </a:r>
            <a:endParaRPr lang="zh-CN" altLang="en-US" sz="1200" u="none" dirty="0">
              <a:latin typeface="微软雅黑" panose="020B0503020204020204" pitchFamily="34" charset="-122"/>
              <a:ea typeface="微软雅黑" panose="020B0503020204020204" pitchFamily="34" charset="-122"/>
            </a:endParaRPr>
          </a:p>
        </p:txBody>
      </p:sp>
      <p:cxnSp>
        <p:nvCxnSpPr>
          <p:cNvPr id="11" name="直接连接符 10"/>
          <p:cNvCxnSpPr/>
          <p:nvPr userDrawn="1"/>
        </p:nvCxnSpPr>
        <p:spPr>
          <a:xfrm>
            <a:off x="5724128" y="476672"/>
            <a:ext cx="3269092" cy="0"/>
          </a:xfrm>
          <a:prstGeom prst="line">
            <a:avLst/>
          </a:prstGeom>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49.png"/></Relationships>
</file>

<file path=ppt/slides/_rels/slide10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4" Type="http://schemas.openxmlformats.org/officeDocument/2006/relationships/image" Target="../media/image81.png"/></Relationships>
</file>

<file path=ppt/slides/_rels/slide10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82.jpeg"/><Relationship Id="rId1" Type="http://schemas.openxmlformats.org/officeDocument/2006/relationships/slideLayout" Target="../slideLayouts/slideLayout12.xml"/><Relationship Id="rId5" Type="http://schemas.openxmlformats.org/officeDocument/2006/relationships/image" Target="../media/image84.jpeg"/><Relationship Id="rId4" Type="http://schemas.openxmlformats.org/officeDocument/2006/relationships/image" Target="../media/image83.jpeg"/></Relationships>
</file>

<file path=ppt/slides/_rels/slide10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6.xml"/><Relationship Id="rId4" Type="http://schemas.microsoft.com/office/2007/relationships/hdphoto" Target="../media/hdphoto2.wdp"/></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chart" Target="../charts/chart11.xml"/><Relationship Id="rId1" Type="http://schemas.openxmlformats.org/officeDocument/2006/relationships/slideLayout" Target="../slideLayouts/slideLayout6.xml"/><Relationship Id="rId4" Type="http://schemas.openxmlformats.org/officeDocument/2006/relationships/chart" Target="../charts/chart13.xml"/></Relationships>
</file>

<file path=ppt/slides/_rels/slide121.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0.jpe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chart" Target="../charts/chart2.xml"/></Relationships>
</file>

<file path=ppt/slides/_rels/slide47.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49.png"/></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0.png"/><Relationship Id="rId7" Type="http://schemas.openxmlformats.org/officeDocument/2006/relationships/image" Target="../media/image54.jpe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53.png"/><Relationship Id="rId5" Type="http://schemas.openxmlformats.org/officeDocument/2006/relationships/image" Target="../media/image52.emf"/><Relationship Id="rId10" Type="http://schemas.openxmlformats.org/officeDocument/2006/relationships/image" Target="../media/image57.emf"/><Relationship Id="rId4" Type="http://schemas.openxmlformats.org/officeDocument/2006/relationships/image" Target="../media/image51.png"/><Relationship Id="rId9" Type="http://schemas.openxmlformats.org/officeDocument/2006/relationships/image" Target="../media/image56.emf"/></Relationships>
</file>

<file path=ppt/slides/_rels/slide7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49.pn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ags" Target="../tags/tag3.xm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12.xml"/><Relationship Id="rId1" Type="http://schemas.openxmlformats.org/officeDocument/2006/relationships/tags" Target="../tags/tag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12.xml"/><Relationship Id="rId1" Type="http://schemas.openxmlformats.org/officeDocument/2006/relationships/tags" Target="../tags/tag5.xml"/></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12.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2.png"/><Relationship Id="rId1" Type="http://schemas.openxmlformats.org/officeDocument/2006/relationships/slideLayout" Target="../slideLayouts/slideLayout7.xml"/><Relationship Id="rId5" Type="http://schemas.openxmlformats.org/officeDocument/2006/relationships/image" Target="../media/image74.png"/><Relationship Id="rId4" Type="http://schemas.openxmlformats.org/officeDocument/2006/relationships/image" Target="../media/image73.png"/></Relationships>
</file>

<file path=ppt/slides/_rels/slide9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pic>
        <p:nvPicPr>
          <p:cNvPr id="4" name="Picture 2" descr="38"/>
          <p:cNvPicPr>
            <a:picLocks noChangeAspect="1" noChangeArrowheads="1"/>
          </p:cNvPicPr>
          <p:nvPr/>
        </p:nvPicPr>
        <p:blipFill>
          <a:blip r:embed="rId2" cstate="print"/>
          <a:srcRect l="3906" t="11913" r="3906" b="22408"/>
          <a:stretch>
            <a:fillRect/>
          </a:stretch>
        </p:blipFill>
        <p:spPr bwMode="auto">
          <a:xfrm>
            <a:off x="142844" y="-24"/>
            <a:ext cx="8858280" cy="3714752"/>
          </a:xfrm>
          <a:prstGeom prst="rect">
            <a:avLst/>
          </a:prstGeom>
          <a:noFill/>
          <a:ln w="9525">
            <a:noFill/>
            <a:miter lim="800000"/>
            <a:headEnd/>
            <a:tailEnd/>
          </a:ln>
        </p:spPr>
      </p:pic>
      <p:sp>
        <p:nvSpPr>
          <p:cNvPr id="5" name="副标题 2"/>
          <p:cNvSpPr>
            <a:spLocks noGrp="1"/>
          </p:cNvSpPr>
          <p:nvPr>
            <p:ph type="subTitle" idx="1"/>
          </p:nvPr>
        </p:nvSpPr>
        <p:spPr>
          <a:xfrm>
            <a:off x="642910" y="3886200"/>
            <a:ext cx="7786742" cy="2423120"/>
          </a:xfrm>
        </p:spPr>
        <p:txBody>
          <a:bodyPr>
            <a:normAutofit fontScale="92500" lnSpcReduction="10000"/>
          </a:bodyPr>
          <a:lstStyle/>
          <a:p>
            <a:pPr>
              <a:lnSpc>
                <a:spcPct val="150000"/>
              </a:lnSpc>
            </a:pPr>
            <a:r>
              <a:rPr lang="en-US" altLang="zh-CN" sz="2800" b="1" dirty="0" smtClean="0">
                <a:solidFill>
                  <a:schemeClr val="tx1"/>
                </a:solidFill>
                <a:latin typeface="微软雅黑" pitchFamily="34" charset="-122"/>
                <a:ea typeface="微软雅黑" pitchFamily="34" charset="-122"/>
              </a:rPr>
              <a:t>“</a:t>
            </a:r>
            <a:r>
              <a:rPr lang="zh-CN" altLang="en-US" sz="2800" b="1" dirty="0" smtClean="0">
                <a:solidFill>
                  <a:schemeClr val="tx1"/>
                </a:solidFill>
                <a:latin typeface="微软雅黑" pitchFamily="34" charset="-122"/>
                <a:ea typeface="微软雅黑" pitchFamily="34" charset="-122"/>
              </a:rPr>
              <a:t>互联网</a:t>
            </a:r>
            <a:r>
              <a:rPr lang="en-US" altLang="zh-CN" sz="2800" b="1" dirty="0" smtClean="0">
                <a:solidFill>
                  <a:schemeClr val="tx1"/>
                </a:solidFill>
                <a:latin typeface="微软雅黑" pitchFamily="34" charset="-122"/>
                <a:ea typeface="微软雅黑" pitchFamily="34" charset="-122"/>
              </a:rPr>
              <a:t>+</a:t>
            </a:r>
            <a:r>
              <a:rPr lang="zh-CN" altLang="en-US" sz="2800" b="1" dirty="0" smtClean="0">
                <a:solidFill>
                  <a:schemeClr val="tx1"/>
                </a:solidFill>
                <a:latin typeface="微软雅黑" pitchFamily="34" charset="-122"/>
                <a:ea typeface="微软雅黑" pitchFamily="34" charset="-122"/>
              </a:rPr>
              <a:t>”顺义</a:t>
            </a:r>
            <a:r>
              <a:rPr lang="zh-CN" altLang="en-US" sz="2800" b="1" dirty="0">
                <a:solidFill>
                  <a:schemeClr val="tx1"/>
                </a:solidFill>
                <a:latin typeface="微软雅黑" pitchFamily="34" charset="-122"/>
                <a:ea typeface="微软雅黑" pitchFamily="34" charset="-122"/>
              </a:rPr>
              <a:t>区产业转型</a:t>
            </a:r>
            <a:r>
              <a:rPr lang="zh-CN" altLang="en-US" sz="2800" b="1" dirty="0" smtClean="0">
                <a:solidFill>
                  <a:schemeClr val="tx1"/>
                </a:solidFill>
                <a:latin typeface="微软雅黑" pitchFamily="34" charset="-122"/>
                <a:ea typeface="微软雅黑" pitchFamily="34" charset="-122"/>
              </a:rPr>
              <a:t>升级研究</a:t>
            </a:r>
            <a:endParaRPr lang="en-US" altLang="zh-CN" sz="2800" b="1" dirty="0" smtClean="0">
              <a:solidFill>
                <a:schemeClr val="tx1"/>
              </a:solidFill>
              <a:latin typeface="微软雅黑" pitchFamily="34" charset="-122"/>
              <a:ea typeface="微软雅黑" pitchFamily="34" charset="-122"/>
            </a:endParaRPr>
          </a:p>
          <a:p>
            <a:pPr>
              <a:lnSpc>
                <a:spcPct val="150000"/>
              </a:lnSpc>
            </a:pPr>
            <a:r>
              <a:rPr lang="en-US" altLang="zh-CN" sz="2800" b="1" dirty="0" smtClean="0">
                <a:solidFill>
                  <a:schemeClr val="tx1"/>
                </a:solidFill>
                <a:latin typeface="微软雅黑" pitchFamily="34" charset="-122"/>
                <a:ea typeface="微软雅黑" pitchFamily="34" charset="-122"/>
              </a:rPr>
              <a:t>——</a:t>
            </a:r>
            <a:r>
              <a:rPr lang="zh-CN" altLang="en-US" sz="2800" b="1" dirty="0" smtClean="0">
                <a:solidFill>
                  <a:schemeClr val="tx1"/>
                </a:solidFill>
                <a:latin typeface="微软雅黑" pitchFamily="34" charset="-122"/>
                <a:ea typeface="微软雅黑" pitchFamily="34" charset="-122"/>
              </a:rPr>
              <a:t>软件与信息服务业专题</a:t>
            </a:r>
            <a:endParaRPr lang="en-US" altLang="zh-CN" sz="2800" b="1" dirty="0" smtClean="0">
              <a:solidFill>
                <a:schemeClr val="tx1"/>
              </a:solidFill>
              <a:latin typeface="微软雅黑" pitchFamily="34" charset="-122"/>
              <a:ea typeface="微软雅黑" pitchFamily="34" charset="-122"/>
            </a:endParaRPr>
          </a:p>
          <a:p>
            <a:pPr algn="r">
              <a:lnSpc>
                <a:spcPct val="150000"/>
              </a:lnSpc>
            </a:pPr>
            <a:endParaRPr lang="zh-CN" altLang="en-US" sz="2400" b="1" dirty="0" smtClean="0">
              <a:solidFill>
                <a:schemeClr val="tx1"/>
              </a:solidFill>
              <a:latin typeface="微软雅黑" pitchFamily="34" charset="-122"/>
              <a:ea typeface="微软雅黑" pitchFamily="34" charset="-122"/>
            </a:endParaRPr>
          </a:p>
          <a:p>
            <a:pPr>
              <a:lnSpc>
                <a:spcPct val="150000"/>
              </a:lnSpc>
            </a:pPr>
            <a:fld id="{4064E560-6B08-48AE-8504-730323B50CE6}" type="datetime2">
              <a:rPr lang="zh-CN" altLang="en-US" sz="2400" b="1" smtClean="0">
                <a:solidFill>
                  <a:schemeClr val="tx1"/>
                </a:solidFill>
                <a:latin typeface="微软雅黑" pitchFamily="34" charset="-122"/>
                <a:ea typeface="微软雅黑" pitchFamily="34" charset="-122"/>
              </a:rPr>
              <a:pPr>
                <a:lnSpc>
                  <a:spcPct val="150000"/>
                </a:lnSpc>
              </a:pPr>
              <a:t>2016年5月3日</a:t>
            </a:fld>
            <a:endParaRPr lang="en-US" altLang="zh-CN" sz="2400" b="1" dirty="0" smtClean="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xmlns="" val="299879384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788024" y="2436624"/>
            <a:ext cx="3816424" cy="2930468"/>
          </a:xfrm>
          <a:prstGeom prst="rect">
            <a:avLst/>
          </a:prstGeom>
          <a:ln>
            <a:noFill/>
          </a:ln>
          <a:effectLst>
            <a:outerShdw blurRad="190500" algn="tl" rotWithShape="0">
              <a:srgbClr val="000000">
                <a:alpha val="70000"/>
              </a:srgbClr>
            </a:outerShdw>
          </a:effectLst>
        </p:spPr>
      </p:pic>
      <p:sp>
        <p:nvSpPr>
          <p:cNvPr id="6" name="圆角矩形 5"/>
          <p:cNvSpPr/>
          <p:nvPr/>
        </p:nvSpPr>
        <p:spPr>
          <a:xfrm>
            <a:off x="467544" y="1566405"/>
            <a:ext cx="4032448" cy="4814923"/>
          </a:xfrm>
          <a:prstGeom prst="roundRect">
            <a:avLst/>
          </a:prstGeom>
          <a:solidFill>
            <a:schemeClr val="lt1">
              <a:alpha val="0"/>
            </a:schemeClr>
          </a:solidFill>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nSpc>
                <a:spcPct val="150000"/>
              </a:lnSpc>
              <a:buFont typeface="Wingdings" pitchFamily="2" charset="2"/>
              <a:buChar char="p"/>
            </a:pPr>
            <a:r>
              <a:rPr lang="zh-CN" altLang="en-US" sz="1400" dirty="0">
                <a:latin typeface="Microsoft YaHei" charset="0"/>
                <a:ea typeface="Microsoft YaHei" charset="0"/>
                <a:cs typeface="Microsoft YaHei" charset="0"/>
              </a:rPr>
              <a:t>国务院在</a:t>
            </a:r>
            <a:r>
              <a:rPr lang="en-US" altLang="zh-CN" sz="1400" dirty="0">
                <a:latin typeface="Microsoft YaHei" charset="0"/>
                <a:ea typeface="Microsoft YaHei" charset="0"/>
                <a:cs typeface="Microsoft YaHei" charset="0"/>
              </a:rPr>
              <a:t>《</a:t>
            </a:r>
            <a:r>
              <a:rPr lang="zh-CN" altLang="en-US" sz="1400" dirty="0">
                <a:latin typeface="Microsoft YaHei" charset="0"/>
                <a:ea typeface="Microsoft YaHei" charset="0"/>
                <a:cs typeface="Microsoft YaHei" charset="0"/>
              </a:rPr>
              <a:t>中国制造</a:t>
            </a:r>
            <a:r>
              <a:rPr lang="en-US" altLang="zh-CN" sz="1400" dirty="0">
                <a:latin typeface="Microsoft YaHei" charset="0"/>
                <a:ea typeface="Microsoft YaHei" charset="0"/>
                <a:cs typeface="Microsoft YaHei" charset="0"/>
              </a:rPr>
              <a:t>2025》</a:t>
            </a:r>
            <a:r>
              <a:rPr lang="zh-CN" altLang="en-US" sz="1400" dirty="0">
                <a:latin typeface="Microsoft YaHei" charset="0"/>
                <a:ea typeface="Microsoft YaHei" charset="0"/>
                <a:cs typeface="Microsoft YaHei" charset="0"/>
              </a:rPr>
              <a:t>中提出要加快推动新一代信息技术与制造技术融合发展，把智能制造作为两化深度融合的主攻方向，加速制造业服务化转型</a:t>
            </a:r>
            <a:r>
              <a:rPr lang="zh-CN" altLang="en-US" sz="1400" dirty="0" smtClean="0">
                <a:latin typeface="Microsoft YaHei" charset="0"/>
                <a:ea typeface="Microsoft YaHei" charset="0"/>
                <a:cs typeface="Microsoft YaHei" charset="0"/>
              </a:rPr>
              <a:t>。</a:t>
            </a:r>
            <a:endParaRPr lang="en-US" altLang="zh-CN" sz="1400" dirty="0" smtClean="0">
              <a:latin typeface="Microsoft YaHei" charset="0"/>
              <a:ea typeface="Microsoft YaHei" charset="0"/>
              <a:cs typeface="Microsoft YaHei" charset="0"/>
            </a:endParaRPr>
          </a:p>
          <a:p>
            <a:pPr marL="285750" indent="-285750">
              <a:lnSpc>
                <a:spcPct val="150000"/>
              </a:lnSpc>
              <a:buFont typeface="Wingdings" pitchFamily="2" charset="2"/>
              <a:buChar char="p"/>
            </a:pPr>
            <a:r>
              <a:rPr lang="zh-CN" altLang="en-US" sz="1400" dirty="0" smtClean="0">
                <a:latin typeface="Microsoft YaHei" charset="0"/>
                <a:ea typeface="Microsoft YaHei" charset="0"/>
                <a:cs typeface="Microsoft YaHei" charset="0"/>
              </a:rPr>
              <a:t>文件</a:t>
            </a:r>
            <a:r>
              <a:rPr lang="zh-CN" altLang="en-US" sz="1400" dirty="0">
                <a:latin typeface="Microsoft YaHei" charset="0"/>
                <a:ea typeface="Microsoft YaHei" charset="0"/>
                <a:cs typeface="Microsoft YaHei" charset="0"/>
              </a:rPr>
              <a:t>要求从研究制定智能制造发展战略、加快发展智能制造装备和产品、推进制造过程智能化、深化互联网在制造领域的应用四个方面来推进相关工作。推动形成基于消费需求动态感知的研发、制造和产业组织方式，实现制造业向“制造</a:t>
            </a:r>
            <a:r>
              <a:rPr lang="en-US" altLang="zh-CN" sz="1400" dirty="0">
                <a:latin typeface="Microsoft YaHei" charset="0"/>
                <a:ea typeface="Microsoft YaHei" charset="0"/>
                <a:cs typeface="Microsoft YaHei" charset="0"/>
              </a:rPr>
              <a:t>+</a:t>
            </a:r>
            <a:r>
              <a:rPr lang="zh-CN" altLang="en-US" sz="1400" dirty="0">
                <a:latin typeface="Microsoft YaHei" charset="0"/>
                <a:ea typeface="Microsoft YaHei" charset="0"/>
                <a:cs typeface="Microsoft YaHei" charset="0"/>
              </a:rPr>
              <a:t>服务”的转型升级。 </a:t>
            </a:r>
            <a:endParaRPr lang="en-US" altLang="zh-CN" sz="1400" dirty="0" smtClean="0">
              <a:latin typeface="Microsoft YaHei" charset="0"/>
              <a:ea typeface="Microsoft YaHei" charset="0"/>
              <a:cs typeface="Microsoft YaHei" charset="0"/>
            </a:endParaRPr>
          </a:p>
          <a:p>
            <a:pPr marL="285750" indent="-285750">
              <a:lnSpc>
                <a:spcPct val="150000"/>
              </a:lnSpc>
              <a:buFont typeface="Wingdings" pitchFamily="2" charset="2"/>
              <a:buChar char="p"/>
            </a:pPr>
            <a:r>
              <a:rPr lang="zh-CN" altLang="en-US" sz="1400" dirty="0" smtClean="0">
                <a:latin typeface="Microsoft YaHei" charset="0"/>
                <a:ea typeface="Microsoft YaHei" charset="0"/>
                <a:cs typeface="Microsoft YaHei" charset="0"/>
              </a:rPr>
              <a:t>软件与信息技术服务业在“互联网</a:t>
            </a:r>
            <a:r>
              <a:rPr lang="en-US" altLang="zh-CN" sz="1400" dirty="0" smtClean="0">
                <a:latin typeface="Microsoft YaHei" charset="0"/>
                <a:ea typeface="Microsoft YaHei" charset="0"/>
                <a:cs typeface="Microsoft YaHei" charset="0"/>
              </a:rPr>
              <a:t>+</a:t>
            </a:r>
            <a:r>
              <a:rPr lang="zh-CN" altLang="en-US" sz="1400" dirty="0" smtClean="0">
                <a:latin typeface="Microsoft YaHei" charset="0"/>
                <a:ea typeface="Microsoft YaHei" charset="0"/>
                <a:cs typeface="Microsoft YaHei" charset="0"/>
              </a:rPr>
              <a:t>”助力制造业转型方面扮演重要角色。</a:t>
            </a:r>
            <a:endParaRPr lang="zh-CN" altLang="en-US" sz="1400" dirty="0">
              <a:latin typeface="Microsoft YaHei" charset="0"/>
              <a:ea typeface="Microsoft YaHei" charset="0"/>
              <a:cs typeface="Microsoft YaHei" charset="0"/>
            </a:endParaRPr>
          </a:p>
        </p:txBody>
      </p:sp>
      <p:sp>
        <p:nvSpPr>
          <p:cNvPr id="8" name="矩形 7"/>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“互联网</a:t>
            </a:r>
            <a:r>
              <a:rPr lang="en-US" altLang="zh-CN" sz="2400" b="1" dirty="0" smtClean="0">
                <a:solidFill>
                  <a:schemeClr val="tx1"/>
                </a:solidFill>
                <a:latin typeface="黑体" panose="02010609060101010101" pitchFamily="49" charset="-122"/>
                <a:ea typeface="黑体" panose="02010609060101010101" pitchFamily="49" charset="-122"/>
              </a:rPr>
              <a:t>+”</a:t>
            </a:r>
            <a:r>
              <a:rPr lang="zh-CN" altLang="en-US" sz="2400" b="1" dirty="0" smtClean="0">
                <a:solidFill>
                  <a:schemeClr val="tx1"/>
                </a:solidFill>
                <a:latin typeface="黑体" panose="02010609060101010101" pitchFamily="49" charset="-122"/>
                <a:ea typeface="黑体" panose="02010609060101010101" pitchFamily="49" charset="-122"/>
              </a:rPr>
              <a:t>体现信息技术与制造技术的深度融合</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10" name="灯片编号占位符 9"/>
          <p:cNvSpPr>
            <a:spLocks noGrp="1"/>
          </p:cNvSpPr>
          <p:nvPr>
            <p:ph type="sldNum" sz="quarter" idx="12"/>
          </p:nvPr>
        </p:nvSpPr>
        <p:spPr/>
        <p:txBody>
          <a:bodyPr/>
          <a:lstStyle/>
          <a:p>
            <a:fld id="{57F98C0C-FAF2-480B-87BE-9D56BE4863FC}" type="slidenum">
              <a:rPr lang="zh-CN" altLang="en-US" smtClean="0"/>
              <a:pPr/>
              <a:t>10</a:t>
            </a:fld>
            <a:endParaRPr lang="zh-CN" altLang="en-US"/>
          </a:p>
        </p:txBody>
      </p:sp>
    </p:spTree>
    <p:extLst>
      <p:ext uri="{BB962C8B-B14F-4D97-AF65-F5344CB8AC3E}">
        <p14:creationId xmlns:p14="http://schemas.microsoft.com/office/powerpoint/2010/main" xmlns="" val="341020440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400" b="1" dirty="0" smtClean="0">
                <a:solidFill>
                  <a:prstClr val="black"/>
                </a:solidFill>
                <a:latin typeface="黑体" panose="02010609060101010101" pitchFamily="49" charset="-122"/>
                <a:ea typeface="黑体" panose="02010609060101010101" pitchFamily="49" charset="-122"/>
              </a:rPr>
              <a:t>4.5 </a:t>
            </a:r>
            <a:r>
              <a:rPr lang="zh-CN" altLang="en-US" sz="2400" b="1" dirty="0" smtClean="0">
                <a:solidFill>
                  <a:prstClr val="black"/>
                </a:solidFill>
                <a:latin typeface="黑体" panose="02010609060101010101" pitchFamily="49" charset="-122"/>
                <a:ea typeface="黑体" panose="02010609060101010101" pitchFamily="49" charset="-122"/>
              </a:rPr>
              <a:t>人才技术：使用四种人才技术支持</a:t>
            </a:r>
            <a:r>
              <a:rPr lang="zh-CN" altLang="en-US" sz="2400" b="1" dirty="0">
                <a:solidFill>
                  <a:schemeClr val="tx1"/>
                </a:solidFill>
                <a:latin typeface="黑体" panose="02010609060101010101" pitchFamily="49" charset="-122"/>
                <a:ea typeface="黑体" panose="02010609060101010101" pitchFamily="49" charset="-122"/>
              </a:rPr>
              <a:t>“互联网</a:t>
            </a:r>
            <a:r>
              <a:rPr lang="en-US" altLang="zh-CN" sz="2400" b="1" dirty="0">
                <a:solidFill>
                  <a:schemeClr val="tx1"/>
                </a:solidFill>
                <a:latin typeface="黑体" panose="02010609060101010101" pitchFamily="49" charset="-122"/>
                <a:ea typeface="黑体" panose="02010609060101010101" pitchFamily="49" charset="-122"/>
              </a:rPr>
              <a:t>+</a:t>
            </a:r>
            <a:r>
              <a:rPr lang="zh-CN" altLang="en-US" sz="2400" b="1" dirty="0" smtClean="0">
                <a:solidFill>
                  <a:schemeClr val="tx1"/>
                </a:solidFill>
                <a:latin typeface="黑体" panose="02010609060101010101" pitchFamily="49" charset="-122"/>
                <a:ea typeface="黑体" panose="02010609060101010101" pitchFamily="49" charset="-122"/>
              </a:rPr>
              <a:t>”相关产业</a:t>
            </a:r>
            <a:r>
              <a:rPr lang="zh-CN" altLang="en-US" sz="2400" b="1" dirty="0" smtClean="0">
                <a:solidFill>
                  <a:prstClr val="black"/>
                </a:solidFill>
                <a:latin typeface="黑体" panose="02010609060101010101" pitchFamily="49" charset="-122"/>
                <a:ea typeface="黑体" panose="02010609060101010101" pitchFamily="49" charset="-122"/>
              </a:rPr>
              <a:t>的发展</a:t>
            </a:r>
            <a:endParaRPr lang="zh-CN" altLang="en-US" sz="2400" b="1" dirty="0">
              <a:solidFill>
                <a:prstClr val="black"/>
              </a:solidFill>
              <a:latin typeface="黑体" panose="02010609060101010101" pitchFamily="49" charset="-122"/>
              <a:ea typeface="黑体" panose="02010609060101010101" pitchFamily="49" charset="-122"/>
            </a:endParaRPr>
          </a:p>
        </p:txBody>
      </p:sp>
      <p:grpSp>
        <p:nvGrpSpPr>
          <p:cNvPr id="16" name="组合 15"/>
          <p:cNvGrpSpPr/>
          <p:nvPr/>
        </p:nvGrpSpPr>
        <p:grpSpPr>
          <a:xfrm>
            <a:off x="251520" y="1700808"/>
            <a:ext cx="8640960" cy="4941168"/>
            <a:chOff x="179512" y="1916832"/>
            <a:chExt cx="8640960" cy="4941168"/>
          </a:xfrm>
        </p:grpSpPr>
        <p:grpSp>
          <p:nvGrpSpPr>
            <p:cNvPr id="15" name="组合 14"/>
            <p:cNvGrpSpPr/>
            <p:nvPr/>
          </p:nvGrpSpPr>
          <p:grpSpPr>
            <a:xfrm>
              <a:off x="179512" y="1916832"/>
              <a:ext cx="8640960" cy="4941168"/>
              <a:chOff x="179512" y="402392"/>
              <a:chExt cx="7056784" cy="7563112"/>
            </a:xfrm>
          </p:grpSpPr>
          <p:pic>
            <p:nvPicPr>
              <p:cNvPr id="5" name="图片 4"/>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9512" y="402392"/>
                <a:ext cx="6984776" cy="2584581"/>
              </a:xfrm>
              <a:prstGeom prst="rect">
                <a:avLst/>
              </a:prstGeom>
            </p:spPr>
          </p:pic>
          <p:grpSp>
            <p:nvGrpSpPr>
              <p:cNvPr id="10" name="组合 9"/>
              <p:cNvGrpSpPr/>
              <p:nvPr/>
            </p:nvGrpSpPr>
            <p:grpSpPr>
              <a:xfrm>
                <a:off x="251520" y="3645024"/>
                <a:ext cx="6984776" cy="2584581"/>
                <a:chOff x="179512" y="2279590"/>
                <a:chExt cx="6984776" cy="2584581"/>
              </a:xfrm>
            </p:grpSpPr>
            <p:pic>
              <p:nvPicPr>
                <p:cNvPr id="6" name="图片 5"/>
                <p:cNvPicPr>
                  <a:picLocks noChangeAspect="1"/>
                </p:cNvPicPr>
                <p:nvPr/>
              </p:nvPicPr>
              <p:blipFill>
                <a:blip r:embed="rId3" cstate="print">
                  <a:duotone>
                    <a:schemeClr val="bg2">
                      <a:shade val="45000"/>
                      <a:satMod val="135000"/>
                    </a:schemeClr>
                    <a:prstClr val="white"/>
                  </a:duotone>
                  <a:extLst>
                    <a:ext uri="{28A0092B-C50C-407E-A947-70E740481C1C}">
                      <a14:useLocalDpi xmlns:a14="http://schemas.microsoft.com/office/drawing/2010/main" xmlns="" val="0"/>
                    </a:ext>
                  </a:extLst>
                </a:blip>
                <a:stretch>
                  <a:fillRect/>
                </a:stretch>
              </p:blipFill>
              <p:spPr>
                <a:xfrm>
                  <a:off x="179512" y="2279590"/>
                  <a:ext cx="6984776" cy="2584581"/>
                </a:xfrm>
                <a:prstGeom prst="rect">
                  <a:avLst/>
                </a:prstGeom>
              </p:spPr>
            </p:pic>
            <p:sp>
              <p:nvSpPr>
                <p:cNvPr id="8" name="TextBox 7"/>
                <p:cNvSpPr txBox="1"/>
                <p:nvPr/>
              </p:nvSpPr>
              <p:spPr>
                <a:xfrm>
                  <a:off x="5796136" y="3321644"/>
                  <a:ext cx="504056" cy="51820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smtClean="0">
                      <a:ln w="18415" cmpd="sng">
                        <a:noFill/>
                        <a:prstDash val="solid"/>
                      </a:ln>
                      <a:solidFill>
                        <a:srgbClr val="0070C0"/>
                      </a:solidFill>
                      <a:effectLst>
                        <a:innerShdw blurRad="114300">
                          <a:prstClr val="black"/>
                        </a:innerShdw>
                      </a:effectLst>
                      <a:uLnTx/>
                      <a:uFillTx/>
                      <a:latin typeface="微软雅黑" pitchFamily="34" charset="-122"/>
                      <a:cs typeface="Times New Roman" pitchFamily="18" charset="0"/>
                    </a:rPr>
                    <a:t>3</a:t>
                  </a:r>
                  <a:endParaRPr kumimoji="0" lang="zh-CN" altLang="en-US" sz="2000" b="1" i="0" u="none" strike="noStrike" kern="0" cap="none" spc="0" normalizeH="0" baseline="0" noProof="0" dirty="0">
                    <a:ln w="18415" cmpd="sng">
                      <a:noFill/>
                      <a:prstDash val="solid"/>
                    </a:ln>
                    <a:solidFill>
                      <a:srgbClr val="0070C0"/>
                    </a:solidFill>
                    <a:effectLst>
                      <a:innerShdw blurRad="114300">
                        <a:prstClr val="black"/>
                      </a:innerShdw>
                    </a:effectLst>
                    <a:uLnTx/>
                    <a:uFillTx/>
                    <a:latin typeface="微软雅黑" pitchFamily="34" charset="-122"/>
                    <a:cs typeface="Times New Roman" pitchFamily="18" charset="0"/>
                  </a:endParaRPr>
                </a:p>
              </p:txBody>
            </p:sp>
          </p:grpSp>
          <p:grpSp>
            <p:nvGrpSpPr>
              <p:cNvPr id="11" name="组合 10"/>
              <p:cNvGrpSpPr/>
              <p:nvPr/>
            </p:nvGrpSpPr>
            <p:grpSpPr>
              <a:xfrm>
                <a:off x="251520" y="2060848"/>
                <a:ext cx="6984776" cy="2584581"/>
                <a:chOff x="179512" y="4156787"/>
                <a:chExt cx="6984776" cy="2584581"/>
              </a:xfrm>
            </p:grpSpPr>
            <p:pic>
              <p:nvPicPr>
                <p:cNvPr id="4" name="图片 3"/>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a:off x="179512" y="4156787"/>
                  <a:ext cx="6984776" cy="2584581"/>
                </a:xfrm>
                <a:prstGeom prst="rect">
                  <a:avLst/>
                </a:prstGeom>
              </p:spPr>
            </p:pic>
            <p:sp>
              <p:nvSpPr>
                <p:cNvPr id="9" name="TextBox 8"/>
                <p:cNvSpPr txBox="1"/>
                <p:nvPr/>
              </p:nvSpPr>
              <p:spPr>
                <a:xfrm>
                  <a:off x="5822647" y="5243253"/>
                  <a:ext cx="504056" cy="51820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smtClean="0">
                      <a:ln w="18415" cmpd="sng">
                        <a:noFill/>
                        <a:prstDash val="solid"/>
                      </a:ln>
                      <a:solidFill>
                        <a:srgbClr val="F79646">
                          <a:lumMod val="75000"/>
                        </a:srgbClr>
                      </a:solidFill>
                      <a:effectLst>
                        <a:innerShdw blurRad="114300">
                          <a:prstClr val="black"/>
                        </a:innerShdw>
                      </a:effectLst>
                      <a:uLnTx/>
                      <a:uFillTx/>
                      <a:latin typeface="微软雅黑" pitchFamily="34" charset="-122"/>
                      <a:cs typeface="Times New Roman" pitchFamily="18" charset="0"/>
                    </a:rPr>
                    <a:t>2</a:t>
                  </a:r>
                  <a:endParaRPr kumimoji="0" lang="zh-CN" altLang="en-US" sz="2000" b="1" i="0" u="none" strike="noStrike" kern="0" cap="none" spc="0" normalizeH="0" baseline="0" noProof="0" dirty="0">
                    <a:ln w="18415" cmpd="sng">
                      <a:noFill/>
                      <a:prstDash val="solid"/>
                    </a:ln>
                    <a:solidFill>
                      <a:srgbClr val="F79646">
                        <a:lumMod val="75000"/>
                      </a:srgbClr>
                    </a:solidFill>
                    <a:effectLst>
                      <a:innerShdw blurRad="114300">
                        <a:prstClr val="black"/>
                      </a:innerShdw>
                    </a:effectLst>
                    <a:uLnTx/>
                    <a:uFillTx/>
                    <a:latin typeface="微软雅黑" pitchFamily="34" charset="-122"/>
                    <a:cs typeface="Times New Roman" pitchFamily="18" charset="0"/>
                  </a:endParaRPr>
                </a:p>
              </p:txBody>
            </p:sp>
          </p:grpSp>
          <p:grpSp>
            <p:nvGrpSpPr>
              <p:cNvPr id="12" name="组合 11"/>
              <p:cNvGrpSpPr/>
              <p:nvPr/>
            </p:nvGrpSpPr>
            <p:grpSpPr>
              <a:xfrm>
                <a:off x="251520" y="5380923"/>
                <a:ext cx="6984776" cy="2584581"/>
                <a:chOff x="179512" y="4156787"/>
                <a:chExt cx="6984776" cy="2584581"/>
              </a:xfrm>
            </p:grpSpPr>
            <p:pic>
              <p:nvPicPr>
                <p:cNvPr id="13" name="图片 12"/>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a:off x="179512" y="4156787"/>
                  <a:ext cx="6984776" cy="2584581"/>
                </a:xfrm>
                <a:prstGeom prst="rect">
                  <a:avLst/>
                </a:prstGeom>
              </p:spPr>
            </p:pic>
            <p:sp>
              <p:nvSpPr>
                <p:cNvPr id="14" name="TextBox 13"/>
                <p:cNvSpPr txBox="1"/>
                <p:nvPr/>
              </p:nvSpPr>
              <p:spPr>
                <a:xfrm>
                  <a:off x="5822647" y="5243253"/>
                  <a:ext cx="504056" cy="51820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smtClean="0">
                      <a:ln w="18415" cmpd="sng">
                        <a:noFill/>
                        <a:prstDash val="solid"/>
                      </a:ln>
                      <a:solidFill>
                        <a:srgbClr val="F79646">
                          <a:lumMod val="75000"/>
                        </a:srgbClr>
                      </a:solidFill>
                      <a:effectLst>
                        <a:innerShdw blurRad="114300">
                          <a:prstClr val="black"/>
                        </a:innerShdw>
                      </a:effectLst>
                      <a:uLnTx/>
                      <a:uFillTx/>
                      <a:latin typeface="微软雅黑" pitchFamily="34" charset="-122"/>
                      <a:cs typeface="Times New Roman" pitchFamily="18" charset="0"/>
                    </a:rPr>
                    <a:t>4</a:t>
                  </a:r>
                  <a:endParaRPr kumimoji="0" lang="zh-CN" altLang="en-US" sz="2000" b="1" i="0" u="none" strike="noStrike" kern="0" cap="none" spc="0" normalizeH="0" baseline="0" noProof="0" dirty="0">
                    <a:ln w="18415" cmpd="sng">
                      <a:noFill/>
                      <a:prstDash val="solid"/>
                    </a:ln>
                    <a:solidFill>
                      <a:srgbClr val="F79646">
                        <a:lumMod val="75000"/>
                      </a:srgbClr>
                    </a:solidFill>
                    <a:effectLst>
                      <a:innerShdw blurRad="114300">
                        <a:prstClr val="black"/>
                      </a:innerShdw>
                    </a:effectLst>
                    <a:uLnTx/>
                    <a:uFillTx/>
                    <a:latin typeface="微软雅黑" pitchFamily="34" charset="-122"/>
                    <a:cs typeface="Times New Roman" pitchFamily="18" charset="0"/>
                  </a:endParaRPr>
                </a:p>
              </p:txBody>
            </p:sp>
          </p:grpSp>
        </p:grpSp>
        <p:sp>
          <p:nvSpPr>
            <p:cNvPr id="7" name="TextBox 6"/>
            <p:cNvSpPr txBox="1"/>
            <p:nvPr/>
          </p:nvSpPr>
          <p:spPr>
            <a:xfrm>
              <a:off x="7164288" y="2578956"/>
              <a:ext cx="504056" cy="33855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2000" b="1" i="0" u="none" strike="noStrike" kern="0" cap="none" spc="0" normalizeH="0" baseline="0" noProof="0" dirty="0" smtClean="0">
                  <a:ln w="18415" cmpd="sng">
                    <a:noFill/>
                    <a:prstDash val="solid"/>
                  </a:ln>
                  <a:solidFill>
                    <a:srgbClr val="65492D"/>
                  </a:solidFill>
                  <a:effectLst>
                    <a:innerShdw blurRad="114300">
                      <a:prstClr val="black"/>
                    </a:innerShdw>
                  </a:effectLst>
                  <a:uLnTx/>
                  <a:uFillTx/>
                  <a:latin typeface="微软雅黑" pitchFamily="34" charset="-122"/>
                  <a:cs typeface="Times New Roman" pitchFamily="18" charset="0"/>
                </a:rPr>
                <a:t>1</a:t>
              </a:r>
              <a:endParaRPr kumimoji="0" lang="zh-CN" altLang="en-US" sz="2000" b="1" i="0" u="none" strike="noStrike" kern="0" cap="none" spc="0" normalizeH="0" baseline="0" noProof="0" dirty="0">
                <a:ln w="18415" cmpd="sng">
                  <a:noFill/>
                  <a:prstDash val="solid"/>
                </a:ln>
                <a:solidFill>
                  <a:srgbClr val="65492D"/>
                </a:solidFill>
                <a:effectLst>
                  <a:innerShdw blurRad="114300">
                    <a:prstClr val="black"/>
                  </a:innerShdw>
                </a:effectLst>
                <a:uLnTx/>
                <a:uFillTx/>
                <a:latin typeface="微软雅黑" pitchFamily="34" charset="-122"/>
                <a:cs typeface="Times New Roman" pitchFamily="18" charset="0"/>
              </a:endParaRPr>
            </a:p>
          </p:txBody>
        </p:sp>
      </p:grpSp>
      <p:sp>
        <p:nvSpPr>
          <p:cNvPr id="17" name="矩形 16"/>
          <p:cNvSpPr/>
          <p:nvPr/>
        </p:nvSpPr>
        <p:spPr>
          <a:xfrm>
            <a:off x="2411760" y="2276872"/>
            <a:ext cx="2749471" cy="400110"/>
          </a:xfrm>
          <a:prstGeom prst="rect">
            <a:avLst/>
          </a:prstGeom>
        </p:spPr>
        <p:txBody>
          <a:bodyPr wrap="none">
            <a:spAutoFit/>
          </a:bodyPr>
          <a:lstStyle/>
          <a:p>
            <a:r>
              <a:rPr lang="zh-CN" altLang="zh-CN" sz="2000" b="1" dirty="0">
                <a:solidFill>
                  <a:schemeClr val="bg1"/>
                </a:solidFill>
                <a:latin typeface="微软雅黑" pitchFamily="34" charset="-122"/>
                <a:ea typeface="微软雅黑" pitchFamily="34" charset="-122"/>
              </a:rPr>
              <a:t>出台人才</a:t>
            </a:r>
            <a:r>
              <a:rPr lang="zh-CN" altLang="zh-CN" sz="2000" b="1" dirty="0" smtClean="0">
                <a:solidFill>
                  <a:schemeClr val="bg1"/>
                </a:solidFill>
                <a:latin typeface="微软雅黑" pitchFamily="34" charset="-122"/>
                <a:ea typeface="微软雅黑" pitchFamily="34" charset="-122"/>
              </a:rPr>
              <a:t>专项</a:t>
            </a:r>
            <a:r>
              <a:rPr lang="zh-CN" altLang="en-US" sz="2000" b="1" dirty="0">
                <a:solidFill>
                  <a:schemeClr val="bg1"/>
                </a:solidFill>
                <a:latin typeface="微软雅黑" pitchFamily="34" charset="-122"/>
                <a:ea typeface="微软雅黑" pitchFamily="34" charset="-122"/>
              </a:rPr>
              <a:t>吸引</a:t>
            </a:r>
            <a:r>
              <a:rPr lang="zh-CN" altLang="zh-CN" sz="2000" b="1" dirty="0" smtClean="0">
                <a:solidFill>
                  <a:schemeClr val="bg1"/>
                </a:solidFill>
                <a:latin typeface="微软雅黑" pitchFamily="34" charset="-122"/>
                <a:ea typeface="微软雅黑" pitchFamily="34" charset="-122"/>
              </a:rPr>
              <a:t>政策</a:t>
            </a:r>
            <a:endParaRPr lang="zh-CN" altLang="en-US" sz="2000" b="1" dirty="0">
              <a:solidFill>
                <a:schemeClr val="bg1"/>
              </a:solidFill>
              <a:latin typeface="微软雅黑" pitchFamily="34" charset="-122"/>
              <a:ea typeface="微软雅黑" pitchFamily="34" charset="-122"/>
            </a:endParaRPr>
          </a:p>
        </p:txBody>
      </p:sp>
      <p:sp>
        <p:nvSpPr>
          <p:cNvPr id="18" name="矩形 17"/>
          <p:cNvSpPr/>
          <p:nvPr/>
        </p:nvSpPr>
        <p:spPr>
          <a:xfrm>
            <a:off x="2627784" y="3356992"/>
            <a:ext cx="2749471" cy="400110"/>
          </a:xfrm>
          <a:prstGeom prst="rect">
            <a:avLst/>
          </a:prstGeom>
        </p:spPr>
        <p:txBody>
          <a:bodyPr wrap="none">
            <a:spAutoFit/>
          </a:bodyPr>
          <a:lstStyle/>
          <a:p>
            <a:r>
              <a:rPr lang="zh-CN" altLang="zh-CN" sz="2000" b="1" dirty="0">
                <a:solidFill>
                  <a:schemeClr val="bg1"/>
                </a:solidFill>
                <a:latin typeface="微软雅黑" pitchFamily="34" charset="-122"/>
                <a:ea typeface="微软雅黑" pitchFamily="34" charset="-122"/>
              </a:rPr>
              <a:t>多渠道吸引和培养人才</a:t>
            </a:r>
            <a:endParaRPr lang="zh-CN" altLang="en-US" sz="2000" b="1" dirty="0">
              <a:solidFill>
                <a:schemeClr val="bg1"/>
              </a:solidFill>
              <a:latin typeface="微软雅黑" pitchFamily="34" charset="-122"/>
              <a:ea typeface="微软雅黑" pitchFamily="34" charset="-122"/>
            </a:endParaRPr>
          </a:p>
        </p:txBody>
      </p:sp>
      <p:sp>
        <p:nvSpPr>
          <p:cNvPr id="19" name="矩形 18"/>
          <p:cNvSpPr/>
          <p:nvPr/>
        </p:nvSpPr>
        <p:spPr>
          <a:xfrm>
            <a:off x="2051720" y="4437112"/>
            <a:ext cx="3714478" cy="400110"/>
          </a:xfrm>
          <a:prstGeom prst="rect">
            <a:avLst/>
          </a:prstGeom>
        </p:spPr>
        <p:txBody>
          <a:bodyPr wrap="none">
            <a:spAutoFit/>
          </a:bodyPr>
          <a:lstStyle/>
          <a:p>
            <a:r>
              <a:rPr lang="zh-CN" altLang="zh-CN" sz="2000" b="1" dirty="0">
                <a:solidFill>
                  <a:schemeClr val="bg1"/>
                </a:solidFill>
                <a:latin typeface="微软雅黑" pitchFamily="34" charset="-122"/>
                <a:ea typeface="微软雅黑" pitchFamily="34" charset="-122"/>
              </a:rPr>
              <a:t>专项资金培育“互联网</a:t>
            </a:r>
            <a:r>
              <a:rPr lang="en-US" altLang="zh-CN" sz="2000" b="1" dirty="0">
                <a:solidFill>
                  <a:schemeClr val="bg1"/>
                </a:solidFill>
                <a:latin typeface="微软雅黑" pitchFamily="34" charset="-122"/>
                <a:ea typeface="微软雅黑" pitchFamily="34" charset="-122"/>
              </a:rPr>
              <a:t>+</a:t>
            </a:r>
            <a:r>
              <a:rPr lang="zh-CN" altLang="zh-CN" sz="2000" b="1" dirty="0">
                <a:solidFill>
                  <a:schemeClr val="bg1"/>
                </a:solidFill>
                <a:latin typeface="微软雅黑" pitchFamily="34" charset="-122"/>
                <a:ea typeface="微软雅黑" pitchFamily="34" charset="-122"/>
              </a:rPr>
              <a:t>”人才</a:t>
            </a:r>
            <a:endParaRPr lang="zh-CN" altLang="en-US" sz="2000" b="1" dirty="0">
              <a:solidFill>
                <a:schemeClr val="bg1"/>
              </a:solidFill>
              <a:latin typeface="微软雅黑" pitchFamily="34" charset="-122"/>
              <a:ea typeface="微软雅黑" pitchFamily="34" charset="-122"/>
            </a:endParaRPr>
          </a:p>
        </p:txBody>
      </p:sp>
      <p:sp>
        <p:nvSpPr>
          <p:cNvPr id="20" name="矩形 19"/>
          <p:cNvSpPr/>
          <p:nvPr/>
        </p:nvSpPr>
        <p:spPr>
          <a:xfrm>
            <a:off x="2915816" y="5487615"/>
            <a:ext cx="1980029" cy="400110"/>
          </a:xfrm>
          <a:prstGeom prst="rect">
            <a:avLst/>
          </a:prstGeom>
        </p:spPr>
        <p:txBody>
          <a:bodyPr wrap="none">
            <a:spAutoFit/>
          </a:bodyPr>
          <a:lstStyle/>
          <a:p>
            <a:r>
              <a:rPr lang="zh-CN" altLang="zh-CN" sz="2000" b="1" dirty="0">
                <a:solidFill>
                  <a:schemeClr val="bg1"/>
                </a:solidFill>
                <a:latin typeface="微软雅黑" pitchFamily="34" charset="-122"/>
                <a:ea typeface="微软雅黑" pitchFamily="34" charset="-122"/>
              </a:rPr>
              <a:t>组建专家委员会</a:t>
            </a:r>
            <a:endParaRPr lang="zh-CN" altLang="en-US" sz="2000" b="1" dirty="0">
              <a:solidFill>
                <a:schemeClr val="bg1"/>
              </a:solidFill>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fld id="{57F98C0C-FAF2-480B-87BE-9D56BE4863FC}" type="slidenum">
              <a:rPr lang="zh-CN" altLang="en-US" smtClean="0"/>
              <a:pPr/>
              <a:t>100</a:t>
            </a:fld>
            <a:endParaRPr lang="zh-CN" altLang="en-US"/>
          </a:p>
        </p:txBody>
      </p:sp>
    </p:spTree>
    <p:extLst>
      <p:ext uri="{BB962C8B-B14F-4D97-AF65-F5344CB8AC3E}">
        <p14:creationId xmlns:p14="http://schemas.microsoft.com/office/powerpoint/2010/main" xmlns="" val="311607899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表格 4"/>
          <p:cNvGraphicFramePr>
            <a:graphicFrameLocks noGrp="1"/>
          </p:cNvGraphicFramePr>
          <p:nvPr>
            <p:extLst>
              <p:ext uri="{D42A27DB-BD31-4B8C-83A1-F6EECF244321}">
                <p14:modId xmlns:p14="http://schemas.microsoft.com/office/powerpoint/2010/main" xmlns="" val="3496990531"/>
              </p:ext>
            </p:extLst>
          </p:nvPr>
        </p:nvGraphicFramePr>
        <p:xfrm>
          <a:off x="683568" y="1412776"/>
          <a:ext cx="7920879" cy="4975212"/>
        </p:xfrm>
        <a:graphic>
          <a:graphicData uri="http://schemas.openxmlformats.org/drawingml/2006/table">
            <a:tbl>
              <a:tblPr firstRow="1" bandRow="1">
                <a:tableStyleId>{5940675A-B579-460E-94D1-54222C63F5DA}</a:tableStyleId>
              </a:tblPr>
              <a:tblGrid>
                <a:gridCol w="829899"/>
                <a:gridCol w="1433210"/>
                <a:gridCol w="1131554"/>
                <a:gridCol w="1131554"/>
                <a:gridCol w="1131554"/>
                <a:gridCol w="1131554"/>
                <a:gridCol w="1131554"/>
              </a:tblGrid>
              <a:tr h="404452">
                <a:tc gridSpan="2">
                  <a:txBody>
                    <a:bodyPr/>
                    <a:lstStyle/>
                    <a:p>
                      <a:pPr algn="ctr"/>
                      <a:r>
                        <a:rPr lang="zh-CN" altLang="en-US" sz="1000" dirty="0" smtClean="0">
                          <a:latin typeface="微软雅黑" pitchFamily="34" charset="-122"/>
                          <a:ea typeface="微软雅黑" pitchFamily="34" charset="-122"/>
                        </a:rPr>
                        <a:t>保障措施</a:t>
                      </a:r>
                      <a:endParaRPr lang="zh-CN" altLang="en-US" sz="1000" dirty="0">
                        <a:latin typeface="微软雅黑" pitchFamily="34" charset="-122"/>
                        <a:ea typeface="微软雅黑" pitchFamily="34"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CN" altLang="en-US" sz="1100" dirty="0">
                        <a:latin typeface="微软雅黑" pitchFamily="34" charset="-122"/>
                        <a:ea typeface="微软雅黑" pitchFamily="34" charset="-122"/>
                      </a:endParaRPr>
                    </a:p>
                  </a:txBody>
                  <a:tcPr/>
                </a:tc>
                <a:tc>
                  <a:txBody>
                    <a:bodyPr/>
                    <a:lstStyle/>
                    <a:p>
                      <a:r>
                        <a:rPr lang="zh-CN" altLang="en-US" sz="1000" dirty="0" smtClean="0">
                          <a:latin typeface="微软雅黑" pitchFamily="34" charset="-122"/>
                          <a:ea typeface="微软雅黑" pitchFamily="34" charset="-122"/>
                        </a:rPr>
                        <a:t>一个平台</a:t>
                      </a:r>
                      <a:endParaRPr lang="zh-CN" altLang="en-US" sz="1000" dirty="0">
                        <a:latin typeface="微软雅黑" pitchFamily="34" charset="-122"/>
                        <a:ea typeface="微软雅黑" pitchFamily="34"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00" dirty="0" smtClean="0">
                          <a:latin typeface="微软雅黑" pitchFamily="34" charset="-122"/>
                          <a:ea typeface="微软雅黑" pitchFamily="34" charset="-122"/>
                        </a:rPr>
                        <a:t>三大能力</a:t>
                      </a:r>
                      <a:endParaRPr lang="zh-CN" altLang="en-US" sz="1000" dirty="0">
                        <a:latin typeface="微软雅黑" pitchFamily="34" charset="-122"/>
                        <a:ea typeface="微软雅黑" pitchFamily="34"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00" dirty="0" smtClean="0">
                          <a:latin typeface="微软雅黑" pitchFamily="34" charset="-122"/>
                          <a:ea typeface="微软雅黑" pitchFamily="34" charset="-122"/>
                        </a:rPr>
                        <a:t>五个重点应用</a:t>
                      </a:r>
                      <a:endParaRPr lang="zh-CN" altLang="en-US" sz="1000" dirty="0">
                        <a:latin typeface="微软雅黑" pitchFamily="34" charset="-122"/>
                        <a:ea typeface="微软雅黑" pitchFamily="34"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00" dirty="0" smtClean="0">
                          <a:latin typeface="微软雅黑" pitchFamily="34" charset="-122"/>
                          <a:ea typeface="微软雅黑" pitchFamily="34" charset="-122"/>
                        </a:rPr>
                        <a:t>三个传统产业应用</a:t>
                      </a:r>
                      <a:endParaRPr lang="zh-CN" altLang="en-US" sz="1000" dirty="0">
                        <a:latin typeface="微软雅黑" pitchFamily="34" charset="-122"/>
                        <a:ea typeface="微软雅黑" pitchFamily="34"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zh-CN" altLang="en-US" sz="1000" dirty="0" smtClean="0">
                          <a:latin typeface="微软雅黑" pitchFamily="34" charset="-122"/>
                          <a:ea typeface="微软雅黑" pitchFamily="34" charset="-122"/>
                        </a:rPr>
                        <a:t>五项关键技术</a:t>
                      </a:r>
                      <a:endParaRPr lang="zh-CN" altLang="en-US" sz="1000" dirty="0">
                        <a:latin typeface="微软雅黑" pitchFamily="34" charset="-122"/>
                        <a:ea typeface="微软雅黑" pitchFamily="34"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r>
              <a:tr h="245560">
                <a:tc>
                  <a:txBody>
                    <a:bodyPr/>
                    <a:lstStyle/>
                    <a:p>
                      <a:r>
                        <a:rPr lang="zh-CN" altLang="en-US" sz="1000" dirty="0" smtClean="0">
                          <a:latin typeface="微软雅黑" pitchFamily="34" charset="-122"/>
                          <a:ea typeface="微软雅黑" pitchFamily="34" charset="-122"/>
                        </a:rPr>
                        <a:t>规划制定</a:t>
                      </a:r>
                      <a:endParaRPr lang="zh-CN" altLang="en-US" sz="1000" dirty="0">
                        <a:latin typeface="微软雅黑" pitchFamily="34" charset="-122"/>
                        <a:ea typeface="微软雅黑" pitchFamily="34"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zh-CN" altLang="en-US" sz="1000" dirty="0" smtClean="0">
                          <a:latin typeface="微软雅黑" pitchFamily="34" charset="-122"/>
                          <a:ea typeface="微软雅黑" pitchFamily="34" charset="-122"/>
                        </a:rPr>
                        <a:t>规划制定</a:t>
                      </a:r>
                      <a:endParaRPr lang="zh-CN" altLang="en-US" sz="1000" dirty="0">
                        <a:latin typeface="微软雅黑" pitchFamily="34" charset="-122"/>
                        <a:ea typeface="微软雅黑" pitchFamily="34"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chemeClr val="bg1">
                        <a:lumMod val="95000"/>
                      </a:schemeClr>
                    </a:solidFill>
                  </a:tcPr>
                </a:tc>
              </a:tr>
              <a:tr h="245560">
                <a:tc rowSpan="4">
                  <a:txBody>
                    <a:bodyPr/>
                    <a:lstStyle/>
                    <a:p>
                      <a:r>
                        <a:rPr lang="zh-CN" altLang="en-US" sz="1000" dirty="0" smtClean="0">
                          <a:latin typeface="微软雅黑" pitchFamily="34" charset="-122"/>
                          <a:ea typeface="微软雅黑" pitchFamily="34" charset="-122"/>
                        </a:rPr>
                        <a:t>创业促进</a:t>
                      </a:r>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zh-CN" altLang="en-US" sz="1000" dirty="0" smtClean="0">
                          <a:latin typeface="微软雅黑" pitchFamily="34" charset="-122"/>
                          <a:ea typeface="微软雅黑" pitchFamily="34" charset="-122"/>
                        </a:rPr>
                        <a:t>基地</a:t>
                      </a:r>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45560">
                <a:tc vMerge="1">
                  <a:txBody>
                    <a:bodyPr/>
                    <a:lstStyle/>
                    <a:p>
                      <a:endParaRPr lang="zh-CN" altLang="en-US" sz="1200" dirty="0"/>
                    </a:p>
                  </a:txBody>
                  <a:tcPr/>
                </a:tc>
                <a:tc>
                  <a:txBody>
                    <a:bodyPr/>
                    <a:lstStyle/>
                    <a:p>
                      <a:r>
                        <a:rPr lang="zh-CN" altLang="en-US" sz="1000" dirty="0" smtClean="0">
                          <a:latin typeface="微软雅黑" pitchFamily="34" charset="-122"/>
                          <a:ea typeface="微软雅黑" pitchFamily="34" charset="-122"/>
                        </a:rPr>
                        <a:t>平台</a:t>
                      </a:r>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45560">
                <a:tc vMerge="1">
                  <a:txBody>
                    <a:bodyPr/>
                    <a:lstStyle/>
                    <a:p>
                      <a:endParaRPr lang="zh-CN" altLang="en-US" sz="1200" dirty="0"/>
                    </a:p>
                  </a:txBody>
                  <a:tcPr/>
                </a:tc>
                <a:tc>
                  <a:txBody>
                    <a:bodyPr/>
                    <a:lstStyle/>
                    <a:p>
                      <a:r>
                        <a:rPr lang="zh-CN" altLang="en-US" sz="1000" dirty="0" smtClean="0">
                          <a:latin typeface="微软雅黑" pitchFamily="34" charset="-122"/>
                          <a:ea typeface="微软雅黑" pitchFamily="34" charset="-122"/>
                        </a:rPr>
                        <a:t>平台运营公司</a:t>
                      </a:r>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45560">
                <a:tc vMerge="1">
                  <a:txBody>
                    <a:bodyPr/>
                    <a:lstStyle/>
                    <a:p>
                      <a:endParaRPr lang="zh-CN" altLang="en-US" sz="1200" dirty="0"/>
                    </a:p>
                  </a:txBody>
                  <a:tcPr/>
                </a:tc>
                <a:tc>
                  <a:txBody>
                    <a:bodyPr/>
                    <a:lstStyle/>
                    <a:p>
                      <a:r>
                        <a:rPr lang="zh-CN" altLang="en-US" sz="1000" dirty="0" smtClean="0">
                          <a:latin typeface="微软雅黑" pitchFamily="34" charset="-122"/>
                          <a:ea typeface="微软雅黑" pitchFamily="34" charset="-122"/>
                        </a:rPr>
                        <a:t>合作建设</a:t>
                      </a:r>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45560">
                <a:tc rowSpan="4">
                  <a:txBody>
                    <a:bodyPr/>
                    <a:lstStyle/>
                    <a:p>
                      <a:r>
                        <a:rPr lang="zh-CN" altLang="en-US" sz="1000" dirty="0" smtClean="0">
                          <a:latin typeface="微软雅黑" pitchFamily="34" charset="-122"/>
                          <a:ea typeface="微软雅黑" pitchFamily="34" charset="-122"/>
                        </a:rPr>
                        <a:t>市场促进</a:t>
                      </a:r>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r>
                        <a:rPr lang="zh-CN" altLang="en-US" sz="1000" dirty="0" smtClean="0">
                          <a:latin typeface="微软雅黑" pitchFamily="34" charset="-122"/>
                          <a:ea typeface="微软雅黑" pitchFamily="34" charset="-122"/>
                        </a:rPr>
                        <a:t>行业规范</a:t>
                      </a:r>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245560">
                <a:tc vMerge="1">
                  <a:txBody>
                    <a:bodyPr/>
                    <a:lstStyle/>
                    <a:p>
                      <a:endParaRPr lang="zh-CN" altLang="en-US" sz="1200" dirty="0"/>
                    </a:p>
                  </a:txBody>
                  <a:tcPr/>
                </a:tc>
                <a:tc>
                  <a:txBody>
                    <a:bodyPr/>
                    <a:lstStyle/>
                    <a:p>
                      <a:r>
                        <a:rPr lang="zh-CN" altLang="en-US" sz="1000" dirty="0" smtClean="0">
                          <a:latin typeface="微软雅黑" pitchFamily="34" charset="-122"/>
                          <a:ea typeface="微软雅黑" pitchFamily="34" charset="-122"/>
                        </a:rPr>
                        <a:t>政府采购</a:t>
                      </a:r>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245560">
                <a:tc vMerge="1">
                  <a:txBody>
                    <a:bodyPr/>
                    <a:lstStyle/>
                    <a:p>
                      <a:endParaRPr lang="zh-CN" altLang="en-US" sz="1200" dirty="0"/>
                    </a:p>
                  </a:txBody>
                  <a:tcPr/>
                </a:tc>
                <a:tc>
                  <a:txBody>
                    <a:bodyPr/>
                    <a:lstStyle/>
                    <a:p>
                      <a:r>
                        <a:rPr lang="zh-CN" altLang="en-US" sz="1000" dirty="0" smtClean="0">
                          <a:latin typeface="微软雅黑" pitchFamily="34" charset="-122"/>
                          <a:ea typeface="微软雅黑" pitchFamily="34" charset="-122"/>
                        </a:rPr>
                        <a:t>传统产业采购</a:t>
                      </a:r>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245560">
                <a:tc vMerge="1">
                  <a:txBody>
                    <a:bodyPr/>
                    <a:lstStyle/>
                    <a:p>
                      <a:endParaRPr lang="zh-CN" altLang="en-US" sz="1200" dirty="0"/>
                    </a:p>
                  </a:txBody>
                  <a:tcPr/>
                </a:tc>
                <a:tc>
                  <a:txBody>
                    <a:bodyPr/>
                    <a:lstStyle/>
                    <a:p>
                      <a:r>
                        <a:rPr lang="zh-CN" altLang="en-US" sz="1000" dirty="0" smtClean="0">
                          <a:latin typeface="微软雅黑" pitchFamily="34" charset="-122"/>
                          <a:ea typeface="微软雅黑" pitchFamily="34" charset="-122"/>
                        </a:rPr>
                        <a:t>区内采购</a:t>
                      </a:r>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245560">
                <a:tc rowSpan="5">
                  <a:txBody>
                    <a:bodyPr/>
                    <a:lstStyle/>
                    <a:p>
                      <a:r>
                        <a:rPr lang="zh-CN" altLang="en-US" sz="1000" dirty="0" smtClean="0">
                          <a:latin typeface="微软雅黑" pitchFamily="34" charset="-122"/>
                          <a:ea typeface="微软雅黑" pitchFamily="34" charset="-122"/>
                        </a:rPr>
                        <a:t>资金供给</a:t>
                      </a:r>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r>
                        <a:rPr lang="zh-CN" altLang="en-US" sz="1000" dirty="0" smtClean="0">
                          <a:latin typeface="微软雅黑" pitchFamily="34" charset="-122"/>
                          <a:ea typeface="微软雅黑" pitchFamily="34" charset="-122"/>
                        </a:rPr>
                        <a:t>企业专项</a:t>
                      </a:r>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45560">
                <a:tc vMerge="1">
                  <a:txBody>
                    <a:bodyPr/>
                    <a:lstStyle/>
                    <a:p>
                      <a:endParaRPr lang="zh-CN" altLang="en-US" sz="1200" dirty="0"/>
                    </a:p>
                  </a:txBody>
                  <a:tcPr/>
                </a:tc>
                <a:tc>
                  <a:txBody>
                    <a:bodyPr/>
                    <a:lstStyle/>
                    <a:p>
                      <a:r>
                        <a:rPr lang="zh-CN" altLang="en-US" sz="1000" dirty="0" smtClean="0">
                          <a:latin typeface="微软雅黑" pitchFamily="34" charset="-122"/>
                          <a:ea typeface="微软雅黑" pitchFamily="34" charset="-122"/>
                        </a:rPr>
                        <a:t>技术专项</a:t>
                      </a:r>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45560">
                <a:tc vMerge="1">
                  <a:txBody>
                    <a:bodyPr/>
                    <a:lstStyle/>
                    <a:p>
                      <a:endParaRPr lang="zh-CN" altLang="en-US" sz="1200" dirty="0"/>
                    </a:p>
                  </a:txBody>
                  <a:tcPr/>
                </a:tc>
                <a:tc>
                  <a:txBody>
                    <a:bodyPr/>
                    <a:lstStyle/>
                    <a:p>
                      <a:r>
                        <a:rPr lang="zh-CN" altLang="en-US" sz="1000" dirty="0" smtClean="0">
                          <a:latin typeface="微软雅黑" pitchFamily="34" charset="-122"/>
                          <a:ea typeface="微软雅黑" pitchFamily="34" charset="-122"/>
                        </a:rPr>
                        <a:t>低成本使用</a:t>
                      </a:r>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45560">
                <a:tc vMerge="1">
                  <a:txBody>
                    <a:bodyPr/>
                    <a:lstStyle/>
                    <a:p>
                      <a:endParaRPr lang="zh-CN" altLang="en-US" sz="1200" dirty="0"/>
                    </a:p>
                  </a:txBody>
                  <a:tcPr/>
                </a:tc>
                <a:tc>
                  <a:txBody>
                    <a:bodyPr/>
                    <a:lstStyle/>
                    <a:p>
                      <a:r>
                        <a:rPr lang="zh-CN" altLang="en-US" sz="1000" dirty="0" smtClean="0">
                          <a:latin typeface="微软雅黑" pitchFamily="34" charset="-122"/>
                          <a:ea typeface="微软雅黑" pitchFamily="34" charset="-122"/>
                        </a:rPr>
                        <a:t>多元融资</a:t>
                      </a:r>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45560">
                <a:tc vMerge="1">
                  <a:txBody>
                    <a:bodyPr/>
                    <a:lstStyle/>
                    <a:p>
                      <a:endParaRPr lang="zh-CN" altLang="en-US" sz="1200" dirty="0"/>
                    </a:p>
                  </a:txBody>
                  <a:tcPr/>
                </a:tc>
                <a:tc>
                  <a:txBody>
                    <a:bodyPr/>
                    <a:lstStyle/>
                    <a:p>
                      <a:r>
                        <a:rPr lang="zh-CN" altLang="en-US" sz="1000" dirty="0" smtClean="0">
                          <a:latin typeface="微软雅黑" pitchFamily="34" charset="-122"/>
                          <a:ea typeface="微软雅黑" pitchFamily="34" charset="-122"/>
                        </a:rPr>
                        <a:t>投融资服务</a:t>
                      </a:r>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r>
              <a:tr h="245560">
                <a:tc rowSpan="4">
                  <a:txBody>
                    <a:bodyPr/>
                    <a:lstStyle/>
                    <a:p>
                      <a:r>
                        <a:rPr lang="zh-CN" altLang="en-US" sz="1000" dirty="0" smtClean="0">
                          <a:latin typeface="微软雅黑" pitchFamily="34" charset="-122"/>
                          <a:ea typeface="微软雅黑" pitchFamily="34" charset="-122"/>
                        </a:rPr>
                        <a:t>人才技术</a:t>
                      </a:r>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zh-CN" altLang="en-US" sz="1000" dirty="0" smtClean="0">
                          <a:latin typeface="微软雅黑" pitchFamily="34" charset="-122"/>
                          <a:ea typeface="微软雅黑" pitchFamily="34" charset="-122"/>
                        </a:rPr>
                        <a:t>人才专项激励</a:t>
                      </a:r>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245560">
                <a:tc vMerge="1">
                  <a:txBody>
                    <a:bodyPr/>
                    <a:lstStyle/>
                    <a:p>
                      <a:endParaRPr lang="zh-CN" altLang="en-US" sz="1200" dirty="0"/>
                    </a:p>
                  </a:txBody>
                  <a:tcPr/>
                </a:tc>
                <a:tc>
                  <a:txBody>
                    <a:bodyPr/>
                    <a:lstStyle/>
                    <a:p>
                      <a:r>
                        <a:rPr lang="zh-CN" altLang="en-US" sz="1000" dirty="0" smtClean="0">
                          <a:latin typeface="微软雅黑" pitchFamily="34" charset="-122"/>
                          <a:ea typeface="微软雅黑" pitchFamily="34" charset="-122"/>
                        </a:rPr>
                        <a:t>多渠道吸引人才</a:t>
                      </a:r>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245560">
                <a:tc vMerge="1">
                  <a:txBody>
                    <a:bodyPr/>
                    <a:lstStyle/>
                    <a:p>
                      <a:endParaRPr lang="zh-CN" altLang="en-US" sz="1200" dirty="0"/>
                    </a:p>
                  </a:txBody>
                  <a:tcPr/>
                </a:tc>
                <a:tc>
                  <a:txBody>
                    <a:bodyPr/>
                    <a:lstStyle/>
                    <a:p>
                      <a:pPr marL="0" algn="l" defTabSz="914400" rtl="0" eaLnBrk="1" latinLnBrk="0" hangingPunct="1"/>
                      <a:r>
                        <a:rPr lang="zh-CN" altLang="zh-CN" sz="1000" kern="1200" dirty="0" smtClean="0">
                          <a:solidFill>
                            <a:schemeClr val="tx1"/>
                          </a:solidFill>
                          <a:latin typeface="微软雅黑" pitchFamily="34" charset="-122"/>
                          <a:ea typeface="微软雅黑" pitchFamily="34" charset="-122"/>
                          <a:cs typeface="+mn-cs"/>
                        </a:rPr>
                        <a:t>专项资金培育“互联网</a:t>
                      </a:r>
                      <a:r>
                        <a:rPr lang="en-US" altLang="zh-CN" sz="1000" kern="1200" dirty="0" smtClean="0">
                          <a:solidFill>
                            <a:schemeClr val="tx1"/>
                          </a:solidFill>
                          <a:latin typeface="微软雅黑" pitchFamily="34" charset="-122"/>
                          <a:ea typeface="微软雅黑" pitchFamily="34" charset="-122"/>
                          <a:cs typeface="+mn-cs"/>
                        </a:rPr>
                        <a:t>+</a:t>
                      </a:r>
                      <a:r>
                        <a:rPr lang="zh-CN" altLang="zh-CN" sz="1000" kern="1200" dirty="0" smtClean="0">
                          <a:solidFill>
                            <a:schemeClr val="tx1"/>
                          </a:solidFill>
                          <a:latin typeface="微软雅黑" pitchFamily="34" charset="-122"/>
                          <a:ea typeface="微软雅黑" pitchFamily="34" charset="-122"/>
                          <a:cs typeface="+mn-cs"/>
                        </a:rPr>
                        <a:t>”人才</a:t>
                      </a:r>
                      <a:endParaRPr lang="zh-CN" altLang="en-US" sz="1000" kern="1200" dirty="0">
                        <a:solidFill>
                          <a:schemeClr val="tx1"/>
                        </a:solidFill>
                        <a:latin typeface="微软雅黑" pitchFamily="34" charset="-122"/>
                        <a:ea typeface="微软雅黑" pitchFamily="34"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95000"/>
                      </a:schemeClr>
                    </a:solidFill>
                  </a:tcPr>
                </a:tc>
              </a:tr>
              <a:tr h="245560">
                <a:tc vMerge="1">
                  <a:txBody>
                    <a:bodyPr/>
                    <a:lstStyle/>
                    <a:p>
                      <a:endParaRPr lang="zh-CN" altLang="en-US" sz="1200" dirty="0"/>
                    </a:p>
                  </a:txBody>
                  <a:tcPr/>
                </a:tc>
                <a:tc>
                  <a:txBody>
                    <a:bodyPr/>
                    <a:lstStyle/>
                    <a:p>
                      <a:r>
                        <a:rPr lang="zh-CN" altLang="en-US" sz="1000" dirty="0" smtClean="0">
                          <a:latin typeface="微软雅黑" pitchFamily="34" charset="-122"/>
                          <a:ea typeface="微软雅黑" pitchFamily="34" charset="-122"/>
                        </a:rPr>
                        <a:t>专家委员会</a:t>
                      </a:r>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endParaRPr lang="zh-CN" altLang="en-US" sz="1000" dirty="0">
                        <a:latin typeface="微软雅黑" pitchFamily="34" charset="-122"/>
                        <a:ea typeface="微软雅黑" pitchFamily="34" charset="-122"/>
                      </a:endParaRPr>
                    </a:p>
                  </a:txBody>
                  <a:tcP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r>
            </a:tbl>
          </a:graphicData>
        </a:graphic>
      </p:graphicFrame>
      <p:grpSp>
        <p:nvGrpSpPr>
          <p:cNvPr id="70" name="组合 69"/>
          <p:cNvGrpSpPr/>
          <p:nvPr/>
        </p:nvGrpSpPr>
        <p:grpSpPr>
          <a:xfrm>
            <a:off x="3203848" y="1844823"/>
            <a:ext cx="4856733" cy="4392489"/>
            <a:chOff x="3203848" y="1844824"/>
            <a:chExt cx="4856733" cy="4968551"/>
          </a:xfrm>
        </p:grpSpPr>
        <p:sp>
          <p:nvSpPr>
            <p:cNvPr id="6" name="Oval 61"/>
            <p:cNvSpPr>
              <a:spLocks noChangeArrowheads="1"/>
            </p:cNvSpPr>
            <p:nvPr/>
          </p:nvSpPr>
          <p:spPr bwMode="auto">
            <a:xfrm rot="10800000">
              <a:off x="5508104" y="1844824"/>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7" name="Oval 61"/>
            <p:cNvSpPr>
              <a:spLocks noChangeArrowheads="1"/>
            </p:cNvSpPr>
            <p:nvPr/>
          </p:nvSpPr>
          <p:spPr bwMode="auto">
            <a:xfrm rot="10800000">
              <a:off x="3203848" y="2132856"/>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8" name="Oval 61"/>
            <p:cNvSpPr>
              <a:spLocks noChangeArrowheads="1"/>
            </p:cNvSpPr>
            <p:nvPr/>
          </p:nvSpPr>
          <p:spPr bwMode="auto">
            <a:xfrm rot="10800000">
              <a:off x="3203848" y="2420888"/>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9" name="Oval 61"/>
            <p:cNvSpPr>
              <a:spLocks noChangeArrowheads="1"/>
            </p:cNvSpPr>
            <p:nvPr/>
          </p:nvSpPr>
          <p:spPr bwMode="auto">
            <a:xfrm rot="10800000">
              <a:off x="3203848" y="2708920"/>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0" name="Oval 61"/>
            <p:cNvSpPr>
              <a:spLocks noChangeArrowheads="1"/>
            </p:cNvSpPr>
            <p:nvPr/>
          </p:nvSpPr>
          <p:spPr bwMode="auto">
            <a:xfrm rot="10800000">
              <a:off x="4427984" y="2708920"/>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1" name="Oval 61"/>
            <p:cNvSpPr>
              <a:spLocks noChangeArrowheads="1"/>
            </p:cNvSpPr>
            <p:nvPr/>
          </p:nvSpPr>
          <p:spPr bwMode="auto">
            <a:xfrm rot="10800000">
              <a:off x="3203848" y="3254374"/>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2" name="Oval 61"/>
            <p:cNvSpPr>
              <a:spLocks noChangeArrowheads="1"/>
            </p:cNvSpPr>
            <p:nvPr/>
          </p:nvSpPr>
          <p:spPr bwMode="auto">
            <a:xfrm rot="10800000">
              <a:off x="4427984" y="3284984"/>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3" name="Oval 61"/>
            <p:cNvSpPr>
              <a:spLocks noChangeArrowheads="1"/>
            </p:cNvSpPr>
            <p:nvPr/>
          </p:nvSpPr>
          <p:spPr bwMode="auto">
            <a:xfrm rot="10800000">
              <a:off x="5580112" y="3284984"/>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4" name="Oval 61"/>
            <p:cNvSpPr>
              <a:spLocks noChangeArrowheads="1"/>
            </p:cNvSpPr>
            <p:nvPr/>
          </p:nvSpPr>
          <p:spPr bwMode="auto">
            <a:xfrm rot="10800000">
              <a:off x="6732240" y="3284984"/>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5" name="Oval 61"/>
            <p:cNvSpPr>
              <a:spLocks noChangeArrowheads="1"/>
            </p:cNvSpPr>
            <p:nvPr/>
          </p:nvSpPr>
          <p:spPr bwMode="auto">
            <a:xfrm rot="10800000">
              <a:off x="7884368" y="3284984"/>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6" name="Oval 61"/>
            <p:cNvSpPr>
              <a:spLocks noChangeArrowheads="1"/>
            </p:cNvSpPr>
            <p:nvPr/>
          </p:nvSpPr>
          <p:spPr bwMode="auto">
            <a:xfrm rot="10800000">
              <a:off x="6732240" y="3573016"/>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7" name="Oval 61"/>
            <p:cNvSpPr>
              <a:spLocks noChangeArrowheads="1"/>
            </p:cNvSpPr>
            <p:nvPr/>
          </p:nvSpPr>
          <p:spPr bwMode="auto">
            <a:xfrm rot="10800000">
              <a:off x="7884368" y="3573016"/>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8" name="Oval 61"/>
            <p:cNvSpPr>
              <a:spLocks noChangeArrowheads="1"/>
            </p:cNvSpPr>
            <p:nvPr/>
          </p:nvSpPr>
          <p:spPr bwMode="auto">
            <a:xfrm rot="10800000">
              <a:off x="6732240" y="3861048"/>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19" name="Oval 61"/>
            <p:cNvSpPr>
              <a:spLocks noChangeArrowheads="1"/>
            </p:cNvSpPr>
            <p:nvPr/>
          </p:nvSpPr>
          <p:spPr bwMode="auto">
            <a:xfrm rot="10800000">
              <a:off x="7884368" y="3861048"/>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0" name="Oval 61"/>
            <p:cNvSpPr>
              <a:spLocks noChangeArrowheads="1"/>
            </p:cNvSpPr>
            <p:nvPr/>
          </p:nvSpPr>
          <p:spPr bwMode="auto">
            <a:xfrm rot="10800000">
              <a:off x="6732241" y="4118471"/>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1" name="Oval 61"/>
            <p:cNvSpPr>
              <a:spLocks noChangeArrowheads="1"/>
            </p:cNvSpPr>
            <p:nvPr/>
          </p:nvSpPr>
          <p:spPr bwMode="auto">
            <a:xfrm rot="10800000">
              <a:off x="7884369" y="4118471"/>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2" name="Oval 61"/>
            <p:cNvSpPr>
              <a:spLocks noChangeArrowheads="1"/>
            </p:cNvSpPr>
            <p:nvPr/>
          </p:nvSpPr>
          <p:spPr bwMode="auto">
            <a:xfrm rot="10800000">
              <a:off x="5580113" y="3830438"/>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3" name="Oval 61"/>
            <p:cNvSpPr>
              <a:spLocks noChangeArrowheads="1"/>
            </p:cNvSpPr>
            <p:nvPr/>
          </p:nvSpPr>
          <p:spPr bwMode="auto">
            <a:xfrm rot="10800000">
              <a:off x="5580113" y="4118471"/>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4" name="Oval 61"/>
            <p:cNvSpPr>
              <a:spLocks noChangeArrowheads="1"/>
            </p:cNvSpPr>
            <p:nvPr/>
          </p:nvSpPr>
          <p:spPr bwMode="auto">
            <a:xfrm rot="10800000">
              <a:off x="3203849" y="4375892"/>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5" name="Oval 61"/>
            <p:cNvSpPr>
              <a:spLocks noChangeArrowheads="1"/>
            </p:cNvSpPr>
            <p:nvPr/>
          </p:nvSpPr>
          <p:spPr bwMode="auto">
            <a:xfrm rot="10800000">
              <a:off x="4427985" y="4406502"/>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6" name="Oval 61"/>
            <p:cNvSpPr>
              <a:spLocks noChangeArrowheads="1"/>
            </p:cNvSpPr>
            <p:nvPr/>
          </p:nvSpPr>
          <p:spPr bwMode="auto">
            <a:xfrm rot="10800000">
              <a:off x="5580113" y="4406502"/>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7" name="Oval 61"/>
            <p:cNvSpPr>
              <a:spLocks noChangeArrowheads="1"/>
            </p:cNvSpPr>
            <p:nvPr/>
          </p:nvSpPr>
          <p:spPr bwMode="auto">
            <a:xfrm rot="10800000">
              <a:off x="6732241" y="4406502"/>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8" name="Oval 61"/>
            <p:cNvSpPr>
              <a:spLocks noChangeArrowheads="1"/>
            </p:cNvSpPr>
            <p:nvPr/>
          </p:nvSpPr>
          <p:spPr bwMode="auto">
            <a:xfrm rot="10800000">
              <a:off x="7884369" y="4406502"/>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29" name="Oval 61"/>
            <p:cNvSpPr>
              <a:spLocks noChangeArrowheads="1"/>
            </p:cNvSpPr>
            <p:nvPr/>
          </p:nvSpPr>
          <p:spPr bwMode="auto">
            <a:xfrm rot="10800000">
              <a:off x="3203849" y="4663924"/>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0" name="Oval 61"/>
            <p:cNvSpPr>
              <a:spLocks noChangeArrowheads="1"/>
            </p:cNvSpPr>
            <p:nvPr/>
          </p:nvSpPr>
          <p:spPr bwMode="auto">
            <a:xfrm rot="10800000">
              <a:off x="4427985" y="4694534"/>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1" name="Oval 61"/>
            <p:cNvSpPr>
              <a:spLocks noChangeArrowheads="1"/>
            </p:cNvSpPr>
            <p:nvPr/>
          </p:nvSpPr>
          <p:spPr bwMode="auto">
            <a:xfrm rot="10800000">
              <a:off x="5580113" y="4694534"/>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2" name="Oval 61"/>
            <p:cNvSpPr>
              <a:spLocks noChangeArrowheads="1"/>
            </p:cNvSpPr>
            <p:nvPr/>
          </p:nvSpPr>
          <p:spPr bwMode="auto">
            <a:xfrm rot="10800000">
              <a:off x="6732241" y="4694534"/>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3" name="Oval 61"/>
            <p:cNvSpPr>
              <a:spLocks noChangeArrowheads="1"/>
            </p:cNvSpPr>
            <p:nvPr/>
          </p:nvSpPr>
          <p:spPr bwMode="auto">
            <a:xfrm rot="10800000">
              <a:off x="7884369" y="4694534"/>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6" name="Oval 61"/>
            <p:cNvSpPr>
              <a:spLocks noChangeArrowheads="1"/>
            </p:cNvSpPr>
            <p:nvPr/>
          </p:nvSpPr>
          <p:spPr bwMode="auto">
            <a:xfrm rot="10800000">
              <a:off x="5580113" y="4982566"/>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7" name="Oval 61"/>
            <p:cNvSpPr>
              <a:spLocks noChangeArrowheads="1"/>
            </p:cNvSpPr>
            <p:nvPr/>
          </p:nvSpPr>
          <p:spPr bwMode="auto">
            <a:xfrm rot="10800000">
              <a:off x="6732241" y="4982566"/>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8" name="Oval 61"/>
            <p:cNvSpPr>
              <a:spLocks noChangeArrowheads="1"/>
            </p:cNvSpPr>
            <p:nvPr/>
          </p:nvSpPr>
          <p:spPr bwMode="auto">
            <a:xfrm rot="10800000">
              <a:off x="7884369" y="4982566"/>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39" name="Oval 61"/>
            <p:cNvSpPr>
              <a:spLocks noChangeArrowheads="1"/>
            </p:cNvSpPr>
            <p:nvPr/>
          </p:nvSpPr>
          <p:spPr bwMode="auto">
            <a:xfrm rot="10800000">
              <a:off x="3203849" y="5239988"/>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0" name="Oval 61"/>
            <p:cNvSpPr>
              <a:spLocks noChangeArrowheads="1"/>
            </p:cNvSpPr>
            <p:nvPr/>
          </p:nvSpPr>
          <p:spPr bwMode="auto">
            <a:xfrm rot="10800000">
              <a:off x="4427985" y="5270598"/>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1" name="Oval 61"/>
            <p:cNvSpPr>
              <a:spLocks noChangeArrowheads="1"/>
            </p:cNvSpPr>
            <p:nvPr/>
          </p:nvSpPr>
          <p:spPr bwMode="auto">
            <a:xfrm rot="10800000">
              <a:off x="5580113" y="5270598"/>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2" name="Oval 61"/>
            <p:cNvSpPr>
              <a:spLocks noChangeArrowheads="1"/>
            </p:cNvSpPr>
            <p:nvPr/>
          </p:nvSpPr>
          <p:spPr bwMode="auto">
            <a:xfrm rot="10800000">
              <a:off x="6732241" y="5270598"/>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3" name="Oval 61"/>
            <p:cNvSpPr>
              <a:spLocks noChangeArrowheads="1"/>
            </p:cNvSpPr>
            <p:nvPr/>
          </p:nvSpPr>
          <p:spPr bwMode="auto">
            <a:xfrm rot="10800000">
              <a:off x="7884369" y="5270598"/>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4" name="Oval 61"/>
            <p:cNvSpPr>
              <a:spLocks noChangeArrowheads="1"/>
            </p:cNvSpPr>
            <p:nvPr/>
          </p:nvSpPr>
          <p:spPr bwMode="auto">
            <a:xfrm rot="10800000">
              <a:off x="3203849" y="5528020"/>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5" name="Oval 61"/>
            <p:cNvSpPr>
              <a:spLocks noChangeArrowheads="1"/>
            </p:cNvSpPr>
            <p:nvPr/>
          </p:nvSpPr>
          <p:spPr bwMode="auto">
            <a:xfrm rot="10800000">
              <a:off x="4427985" y="5558630"/>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6" name="Oval 61"/>
            <p:cNvSpPr>
              <a:spLocks noChangeArrowheads="1"/>
            </p:cNvSpPr>
            <p:nvPr/>
          </p:nvSpPr>
          <p:spPr bwMode="auto">
            <a:xfrm rot="10800000">
              <a:off x="5580113" y="5558630"/>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7" name="Oval 61"/>
            <p:cNvSpPr>
              <a:spLocks noChangeArrowheads="1"/>
            </p:cNvSpPr>
            <p:nvPr/>
          </p:nvSpPr>
          <p:spPr bwMode="auto">
            <a:xfrm rot="10800000">
              <a:off x="6732241" y="5558630"/>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8" name="Oval 61"/>
            <p:cNvSpPr>
              <a:spLocks noChangeArrowheads="1"/>
            </p:cNvSpPr>
            <p:nvPr/>
          </p:nvSpPr>
          <p:spPr bwMode="auto">
            <a:xfrm rot="10800000">
              <a:off x="7884369" y="5558630"/>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49" name="Oval 61"/>
            <p:cNvSpPr>
              <a:spLocks noChangeArrowheads="1"/>
            </p:cNvSpPr>
            <p:nvPr/>
          </p:nvSpPr>
          <p:spPr bwMode="auto">
            <a:xfrm rot="10800000">
              <a:off x="3203849" y="5805264"/>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0" name="Oval 61"/>
            <p:cNvSpPr>
              <a:spLocks noChangeArrowheads="1"/>
            </p:cNvSpPr>
            <p:nvPr/>
          </p:nvSpPr>
          <p:spPr bwMode="auto">
            <a:xfrm rot="10800000">
              <a:off x="4427985" y="5835874"/>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1" name="Oval 61"/>
            <p:cNvSpPr>
              <a:spLocks noChangeArrowheads="1"/>
            </p:cNvSpPr>
            <p:nvPr/>
          </p:nvSpPr>
          <p:spPr bwMode="auto">
            <a:xfrm rot="10800000">
              <a:off x="5580113" y="5835874"/>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2" name="Oval 61"/>
            <p:cNvSpPr>
              <a:spLocks noChangeArrowheads="1"/>
            </p:cNvSpPr>
            <p:nvPr/>
          </p:nvSpPr>
          <p:spPr bwMode="auto">
            <a:xfrm rot="10800000">
              <a:off x="6732241" y="5835874"/>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3" name="Oval 61"/>
            <p:cNvSpPr>
              <a:spLocks noChangeArrowheads="1"/>
            </p:cNvSpPr>
            <p:nvPr/>
          </p:nvSpPr>
          <p:spPr bwMode="auto">
            <a:xfrm rot="10800000">
              <a:off x="7884369" y="5835874"/>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5" name="Oval 61"/>
            <p:cNvSpPr>
              <a:spLocks noChangeArrowheads="1"/>
            </p:cNvSpPr>
            <p:nvPr/>
          </p:nvSpPr>
          <p:spPr bwMode="auto">
            <a:xfrm rot="10800000">
              <a:off x="4427984" y="6123906"/>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6" name="Oval 61"/>
            <p:cNvSpPr>
              <a:spLocks noChangeArrowheads="1"/>
            </p:cNvSpPr>
            <p:nvPr/>
          </p:nvSpPr>
          <p:spPr bwMode="auto">
            <a:xfrm rot="10800000">
              <a:off x="5580112" y="6123906"/>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7" name="Oval 61"/>
            <p:cNvSpPr>
              <a:spLocks noChangeArrowheads="1"/>
            </p:cNvSpPr>
            <p:nvPr/>
          </p:nvSpPr>
          <p:spPr bwMode="auto">
            <a:xfrm rot="10800000">
              <a:off x="6732240" y="6123906"/>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58" name="Oval 61"/>
            <p:cNvSpPr>
              <a:spLocks noChangeArrowheads="1"/>
            </p:cNvSpPr>
            <p:nvPr/>
          </p:nvSpPr>
          <p:spPr bwMode="auto">
            <a:xfrm rot="10800000">
              <a:off x="7884368" y="6123906"/>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0" name="Oval 61"/>
            <p:cNvSpPr>
              <a:spLocks noChangeArrowheads="1"/>
            </p:cNvSpPr>
            <p:nvPr/>
          </p:nvSpPr>
          <p:spPr bwMode="auto">
            <a:xfrm rot="10800000">
              <a:off x="4427984" y="6350718"/>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1" name="Oval 61"/>
            <p:cNvSpPr>
              <a:spLocks noChangeArrowheads="1"/>
            </p:cNvSpPr>
            <p:nvPr/>
          </p:nvSpPr>
          <p:spPr bwMode="auto">
            <a:xfrm rot="10800000">
              <a:off x="5580112" y="6350718"/>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2" name="Oval 61"/>
            <p:cNvSpPr>
              <a:spLocks noChangeArrowheads="1"/>
            </p:cNvSpPr>
            <p:nvPr/>
          </p:nvSpPr>
          <p:spPr bwMode="auto">
            <a:xfrm rot="10800000">
              <a:off x="6732240" y="6350718"/>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3" name="Oval 61"/>
            <p:cNvSpPr>
              <a:spLocks noChangeArrowheads="1"/>
            </p:cNvSpPr>
            <p:nvPr/>
          </p:nvSpPr>
          <p:spPr bwMode="auto">
            <a:xfrm rot="10800000">
              <a:off x="7884368" y="6350718"/>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5" name="Oval 61"/>
            <p:cNvSpPr>
              <a:spLocks noChangeArrowheads="1"/>
            </p:cNvSpPr>
            <p:nvPr/>
          </p:nvSpPr>
          <p:spPr bwMode="auto">
            <a:xfrm rot="10800000">
              <a:off x="4427985" y="6638750"/>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6" name="Oval 61"/>
            <p:cNvSpPr>
              <a:spLocks noChangeArrowheads="1"/>
            </p:cNvSpPr>
            <p:nvPr/>
          </p:nvSpPr>
          <p:spPr bwMode="auto">
            <a:xfrm rot="10800000">
              <a:off x="5580113" y="6638750"/>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7" name="Oval 61"/>
            <p:cNvSpPr>
              <a:spLocks noChangeArrowheads="1"/>
            </p:cNvSpPr>
            <p:nvPr/>
          </p:nvSpPr>
          <p:spPr bwMode="auto">
            <a:xfrm rot="10800000">
              <a:off x="6732241" y="6638750"/>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sp>
          <p:nvSpPr>
            <p:cNvPr id="68" name="Oval 61"/>
            <p:cNvSpPr>
              <a:spLocks noChangeArrowheads="1"/>
            </p:cNvSpPr>
            <p:nvPr/>
          </p:nvSpPr>
          <p:spPr bwMode="auto">
            <a:xfrm rot="10800000">
              <a:off x="7884369" y="6638750"/>
              <a:ext cx="176212" cy="174625"/>
            </a:xfrm>
            <a:prstGeom prst="ellipse">
              <a:avLst/>
            </a:prstGeom>
            <a:solidFill>
              <a:srgbClr val="FFC000">
                <a:alpha val="54000"/>
              </a:srgbClr>
            </a:solidFill>
            <a:ln w="6350">
              <a:noFill/>
              <a:round/>
              <a:headEnd/>
              <a:tailEnd/>
            </a:ln>
          </p:spPr>
          <p:txBody>
            <a:bodyPr wrap="none" lIns="0" tIns="0" rIns="0" bIns="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endParaRPr>
            </a:p>
          </p:txBody>
        </p:sp>
      </p:grpSp>
      <p:sp>
        <p:nvSpPr>
          <p:cNvPr id="69" name="矩形 68"/>
          <p:cNvSpPr/>
          <p:nvPr/>
        </p:nvSpPr>
        <p:spPr>
          <a:xfrm>
            <a:off x="539552" y="476672"/>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b="1" dirty="0" smtClean="0">
                <a:solidFill>
                  <a:prstClr val="black"/>
                </a:solidFill>
                <a:latin typeface="黑体" panose="02010609060101010101" pitchFamily="49" charset="-122"/>
                <a:ea typeface="黑体" panose="02010609060101010101" pitchFamily="49" charset="-122"/>
              </a:rPr>
              <a:t>小结：保障措施与规划内容的匹配关系</a:t>
            </a:r>
            <a:endParaRPr lang="zh-CN" altLang="en-US" sz="2400" b="1" dirty="0">
              <a:solidFill>
                <a:prstClr val="black"/>
              </a:solidFill>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lstStyle/>
          <a:p>
            <a:fld id="{57F98C0C-FAF2-480B-87BE-9D56BE4863FC}" type="slidenum">
              <a:rPr lang="zh-CN" altLang="en-US" smtClean="0"/>
              <a:pPr/>
              <a:t>101</a:t>
            </a:fld>
            <a:endParaRPr lang="zh-CN" altLang="en-US"/>
          </a:p>
        </p:txBody>
      </p:sp>
    </p:spTree>
    <p:extLst>
      <p:ext uri="{BB962C8B-B14F-4D97-AF65-F5344CB8AC3E}">
        <p14:creationId xmlns:p14="http://schemas.microsoft.com/office/powerpoint/2010/main" xmlns="" val="103130896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19872" y="1309293"/>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smtClean="0">
                <a:ln w="18415" cmpd="sng">
                  <a:noFill/>
                  <a:prstDash val="solid"/>
                </a:ln>
                <a:solidFill>
                  <a:schemeClr val="tx1"/>
                </a:solidFill>
                <a:effectLst/>
                <a:uLnTx/>
                <a:uFillTx/>
                <a:latin typeface="Agency FB" pitchFamily="34" charset="0"/>
                <a:ea typeface="微软雅黑" pitchFamily="34" charset="-122"/>
              </a:rPr>
              <a:t>1.0</a:t>
            </a:r>
            <a:endParaRPr kumimoji="0" lang="zh-CN" altLang="en-US" sz="3600" b="1" i="0" u="none" strike="noStrike" kern="0" cap="none" spc="0" normalizeH="0" baseline="0" noProof="0" dirty="0">
              <a:ln w="18415" cmpd="sng">
                <a:noFill/>
                <a:prstDash val="solid"/>
              </a:ln>
              <a:solidFill>
                <a:schemeClr val="tx1"/>
              </a:solidFill>
              <a:effectLst/>
              <a:uLnTx/>
              <a:uFillTx/>
              <a:latin typeface="Agency FB" pitchFamily="34" charset="0"/>
              <a:ea typeface="微软雅黑" pitchFamily="34" charset="-122"/>
            </a:endParaRPr>
          </a:p>
        </p:txBody>
      </p:sp>
      <p:sp>
        <p:nvSpPr>
          <p:cNvPr id="5" name="TextBox 4"/>
          <p:cNvSpPr txBox="1"/>
          <p:nvPr/>
        </p:nvSpPr>
        <p:spPr>
          <a:xfrm>
            <a:off x="3502443" y="1251117"/>
            <a:ext cx="4425137" cy="523220"/>
          </a:xfrm>
          <a:prstGeom prst="rect">
            <a:avLst/>
          </a:prstGeom>
          <a:noFill/>
        </p:spPr>
        <p:txBody>
          <a:bodyPr wrap="square" rtlCol="0">
            <a:spAutoFit/>
          </a:bodyPr>
          <a:lstStyle/>
          <a:p>
            <a:pPr lvl="0" algn="ctr">
              <a:defRPr/>
            </a:pPr>
            <a:r>
              <a:rPr lang="zh-CN" altLang="en-US" sz="2800" b="1" kern="0" dirty="0" smtClean="0">
                <a:latin typeface="Arial" pitchFamily="34" charset="0"/>
                <a:ea typeface="微软雅黑" pitchFamily="34" charset="-122"/>
                <a:cs typeface="Arial" pitchFamily="34" charset="0"/>
              </a:rPr>
              <a:t>规划</a:t>
            </a:r>
            <a:r>
              <a:rPr lang="zh-CN" altLang="en-US" sz="2800" b="1" kern="0" dirty="0">
                <a:latin typeface="Arial" pitchFamily="34" charset="0"/>
                <a:ea typeface="微软雅黑" pitchFamily="34" charset="-122"/>
                <a:cs typeface="Arial" pitchFamily="34" charset="0"/>
              </a:rPr>
              <a:t>背景</a:t>
            </a:r>
            <a:endParaRPr kumimoji="0" lang="en-US" altLang="zh-CN" sz="2800" b="1" i="0" u="none" strike="noStrike" kern="0" cap="none" spc="0" normalizeH="0" baseline="0" noProof="0" dirty="0">
              <a:ln>
                <a:noFill/>
              </a:ln>
              <a:effectLst/>
              <a:uLnTx/>
              <a:uFillTx/>
              <a:latin typeface="Arial" pitchFamily="34" charset="0"/>
              <a:ea typeface="微软雅黑" pitchFamily="34" charset="-122"/>
              <a:cs typeface="Arial" pitchFamily="34" charset="0"/>
            </a:endParaRPr>
          </a:p>
        </p:txBody>
      </p:sp>
      <p:sp>
        <p:nvSpPr>
          <p:cNvPr id="6" name="TextBox 5"/>
          <p:cNvSpPr txBox="1"/>
          <p:nvPr/>
        </p:nvSpPr>
        <p:spPr>
          <a:xfrm>
            <a:off x="3502443" y="1916832"/>
            <a:ext cx="4528477" cy="523220"/>
          </a:xfrm>
          <a:prstGeom prst="rect">
            <a:avLst/>
          </a:prstGeom>
          <a:noFill/>
        </p:spPr>
        <p:txBody>
          <a:bodyPr wrap="square" rtlCol="0">
            <a:spAutoFit/>
          </a:bodyPr>
          <a:lstStyle/>
          <a:p>
            <a:pPr algn="ctr">
              <a:defRPr/>
            </a:pPr>
            <a:r>
              <a:rPr lang="zh-CN" altLang="en-US" sz="2800" b="1" kern="0" dirty="0" smtClean="0">
                <a:latin typeface="Arial" pitchFamily="34" charset="0"/>
                <a:ea typeface="微软雅黑" pitchFamily="34" charset="-122"/>
                <a:cs typeface="Arial" pitchFamily="34" charset="0"/>
              </a:rPr>
              <a:t>规划</a:t>
            </a:r>
            <a:r>
              <a:rPr lang="zh-CN" altLang="en-US" sz="2800" b="1" kern="0" dirty="0">
                <a:latin typeface="Arial" pitchFamily="34" charset="0"/>
                <a:ea typeface="微软雅黑" pitchFamily="34" charset="-122"/>
                <a:cs typeface="Arial" pitchFamily="34" charset="0"/>
              </a:rPr>
              <a:t>思路</a:t>
            </a:r>
            <a:endParaRPr lang="en-US" altLang="zh-CN" sz="2800" b="1" kern="0" dirty="0">
              <a:latin typeface="Arial" pitchFamily="34" charset="0"/>
              <a:ea typeface="微软雅黑" pitchFamily="34" charset="-122"/>
              <a:cs typeface="Arial" pitchFamily="34" charset="0"/>
            </a:endParaRPr>
          </a:p>
        </p:txBody>
      </p:sp>
      <p:sp>
        <p:nvSpPr>
          <p:cNvPr id="7" name="TextBox 6"/>
          <p:cNvSpPr txBox="1"/>
          <p:nvPr/>
        </p:nvSpPr>
        <p:spPr>
          <a:xfrm>
            <a:off x="3417324" y="2791631"/>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smtClean="0">
                <a:solidFill>
                  <a:schemeClr val="tx1"/>
                </a:solidFill>
              </a:rPr>
              <a:t>3.0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8" name="TextBox 7"/>
          <p:cNvSpPr txBox="1"/>
          <p:nvPr/>
        </p:nvSpPr>
        <p:spPr>
          <a:xfrm>
            <a:off x="3502442" y="2636912"/>
            <a:ext cx="4425137" cy="523220"/>
          </a:xfrm>
          <a:prstGeom prst="rect">
            <a:avLst/>
          </a:prstGeom>
          <a:noFill/>
        </p:spPr>
        <p:txBody>
          <a:bodyPr wrap="square" rtlCol="0">
            <a:spAutoFit/>
          </a:bodyPr>
          <a:lstStyle/>
          <a:p>
            <a:pPr lvl="0" algn="ctr">
              <a:defRPr/>
            </a:pPr>
            <a:r>
              <a:rPr lang="zh-CN" altLang="en-US" sz="2800" b="1" kern="0" dirty="0" smtClean="0">
                <a:latin typeface="Arial" pitchFamily="34" charset="0"/>
                <a:ea typeface="微软雅黑" pitchFamily="34" charset="-122"/>
                <a:cs typeface="Arial" pitchFamily="34" charset="0"/>
              </a:rPr>
              <a:t>规划内容</a:t>
            </a:r>
            <a:endParaRPr lang="en-US" altLang="zh-CN" sz="2800" b="1" kern="0" dirty="0">
              <a:latin typeface="Arial" pitchFamily="34" charset="0"/>
              <a:ea typeface="微软雅黑" pitchFamily="34" charset="-122"/>
              <a:cs typeface="Arial" pitchFamily="34" charset="0"/>
            </a:endParaRPr>
          </a:p>
        </p:txBody>
      </p:sp>
      <p:sp>
        <p:nvSpPr>
          <p:cNvPr id="13" name="TextBox 12"/>
          <p:cNvSpPr txBox="1"/>
          <p:nvPr/>
        </p:nvSpPr>
        <p:spPr>
          <a:xfrm>
            <a:off x="3419872" y="1957365"/>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smtClean="0">
                <a:solidFill>
                  <a:schemeClr val="tx1"/>
                </a:solidFill>
              </a:rPr>
              <a:t>2.0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14" name="圆角矩形 13"/>
          <p:cNvSpPr/>
          <p:nvPr/>
        </p:nvSpPr>
        <p:spPr>
          <a:xfrm>
            <a:off x="3563888" y="1196752"/>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3563888" y="1916832"/>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3563888" y="2719623"/>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2771800" y="260648"/>
            <a:ext cx="3384376" cy="584775"/>
          </a:xfrm>
          <a:prstGeom prst="rect">
            <a:avLst/>
          </a:prstGeom>
          <a:noFill/>
        </p:spPr>
        <p:txBody>
          <a:bodyPr wrap="square" rtlCol="0">
            <a:spAutoFit/>
          </a:bodyPr>
          <a:lstStyle/>
          <a:p>
            <a:pPr algn="ctr"/>
            <a:r>
              <a:rPr lang="zh-CN" altLang="en-US" sz="3200" b="1" dirty="0" smtClean="0">
                <a:latin typeface="黑体" panose="02010609060101010101" pitchFamily="49" charset="-122"/>
                <a:ea typeface="黑体" panose="02010609060101010101" pitchFamily="49" charset="-122"/>
              </a:rPr>
              <a:t>目 录</a:t>
            </a:r>
            <a:endParaRPr lang="zh-CN" altLang="en-US" sz="3200" b="1" dirty="0">
              <a:latin typeface="黑体" panose="02010609060101010101" pitchFamily="49" charset="-122"/>
              <a:ea typeface="黑体" panose="02010609060101010101" pitchFamily="49" charset="-122"/>
            </a:endParaRPr>
          </a:p>
        </p:txBody>
      </p:sp>
      <p:grpSp>
        <p:nvGrpSpPr>
          <p:cNvPr id="23" name="组合 22"/>
          <p:cNvGrpSpPr/>
          <p:nvPr/>
        </p:nvGrpSpPr>
        <p:grpSpPr>
          <a:xfrm>
            <a:off x="1547664" y="4240128"/>
            <a:ext cx="5328592" cy="701040"/>
            <a:chOff x="1547664" y="1791856"/>
            <a:chExt cx="5328592" cy="701040"/>
          </a:xfrm>
        </p:grpSpPr>
        <p:cxnSp>
          <p:nvCxnSpPr>
            <p:cNvPr id="21" name="直接连接符 20"/>
            <p:cNvCxnSpPr/>
            <p:nvPr/>
          </p:nvCxnSpPr>
          <p:spPr>
            <a:xfrm>
              <a:off x="2771800" y="2420888"/>
              <a:ext cx="4104456"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3" descr="C:\Users\Chen\Desktop\360截图20151230115225744.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1035" b="15516"/>
            <a:stretch/>
          </p:blipFill>
          <p:spPr bwMode="auto">
            <a:xfrm>
              <a:off x="1547664" y="1791856"/>
              <a:ext cx="1424940" cy="7010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Lst>
          </p:spPr>
        </p:pic>
      </p:grpSp>
      <p:sp>
        <p:nvSpPr>
          <p:cNvPr id="22" name="TextBox 21"/>
          <p:cNvSpPr txBox="1"/>
          <p:nvPr/>
        </p:nvSpPr>
        <p:spPr>
          <a:xfrm>
            <a:off x="3417324" y="3448164"/>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a:solidFill>
                  <a:schemeClr val="tx1"/>
                </a:solidFill>
              </a:rPr>
              <a:t>4</a:t>
            </a:r>
            <a:r>
              <a:rPr lang="en-US" altLang="zh-CN" sz="3600" dirty="0" smtClean="0">
                <a:solidFill>
                  <a:schemeClr val="tx1"/>
                </a:solidFill>
              </a:rPr>
              <a:t>.0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24" name="TextBox 23"/>
          <p:cNvSpPr txBox="1"/>
          <p:nvPr/>
        </p:nvSpPr>
        <p:spPr>
          <a:xfrm>
            <a:off x="3563888" y="3429000"/>
            <a:ext cx="4425137" cy="523220"/>
          </a:xfrm>
          <a:prstGeom prst="rect">
            <a:avLst/>
          </a:prstGeom>
          <a:noFill/>
        </p:spPr>
        <p:txBody>
          <a:bodyPr wrap="square" rtlCol="0">
            <a:spAutoFit/>
          </a:bodyPr>
          <a:lstStyle/>
          <a:p>
            <a:pPr lvl="0" algn="ctr">
              <a:defRPr/>
            </a:pPr>
            <a:r>
              <a:rPr lang="zh-CN" altLang="en-US" sz="2800" b="1" kern="0" dirty="0">
                <a:latin typeface="Arial" pitchFamily="34" charset="0"/>
                <a:ea typeface="微软雅黑" pitchFamily="34" charset="-122"/>
                <a:cs typeface="Arial" pitchFamily="34" charset="0"/>
              </a:rPr>
              <a:t>保障措施</a:t>
            </a:r>
            <a:endParaRPr lang="en-US" altLang="zh-CN" sz="2800" b="1" kern="0" dirty="0">
              <a:latin typeface="Arial" pitchFamily="34" charset="0"/>
              <a:ea typeface="微软雅黑" pitchFamily="34" charset="-122"/>
              <a:cs typeface="Arial" pitchFamily="34" charset="0"/>
            </a:endParaRPr>
          </a:p>
        </p:txBody>
      </p:sp>
      <p:sp>
        <p:nvSpPr>
          <p:cNvPr id="25" name="圆角矩形 24"/>
          <p:cNvSpPr/>
          <p:nvPr/>
        </p:nvSpPr>
        <p:spPr>
          <a:xfrm>
            <a:off x="3563888" y="3448164"/>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3419872" y="4261621"/>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a:solidFill>
                  <a:schemeClr val="tx1"/>
                </a:solidFill>
              </a:rPr>
              <a:t>5</a:t>
            </a:r>
            <a:r>
              <a:rPr lang="en-US" altLang="zh-CN" sz="3600" dirty="0" smtClean="0">
                <a:solidFill>
                  <a:schemeClr val="tx1"/>
                </a:solidFill>
              </a:rPr>
              <a:t>.0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27" name="TextBox 26"/>
          <p:cNvSpPr txBox="1"/>
          <p:nvPr/>
        </p:nvSpPr>
        <p:spPr>
          <a:xfrm>
            <a:off x="3563888" y="4221088"/>
            <a:ext cx="4425137" cy="523220"/>
          </a:xfrm>
          <a:prstGeom prst="rect">
            <a:avLst/>
          </a:prstGeom>
          <a:noFill/>
        </p:spPr>
        <p:txBody>
          <a:bodyPr wrap="square" rtlCol="0">
            <a:spAutoFit/>
          </a:bodyPr>
          <a:lstStyle/>
          <a:p>
            <a:pPr algn="ctr">
              <a:defRPr/>
            </a:pPr>
            <a:r>
              <a:rPr lang="zh-CN" altLang="en-US" sz="2800" b="1" kern="0" dirty="0">
                <a:latin typeface="Arial" pitchFamily="34" charset="0"/>
                <a:ea typeface="微软雅黑" pitchFamily="34" charset="-122"/>
                <a:cs typeface="Arial" pitchFamily="34" charset="0"/>
              </a:rPr>
              <a:t>演进路线</a:t>
            </a:r>
            <a:endParaRPr lang="en-US" altLang="zh-CN" sz="2800" b="1" kern="0" dirty="0">
              <a:latin typeface="Arial" pitchFamily="34" charset="0"/>
              <a:ea typeface="微软雅黑" pitchFamily="34" charset="-122"/>
              <a:cs typeface="Arial" pitchFamily="34" charset="0"/>
            </a:endParaRPr>
          </a:p>
        </p:txBody>
      </p:sp>
      <p:sp>
        <p:nvSpPr>
          <p:cNvPr id="28" name="圆角矩形 27"/>
          <p:cNvSpPr/>
          <p:nvPr/>
        </p:nvSpPr>
        <p:spPr>
          <a:xfrm>
            <a:off x="3563888" y="4221088"/>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419872" y="5125717"/>
            <a:ext cx="1154676" cy="584775"/>
          </a:xfrm>
          <a:prstGeom prst="rect">
            <a:avLst/>
          </a:prstGeom>
          <a:noFill/>
        </p:spPr>
        <p:txBody>
          <a:bodyPr wrap="square" rtlCol="0">
            <a:spAutoFit/>
          </a:bodyPr>
          <a:lstStyle>
            <a:defPPr>
              <a:defRPr lang="zh-CN"/>
            </a:defPPr>
            <a:lvl1pPr algn="ctr">
              <a:defRPr sz="2800" b="1" kern="0">
                <a:latin typeface="Arial" pitchFamily="34" charset="0"/>
                <a:ea typeface="微软雅黑" pitchFamily="34" charset="-122"/>
                <a:cs typeface="Arial" pitchFamily="34" charset="0"/>
              </a:defRPr>
            </a:lvl1pPr>
          </a:lstStyle>
          <a:p>
            <a:r>
              <a:rPr lang="en-US" altLang="zh-CN" sz="3200" dirty="0"/>
              <a:t>6.0</a:t>
            </a:r>
            <a:endParaRPr lang="zh-CN" altLang="en-US" sz="3200" dirty="0"/>
          </a:p>
        </p:txBody>
      </p:sp>
      <p:sp>
        <p:nvSpPr>
          <p:cNvPr id="30" name="TextBox 29"/>
          <p:cNvSpPr txBox="1"/>
          <p:nvPr/>
        </p:nvSpPr>
        <p:spPr>
          <a:xfrm>
            <a:off x="3563888" y="5085184"/>
            <a:ext cx="4425137" cy="523220"/>
          </a:xfrm>
          <a:prstGeom prst="rect">
            <a:avLst/>
          </a:prstGeom>
          <a:noFill/>
        </p:spPr>
        <p:txBody>
          <a:bodyPr wrap="square" rtlCol="0">
            <a:spAutoFit/>
          </a:bodyPr>
          <a:lstStyle/>
          <a:p>
            <a:pPr algn="ctr">
              <a:defRPr/>
            </a:pPr>
            <a:r>
              <a:rPr lang="zh-CN" altLang="en-US" sz="2800" b="1" kern="0" dirty="0" smtClean="0">
                <a:latin typeface="Arial" pitchFamily="34" charset="0"/>
                <a:ea typeface="微软雅黑" pitchFamily="34" charset="-122"/>
                <a:cs typeface="Arial" pitchFamily="34" charset="0"/>
              </a:rPr>
              <a:t>效果分析</a:t>
            </a:r>
            <a:endParaRPr lang="en-US" altLang="zh-CN" sz="2800" b="1" kern="0" dirty="0">
              <a:latin typeface="Arial" pitchFamily="34" charset="0"/>
              <a:ea typeface="微软雅黑" pitchFamily="34" charset="-122"/>
              <a:cs typeface="Arial" pitchFamily="34" charset="0"/>
            </a:endParaRPr>
          </a:p>
        </p:txBody>
      </p:sp>
      <p:sp>
        <p:nvSpPr>
          <p:cNvPr id="31" name="圆角矩形 30"/>
          <p:cNvSpPr/>
          <p:nvPr/>
        </p:nvSpPr>
        <p:spPr>
          <a:xfrm>
            <a:off x="3563888" y="5085184"/>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419872" y="5868561"/>
            <a:ext cx="1154676" cy="584775"/>
          </a:xfrm>
          <a:prstGeom prst="rect">
            <a:avLst/>
          </a:prstGeom>
          <a:noFill/>
        </p:spPr>
        <p:txBody>
          <a:bodyPr wrap="square" rtlCol="0">
            <a:spAutoFit/>
          </a:bodyPr>
          <a:lstStyle>
            <a:defPPr>
              <a:defRPr lang="zh-CN"/>
            </a:defPPr>
            <a:lvl1pPr algn="ctr">
              <a:defRPr sz="2800" b="1" kern="0">
                <a:latin typeface="Arial" pitchFamily="34" charset="0"/>
                <a:ea typeface="微软雅黑" pitchFamily="34" charset="-122"/>
                <a:cs typeface="Arial" pitchFamily="34" charset="0"/>
              </a:defRPr>
            </a:lvl1pPr>
          </a:lstStyle>
          <a:p>
            <a:r>
              <a:rPr lang="en-US" altLang="zh-CN" sz="3200" dirty="0" smtClean="0"/>
              <a:t>7.0</a:t>
            </a:r>
            <a:endParaRPr lang="zh-CN" altLang="en-US" sz="3200" dirty="0"/>
          </a:p>
        </p:txBody>
      </p:sp>
      <p:sp>
        <p:nvSpPr>
          <p:cNvPr id="33" name="TextBox 32"/>
          <p:cNvSpPr txBox="1"/>
          <p:nvPr/>
        </p:nvSpPr>
        <p:spPr>
          <a:xfrm>
            <a:off x="3707904" y="5828028"/>
            <a:ext cx="4209113" cy="523220"/>
          </a:xfrm>
          <a:prstGeom prst="rect">
            <a:avLst/>
          </a:prstGeom>
          <a:noFill/>
        </p:spPr>
        <p:txBody>
          <a:bodyPr wrap="square" rtlCol="0">
            <a:spAutoFit/>
          </a:bodyPr>
          <a:lstStyle/>
          <a:p>
            <a:pPr algn="ctr">
              <a:defRPr/>
            </a:pPr>
            <a:r>
              <a:rPr lang="zh-CN" altLang="en-US" sz="2800" b="1" kern="0" dirty="0" smtClean="0">
                <a:latin typeface="Arial" pitchFamily="34" charset="0"/>
                <a:ea typeface="微软雅黑" pitchFamily="34" charset="-122"/>
                <a:cs typeface="Arial" pitchFamily="34" charset="0"/>
              </a:rPr>
              <a:t>最终结论</a:t>
            </a:r>
            <a:endParaRPr lang="en-US" altLang="zh-CN" sz="2800" b="1" kern="0" dirty="0">
              <a:latin typeface="Arial" pitchFamily="34" charset="0"/>
              <a:ea typeface="微软雅黑" pitchFamily="34" charset="-122"/>
              <a:cs typeface="Arial" pitchFamily="34" charset="0"/>
            </a:endParaRPr>
          </a:p>
        </p:txBody>
      </p:sp>
      <p:sp>
        <p:nvSpPr>
          <p:cNvPr id="34" name="圆角矩形 33"/>
          <p:cNvSpPr/>
          <p:nvPr/>
        </p:nvSpPr>
        <p:spPr>
          <a:xfrm>
            <a:off x="3563888" y="5877272"/>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57F98C0C-FAF2-480B-87BE-9D56BE4863FC}" type="slidenum">
              <a:rPr lang="zh-CN" altLang="en-US" smtClean="0"/>
              <a:pPr/>
              <a:t>102</a:t>
            </a:fld>
            <a:endParaRPr lang="zh-CN" altLang="en-US"/>
          </a:p>
        </p:txBody>
      </p:sp>
    </p:spTree>
    <p:extLst>
      <p:ext uri="{BB962C8B-B14F-4D97-AF65-F5344CB8AC3E}">
        <p14:creationId xmlns:p14="http://schemas.microsoft.com/office/powerpoint/2010/main" xmlns="" val="305072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5"/>
                                        </p:tgtEl>
                                        <p:attrNameLst>
                                          <p:attrName>style.color</p:attrName>
                                        </p:attrNameLst>
                                      </p:cBhvr>
                                      <p:to>
                                        <a:srgbClr val="D8D8D8"/>
                                      </p:to>
                                    </p:animClr>
                                  </p:childTnLst>
                                </p:cTn>
                              </p:par>
                              <p:par>
                                <p:cTn id="7" presetID="3" presetClass="emph" presetSubtype="2" fill="hold" grpId="0" nodeType="withEffect">
                                  <p:stCondLst>
                                    <p:cond delay="0"/>
                                  </p:stCondLst>
                                  <p:childTnLst>
                                    <p:animClr clrSpc="rgb" dir="cw">
                                      <p:cBhvr override="childStyle">
                                        <p:cTn id="8" dur="2000" fill="hold"/>
                                        <p:tgtEl>
                                          <p:spTgt spid="6"/>
                                        </p:tgtEl>
                                        <p:attrNameLst>
                                          <p:attrName>style.color</p:attrName>
                                        </p:attrNameLst>
                                      </p:cBhvr>
                                      <p:to>
                                        <a:srgbClr val="D8D8D8"/>
                                      </p:to>
                                    </p:animClr>
                                  </p:childTnLst>
                                </p:cTn>
                              </p:par>
                              <p:par>
                                <p:cTn id="9" presetID="3" presetClass="emph" presetSubtype="2" fill="hold" grpId="0" nodeType="withEffect">
                                  <p:stCondLst>
                                    <p:cond delay="0"/>
                                  </p:stCondLst>
                                  <p:childTnLst>
                                    <p:animClr clrSpc="rgb" dir="cw">
                                      <p:cBhvr override="childStyle">
                                        <p:cTn id="10" dur="2000" fill="hold"/>
                                        <p:tgtEl>
                                          <p:spTgt spid="8"/>
                                        </p:tgtEl>
                                        <p:attrNameLst>
                                          <p:attrName>style.color</p:attrName>
                                        </p:attrNameLst>
                                      </p:cBhvr>
                                      <p:to>
                                        <a:srgbClr val="D8D8D8"/>
                                      </p:to>
                                    </p:animClr>
                                  </p:childTnLst>
                                </p:cTn>
                              </p:par>
                              <p:par>
                                <p:cTn id="11" presetID="3" presetClass="emph" presetSubtype="2" fill="hold" grpId="0" nodeType="withEffect">
                                  <p:stCondLst>
                                    <p:cond delay="0"/>
                                  </p:stCondLst>
                                  <p:childTnLst>
                                    <p:animClr clrSpc="rgb" dir="cw">
                                      <p:cBhvr override="childStyle">
                                        <p:cTn id="12" dur="2000" fill="hold"/>
                                        <p:tgtEl>
                                          <p:spTgt spid="24"/>
                                        </p:tgtEl>
                                        <p:attrNameLst>
                                          <p:attrName>style.color</p:attrName>
                                        </p:attrNameLst>
                                      </p:cBhvr>
                                      <p:to>
                                        <a:srgbClr val="D8D8D8"/>
                                      </p:to>
                                    </p:animClr>
                                  </p:childTnLst>
                                </p:cTn>
                              </p:par>
                              <p:par>
                                <p:cTn id="13" presetID="3" presetClass="emph" presetSubtype="2" fill="hold" grpId="0" nodeType="withEffect">
                                  <p:stCondLst>
                                    <p:cond delay="0"/>
                                  </p:stCondLst>
                                  <p:childTnLst>
                                    <p:animClr clrSpc="rgb" dir="cw">
                                      <p:cBhvr override="childStyle">
                                        <p:cTn id="14" dur="2000" fill="hold"/>
                                        <p:tgtEl>
                                          <p:spTgt spid="30"/>
                                        </p:tgtEl>
                                        <p:attrNameLst>
                                          <p:attrName>style.color</p:attrName>
                                        </p:attrNameLst>
                                      </p:cBhvr>
                                      <p:to>
                                        <a:srgbClr val="D8D8D8"/>
                                      </p:to>
                                    </p:animClr>
                                  </p:childTnLst>
                                </p:cTn>
                              </p:par>
                              <p:par>
                                <p:cTn id="15" presetID="3" presetClass="emph" presetSubtype="2" fill="hold" grpId="0" nodeType="withEffect">
                                  <p:stCondLst>
                                    <p:cond delay="0"/>
                                  </p:stCondLst>
                                  <p:childTnLst>
                                    <p:animClr clrSpc="rgb" dir="cw">
                                      <p:cBhvr override="childStyle">
                                        <p:cTn id="16" dur="250" fill="hold"/>
                                        <p:tgtEl>
                                          <p:spTgt spid="33">
                                            <p:txEl>
                                              <p:pRg st="0" end="0"/>
                                            </p:txEl>
                                          </p:spTgt>
                                        </p:tgtEl>
                                        <p:attrNameLst>
                                          <p:attrName>style.color</p:attrName>
                                        </p:attrNameLst>
                                      </p:cBhvr>
                                      <p:to>
                                        <a:srgbClr val="D8D8D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24" grpId="0"/>
      <p:bldP spid="30" grpId="0"/>
      <p:bldP spid="33" grpId="0" build="allAtOnce"/>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7F98C0C-FAF2-480B-87BE-9D56BE4863FC}" type="slidenum">
              <a:rPr lang="zh-CN" altLang="en-US" smtClean="0"/>
              <a:pPr/>
              <a:t>103</a:t>
            </a:fld>
            <a:endParaRPr lang="zh-CN" altLang="en-US"/>
          </a:p>
        </p:txBody>
      </p:sp>
      <p:sp>
        <p:nvSpPr>
          <p:cNvPr id="7" name="矩形 6"/>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a:solidFill>
                  <a:schemeClr val="tx1"/>
                </a:solidFill>
                <a:latin typeface="黑体" panose="02010609060101010101" pitchFamily="49" charset="-122"/>
                <a:ea typeface="黑体" panose="02010609060101010101" pitchFamily="49" charset="-122"/>
              </a:rPr>
              <a:t>顺义区“互联网</a:t>
            </a:r>
            <a:r>
              <a:rPr lang="en-US" altLang="zh-CN" sz="2400" b="1" dirty="0">
                <a:solidFill>
                  <a:schemeClr val="tx1"/>
                </a:solidFill>
                <a:latin typeface="黑体" panose="02010609060101010101" pitchFamily="49" charset="-122"/>
                <a:ea typeface="黑体" panose="02010609060101010101" pitchFamily="49" charset="-122"/>
              </a:rPr>
              <a:t>+</a:t>
            </a:r>
            <a:r>
              <a:rPr lang="zh-CN" altLang="en-US" sz="2400" b="1" dirty="0">
                <a:solidFill>
                  <a:schemeClr val="tx1"/>
                </a:solidFill>
                <a:latin typeface="黑体" panose="02010609060101010101" pitchFamily="49" charset="-122"/>
                <a:ea typeface="黑体" panose="02010609060101010101" pitchFamily="49" charset="-122"/>
              </a:rPr>
              <a:t>”发展</a:t>
            </a:r>
            <a:r>
              <a:rPr lang="zh-CN" altLang="en-US" sz="2400" b="1" dirty="0" smtClean="0">
                <a:solidFill>
                  <a:schemeClr val="tx1"/>
                </a:solidFill>
                <a:latin typeface="黑体" panose="02010609060101010101" pitchFamily="49" charset="-122"/>
                <a:ea typeface="黑体" panose="02010609060101010101" pitchFamily="49" charset="-122"/>
              </a:rPr>
              <a:t>五年规划（</a:t>
            </a:r>
            <a:r>
              <a:rPr lang="en-US" altLang="zh-CN" sz="2400" b="1" dirty="0" smtClean="0">
                <a:solidFill>
                  <a:schemeClr val="tx1"/>
                </a:solidFill>
                <a:latin typeface="黑体" panose="02010609060101010101" pitchFamily="49" charset="-122"/>
                <a:ea typeface="黑体" panose="02010609060101010101" pitchFamily="49" charset="-122"/>
              </a:rPr>
              <a:t>2016-2020</a:t>
            </a:r>
            <a:r>
              <a:rPr lang="zh-CN" altLang="en-US" sz="2400" b="1" dirty="0" smtClean="0">
                <a:solidFill>
                  <a:schemeClr val="tx1"/>
                </a:solidFill>
                <a:latin typeface="黑体" panose="02010609060101010101" pitchFamily="49" charset="-122"/>
                <a:ea typeface="黑体" panose="02010609060101010101" pitchFamily="49" charset="-122"/>
              </a:rPr>
              <a:t>）</a:t>
            </a:r>
            <a:endParaRPr lang="zh-CN" altLang="en-US" sz="2400" b="1" dirty="0">
              <a:solidFill>
                <a:schemeClr val="tx1"/>
              </a:solidFill>
              <a:latin typeface="黑体" panose="02010609060101010101" pitchFamily="49" charset="-122"/>
              <a:ea typeface="黑体" panose="02010609060101010101" pitchFamily="49" charset="-122"/>
            </a:endParaRPr>
          </a:p>
        </p:txBody>
      </p:sp>
      <p:grpSp>
        <p:nvGrpSpPr>
          <p:cNvPr id="54" name="组合 53"/>
          <p:cNvGrpSpPr/>
          <p:nvPr/>
        </p:nvGrpSpPr>
        <p:grpSpPr>
          <a:xfrm>
            <a:off x="25107" y="1988840"/>
            <a:ext cx="8597925" cy="3839195"/>
            <a:chOff x="25107" y="1988840"/>
            <a:chExt cx="8597925" cy="3839195"/>
          </a:xfrm>
        </p:grpSpPr>
        <p:grpSp>
          <p:nvGrpSpPr>
            <p:cNvPr id="55" name="组合 23"/>
            <p:cNvGrpSpPr>
              <a:grpSpLocks/>
            </p:cNvGrpSpPr>
            <p:nvPr/>
          </p:nvGrpSpPr>
          <p:grpSpPr bwMode="auto">
            <a:xfrm>
              <a:off x="25107" y="2041680"/>
              <a:ext cx="8219300" cy="3774643"/>
              <a:chOff x="662716" y="2154277"/>
              <a:chExt cx="8207097" cy="4021098"/>
            </a:xfrm>
          </p:grpSpPr>
          <p:sp>
            <p:nvSpPr>
              <p:cNvPr id="58" name="Text Box 3"/>
              <p:cNvSpPr txBox="1">
                <a:spLocks noChangeArrowheads="1"/>
              </p:cNvSpPr>
              <p:nvPr/>
            </p:nvSpPr>
            <p:spPr bwMode="gray">
              <a:xfrm>
                <a:off x="662716" y="4759120"/>
                <a:ext cx="1359249" cy="488872"/>
              </a:xfrm>
              <a:prstGeom prst="rect">
                <a:avLst/>
              </a:prstGeom>
              <a:noFill/>
              <a:ln w="9525">
                <a:noFill/>
                <a:miter lim="800000"/>
                <a:headEnd/>
                <a:tailEnd/>
              </a:ln>
              <a:effectLst/>
            </p:spPr>
            <p:txBody>
              <a:bodyPr wrap="none">
                <a:spAutoFit/>
              </a:bodyPr>
              <a:lstStyle/>
              <a:p>
                <a:pPr algn="ctr" eaLnBrk="0" hangingPunct="0">
                  <a:lnSpc>
                    <a:spcPct val="150000"/>
                  </a:lnSpc>
                  <a:defRPr/>
                </a:pPr>
                <a:r>
                  <a:rPr lang="en-US" altLang="zh-CN" dirty="0">
                    <a:solidFill>
                      <a:srgbClr val="1D77AF"/>
                    </a:solidFill>
                    <a:effectLst>
                      <a:outerShdw blurRad="38100" dist="38100" dir="2700000" algn="tl">
                        <a:srgbClr val="C0C0C0"/>
                      </a:outerShdw>
                    </a:effectLst>
                    <a:latin typeface="微软雅黑" pitchFamily="34" charset="-122"/>
                    <a:ea typeface="微软雅黑" pitchFamily="34" charset="-122"/>
                  </a:rPr>
                  <a:t>2016-2017</a:t>
                </a:r>
                <a:endParaRPr lang="zh-CN" altLang="en-US" dirty="0">
                  <a:solidFill>
                    <a:srgbClr val="1D77AF"/>
                  </a:solidFill>
                  <a:effectLst>
                    <a:outerShdw blurRad="38100" dist="38100" dir="2700000" algn="tl">
                      <a:srgbClr val="C0C0C0"/>
                    </a:outerShdw>
                  </a:effectLst>
                  <a:latin typeface="微软雅黑" pitchFamily="34" charset="-122"/>
                  <a:ea typeface="微软雅黑" pitchFamily="34" charset="-122"/>
                </a:endParaRPr>
              </a:p>
            </p:txBody>
          </p:sp>
          <p:grpSp>
            <p:nvGrpSpPr>
              <p:cNvPr id="59" name="Group 4"/>
              <p:cNvGrpSpPr>
                <a:grpSpLocks/>
              </p:cNvGrpSpPr>
              <p:nvPr/>
            </p:nvGrpSpPr>
            <p:grpSpPr bwMode="auto">
              <a:xfrm>
                <a:off x="1223963" y="5770426"/>
                <a:ext cx="228600" cy="316502"/>
                <a:chOff x="2016" y="4194"/>
                <a:chExt cx="1680" cy="2326"/>
              </a:xfrm>
            </p:grpSpPr>
            <p:sp>
              <p:nvSpPr>
                <p:cNvPr id="77" name="Oval 5"/>
                <p:cNvSpPr>
                  <a:spLocks noChangeArrowheads="1"/>
                </p:cNvSpPr>
                <p:nvPr/>
              </p:nvSpPr>
              <p:spPr bwMode="gray">
                <a:xfrm>
                  <a:off x="2016" y="4840"/>
                  <a:ext cx="1680" cy="1680"/>
                </a:xfrm>
                <a:prstGeom prst="ellipse">
                  <a:avLst/>
                </a:prstGeom>
                <a:gradFill rotWithShape="1">
                  <a:gsLst>
                    <a:gs pos="0">
                      <a:srgbClr val="059CD1"/>
                    </a:gs>
                    <a:gs pos="100000">
                      <a:srgbClr val="15557D"/>
                    </a:gs>
                  </a:gsLst>
                  <a:lin ang="5400000" scaled="1"/>
                </a:gradFill>
                <a:ln w="9525">
                  <a:noFill/>
                  <a:round/>
                  <a:headEnd/>
                  <a:tailEnd/>
                </a:ln>
              </p:spPr>
              <p:txBody>
                <a:bodyPr wrap="none" anchor="ctr"/>
                <a:lstStyle/>
                <a:p>
                  <a:pPr algn="ctr">
                    <a:lnSpc>
                      <a:spcPct val="150000"/>
                    </a:lnSpc>
                  </a:pPr>
                  <a:endParaRPr lang="zh-CN" altLang="en-US" sz="1400" b="0">
                    <a:solidFill>
                      <a:srgbClr val="000000"/>
                    </a:solidFill>
                    <a:latin typeface="微软雅黑" pitchFamily="34" charset="-122"/>
                    <a:ea typeface="微软雅黑" pitchFamily="34" charset="-122"/>
                  </a:endParaRPr>
                </a:p>
              </p:txBody>
            </p:sp>
            <p:sp>
              <p:nvSpPr>
                <p:cNvPr id="78" name="Freeform 6"/>
                <p:cNvSpPr>
                  <a:spLocks/>
                </p:cNvSpPr>
                <p:nvPr/>
              </p:nvSpPr>
              <p:spPr bwMode="gray">
                <a:xfrm>
                  <a:off x="2208" y="4194"/>
                  <a:ext cx="1296" cy="634"/>
                </a:xfrm>
                <a:custGeom>
                  <a:avLst/>
                  <a:gdLst>
                    <a:gd name="T0" fmla="*/ 823 w 1321"/>
                    <a:gd name="T1" fmla="*/ 25 h 712"/>
                    <a:gd name="T2" fmla="*/ 833 w 1321"/>
                    <a:gd name="T3" fmla="*/ 27 h 712"/>
                    <a:gd name="T4" fmla="*/ 836 w 1321"/>
                    <a:gd name="T5" fmla="*/ 29 h 712"/>
                    <a:gd name="T6" fmla="*/ 831 w 1321"/>
                    <a:gd name="T7" fmla="*/ 32 h 712"/>
                    <a:gd name="T8" fmla="*/ 821 w 1321"/>
                    <a:gd name="T9" fmla="*/ 34 h 712"/>
                    <a:gd name="T10" fmla="*/ 804 w 1321"/>
                    <a:gd name="T11" fmla="*/ 36 h 712"/>
                    <a:gd name="T12" fmla="*/ 783 w 1321"/>
                    <a:gd name="T13" fmla="*/ 37 h 712"/>
                    <a:gd name="T14" fmla="*/ 756 w 1321"/>
                    <a:gd name="T15" fmla="*/ 38 h 712"/>
                    <a:gd name="T16" fmla="*/ 725 w 1321"/>
                    <a:gd name="T17" fmla="*/ 40 h 712"/>
                    <a:gd name="T18" fmla="*/ 690 w 1321"/>
                    <a:gd name="T19" fmla="*/ 42 h 712"/>
                    <a:gd name="T20" fmla="*/ 651 w 1321"/>
                    <a:gd name="T21" fmla="*/ 42 h 712"/>
                    <a:gd name="T22" fmla="*/ 612 w 1321"/>
                    <a:gd name="T23" fmla="*/ 43 h 712"/>
                    <a:gd name="T24" fmla="*/ 567 w 1321"/>
                    <a:gd name="T25" fmla="*/ 43 h 712"/>
                    <a:gd name="T26" fmla="*/ 522 w 1321"/>
                    <a:gd name="T27" fmla="*/ 43 h 712"/>
                    <a:gd name="T28" fmla="*/ 503 w 1321"/>
                    <a:gd name="T29" fmla="*/ 44 h 712"/>
                    <a:gd name="T30" fmla="*/ 301 w 1321"/>
                    <a:gd name="T31" fmla="*/ 44 h 712"/>
                    <a:gd name="T32" fmla="*/ 298 w 1321"/>
                    <a:gd name="T33" fmla="*/ 44 h 712"/>
                    <a:gd name="T34" fmla="*/ 259 w 1321"/>
                    <a:gd name="T35" fmla="*/ 43 h 712"/>
                    <a:gd name="T36" fmla="*/ 221 w 1321"/>
                    <a:gd name="T37" fmla="*/ 43 h 712"/>
                    <a:gd name="T38" fmla="*/ 183 w 1321"/>
                    <a:gd name="T39" fmla="*/ 43 h 712"/>
                    <a:gd name="T40" fmla="*/ 150 w 1321"/>
                    <a:gd name="T41" fmla="*/ 42 h 712"/>
                    <a:gd name="T42" fmla="*/ 119 w 1321"/>
                    <a:gd name="T43" fmla="*/ 42 h 712"/>
                    <a:gd name="T44" fmla="*/ 90 w 1321"/>
                    <a:gd name="T45" fmla="*/ 41 h 712"/>
                    <a:gd name="T46" fmla="*/ 66 w 1321"/>
                    <a:gd name="T47" fmla="*/ 40 h 712"/>
                    <a:gd name="T48" fmla="*/ 43 w 1321"/>
                    <a:gd name="T49" fmla="*/ 38 h 712"/>
                    <a:gd name="T50" fmla="*/ 26 w 1321"/>
                    <a:gd name="T51" fmla="*/ 37 h 712"/>
                    <a:gd name="T52" fmla="*/ 18 w 1321"/>
                    <a:gd name="T53" fmla="*/ 36 h 712"/>
                    <a:gd name="T54" fmla="*/ 6 w 1321"/>
                    <a:gd name="T55" fmla="*/ 34 h 712"/>
                    <a:gd name="T56" fmla="*/ 0 w 1321"/>
                    <a:gd name="T57" fmla="*/ 33 h 712"/>
                    <a:gd name="T58" fmla="*/ 0 w 1321"/>
                    <a:gd name="T59" fmla="*/ 32 h 712"/>
                    <a:gd name="T60" fmla="*/ 4 w 1321"/>
                    <a:gd name="T61" fmla="*/ 29 h 712"/>
                    <a:gd name="T62" fmla="*/ 16 w 1321"/>
                    <a:gd name="T63" fmla="*/ 27 h 712"/>
                    <a:gd name="T64" fmla="*/ 27 w 1321"/>
                    <a:gd name="T65" fmla="*/ 23 h 712"/>
                    <a:gd name="T66" fmla="*/ 62 w 1321"/>
                    <a:gd name="T67" fmla="*/ 18 h 712"/>
                    <a:gd name="T68" fmla="*/ 94 w 1321"/>
                    <a:gd name="T69" fmla="*/ 14 h 712"/>
                    <a:gd name="T70" fmla="*/ 128 w 1321"/>
                    <a:gd name="T71" fmla="*/ 11 h 712"/>
                    <a:gd name="T72" fmla="*/ 171 w 1321"/>
                    <a:gd name="T73" fmla="*/ 8 h 712"/>
                    <a:gd name="T74" fmla="*/ 217 w 1321"/>
                    <a:gd name="T75" fmla="*/ 4 h 712"/>
                    <a:gd name="T76" fmla="*/ 263 w 1321"/>
                    <a:gd name="T77" fmla="*/ 4 h 712"/>
                    <a:gd name="T78" fmla="*/ 315 w 1321"/>
                    <a:gd name="T79" fmla="*/ 4 h 712"/>
                    <a:gd name="T80" fmla="*/ 368 w 1321"/>
                    <a:gd name="T81" fmla="*/ 4 h 712"/>
                    <a:gd name="T82" fmla="*/ 423 w 1321"/>
                    <a:gd name="T83" fmla="*/ 0 h 712"/>
                    <a:gd name="T84" fmla="*/ 423 w 1321"/>
                    <a:gd name="T85" fmla="*/ 0 h 712"/>
                    <a:gd name="T86" fmla="*/ 480 w 1321"/>
                    <a:gd name="T87" fmla="*/ 4 h 712"/>
                    <a:gd name="T88" fmla="*/ 535 w 1321"/>
                    <a:gd name="T89" fmla="*/ 4 h 712"/>
                    <a:gd name="T90" fmla="*/ 589 w 1321"/>
                    <a:gd name="T91" fmla="*/ 4 h 712"/>
                    <a:gd name="T92" fmla="*/ 639 w 1321"/>
                    <a:gd name="T93" fmla="*/ 5 h 712"/>
                    <a:gd name="T94" fmla="*/ 684 w 1321"/>
                    <a:gd name="T95" fmla="*/ 9 h 712"/>
                    <a:gd name="T96" fmla="*/ 726 w 1321"/>
                    <a:gd name="T97" fmla="*/ 12 h 712"/>
                    <a:gd name="T98" fmla="*/ 763 w 1321"/>
                    <a:gd name="T99" fmla="*/ 16 h 712"/>
                    <a:gd name="T100" fmla="*/ 795 w 1321"/>
                    <a:gd name="T101" fmla="*/ 20 h 712"/>
                    <a:gd name="T102" fmla="*/ 823 w 1321"/>
                    <a:gd name="T103" fmla="*/ 25 h 712"/>
                    <a:gd name="T104" fmla="*/ 823 w 1321"/>
                    <a:gd name="T105" fmla="*/ 25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chemeClr val="bg1"/>
                    </a:gs>
                    <a:gs pos="100000">
                      <a:srgbClr val="0070C0"/>
                    </a:gs>
                  </a:gsLst>
                  <a:lin ang="5400000" scaled="1"/>
                </a:gradFill>
                <a:ln w="0">
                  <a:noFill/>
                  <a:round/>
                  <a:headEnd/>
                  <a:tailEnd/>
                </a:ln>
              </p:spPr>
              <p:txBody>
                <a:bodyPr/>
                <a:lstStyle/>
                <a:p>
                  <a:pPr>
                    <a:lnSpc>
                      <a:spcPct val="150000"/>
                    </a:lnSpc>
                  </a:pPr>
                  <a:endParaRPr lang="zh-CN" altLang="en-US" sz="1400">
                    <a:latin typeface="微软雅黑" pitchFamily="34" charset="-122"/>
                    <a:ea typeface="微软雅黑" pitchFamily="34" charset="-122"/>
                  </a:endParaRPr>
                </a:p>
              </p:txBody>
            </p:sp>
          </p:grpSp>
          <p:cxnSp>
            <p:nvCxnSpPr>
              <p:cNvPr id="60" name="AutoShape 7"/>
              <p:cNvCxnSpPr>
                <a:cxnSpLocks noChangeShapeType="1"/>
                <a:stCxn id="58" idx="2"/>
              </p:cNvCxnSpPr>
              <p:nvPr/>
            </p:nvCxnSpPr>
            <p:spPr bwMode="gray">
              <a:xfrm flipH="1">
                <a:off x="1338264" y="5247992"/>
                <a:ext cx="4077" cy="622510"/>
              </a:xfrm>
              <a:prstGeom prst="straightConnector1">
                <a:avLst/>
              </a:prstGeom>
              <a:noFill/>
              <a:ln w="38100" cap="rnd">
                <a:solidFill>
                  <a:srgbClr val="1D77AF"/>
                </a:solidFill>
                <a:prstDash val="sysDot"/>
                <a:round/>
                <a:headEnd/>
                <a:tailEnd/>
              </a:ln>
            </p:spPr>
          </p:cxnSp>
          <p:sp>
            <p:nvSpPr>
              <p:cNvPr id="61" name="AutoShape 8"/>
              <p:cNvSpPr>
                <a:spLocks noChangeArrowheads="1"/>
              </p:cNvSpPr>
              <p:nvPr/>
            </p:nvSpPr>
            <p:spPr bwMode="gray">
              <a:xfrm flipH="1">
                <a:off x="1619714" y="4994275"/>
                <a:ext cx="6674891" cy="1181100"/>
              </a:xfrm>
              <a:prstGeom prst="homePlate">
                <a:avLst>
                  <a:gd name="adj" fmla="val 37975"/>
                </a:avLst>
              </a:prstGeom>
              <a:gradFill rotWithShape="1">
                <a:gsLst>
                  <a:gs pos="0">
                    <a:srgbClr val="1E7BB4"/>
                  </a:gs>
                  <a:gs pos="100000">
                    <a:srgbClr val="82C2EA"/>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1D77AF"/>
                </a:extrusionClr>
              </a:sp3d>
            </p:spPr>
            <p:txBody>
              <a:bodyPr wrap="none" anchor="ctr">
                <a:flatTx/>
              </a:bodyPr>
              <a:lstStyle/>
              <a:p>
                <a:pPr algn="ctr">
                  <a:lnSpc>
                    <a:spcPct val="150000"/>
                  </a:lnSpc>
                </a:pPr>
                <a:endParaRPr lang="zh-CN" altLang="en-US" sz="1400" b="0">
                  <a:solidFill>
                    <a:srgbClr val="000000"/>
                  </a:solidFill>
                  <a:latin typeface="微软雅黑" pitchFamily="34" charset="-122"/>
                  <a:ea typeface="微软雅黑" pitchFamily="34" charset="-122"/>
                </a:endParaRPr>
              </a:p>
            </p:txBody>
          </p:sp>
          <p:sp>
            <p:nvSpPr>
              <p:cNvPr id="62" name="Text Box 10"/>
              <p:cNvSpPr txBox="1">
                <a:spLocks noChangeArrowheads="1"/>
              </p:cNvSpPr>
              <p:nvPr/>
            </p:nvSpPr>
            <p:spPr bwMode="gray">
              <a:xfrm>
                <a:off x="1058211" y="3428105"/>
                <a:ext cx="1359249" cy="488872"/>
              </a:xfrm>
              <a:prstGeom prst="rect">
                <a:avLst/>
              </a:prstGeom>
              <a:noFill/>
              <a:ln w="9525">
                <a:noFill/>
                <a:miter lim="800000"/>
                <a:headEnd/>
                <a:tailEnd/>
              </a:ln>
              <a:effectLst/>
            </p:spPr>
            <p:txBody>
              <a:bodyPr wrap="none">
                <a:spAutoFit/>
              </a:bodyPr>
              <a:lstStyle/>
              <a:p>
                <a:pPr algn="ctr" eaLnBrk="0" hangingPunct="0">
                  <a:lnSpc>
                    <a:spcPct val="150000"/>
                  </a:lnSpc>
                  <a:defRPr/>
                </a:pPr>
                <a:r>
                  <a:rPr lang="en-US" altLang="zh-CN" dirty="0">
                    <a:solidFill>
                      <a:srgbClr val="06B0F0"/>
                    </a:solidFill>
                    <a:effectLst>
                      <a:outerShdw blurRad="38100" dist="38100" dir="2700000" algn="tl">
                        <a:srgbClr val="C0C0C0"/>
                      </a:outerShdw>
                    </a:effectLst>
                    <a:latin typeface="微软雅黑" pitchFamily="34" charset="-122"/>
                    <a:ea typeface="微软雅黑" pitchFamily="34" charset="-122"/>
                  </a:rPr>
                  <a:t>2018-2019</a:t>
                </a:r>
              </a:p>
            </p:txBody>
          </p:sp>
          <p:grpSp>
            <p:nvGrpSpPr>
              <p:cNvPr id="63" name="Group 11"/>
              <p:cNvGrpSpPr>
                <a:grpSpLocks/>
              </p:cNvGrpSpPr>
              <p:nvPr/>
            </p:nvGrpSpPr>
            <p:grpSpPr bwMode="auto">
              <a:xfrm>
                <a:off x="1619250" y="4402910"/>
                <a:ext cx="228600" cy="303212"/>
                <a:chOff x="2016" y="3789"/>
                <a:chExt cx="1680" cy="1680"/>
              </a:xfrm>
            </p:grpSpPr>
            <p:sp>
              <p:nvSpPr>
                <p:cNvPr id="75" name="Oval 12"/>
                <p:cNvSpPr>
                  <a:spLocks noChangeArrowheads="1"/>
                </p:cNvSpPr>
                <p:nvPr/>
              </p:nvSpPr>
              <p:spPr bwMode="gray">
                <a:xfrm>
                  <a:off x="2016" y="3789"/>
                  <a:ext cx="1680" cy="1680"/>
                </a:xfrm>
                <a:prstGeom prst="ellipse">
                  <a:avLst/>
                </a:prstGeom>
                <a:gradFill rotWithShape="1">
                  <a:gsLst>
                    <a:gs pos="0">
                      <a:srgbClr val="00B0F0"/>
                    </a:gs>
                    <a:gs pos="100000">
                      <a:srgbClr val="1D77AF"/>
                    </a:gs>
                  </a:gsLst>
                  <a:lin ang="5400000" scaled="1"/>
                </a:gradFill>
                <a:ln w="9525">
                  <a:noFill/>
                  <a:round/>
                  <a:headEnd/>
                  <a:tailEnd/>
                </a:ln>
              </p:spPr>
              <p:txBody>
                <a:bodyPr wrap="none" anchor="ctr"/>
                <a:lstStyle/>
                <a:p>
                  <a:pPr algn="ctr">
                    <a:lnSpc>
                      <a:spcPct val="150000"/>
                    </a:lnSpc>
                  </a:pPr>
                  <a:endParaRPr lang="zh-CN" altLang="en-US" sz="1400" b="0">
                    <a:solidFill>
                      <a:srgbClr val="000000"/>
                    </a:solidFill>
                    <a:latin typeface="微软雅黑" pitchFamily="34" charset="-122"/>
                    <a:ea typeface="微软雅黑" pitchFamily="34" charset="-122"/>
                  </a:endParaRPr>
                </a:p>
              </p:txBody>
            </p:sp>
            <p:sp>
              <p:nvSpPr>
                <p:cNvPr id="76" name="Freeform 13"/>
                <p:cNvSpPr>
                  <a:spLocks/>
                </p:cNvSpPr>
                <p:nvPr/>
              </p:nvSpPr>
              <p:spPr bwMode="gray">
                <a:xfrm>
                  <a:off x="2208" y="3817"/>
                  <a:ext cx="1296" cy="634"/>
                </a:xfrm>
                <a:custGeom>
                  <a:avLst/>
                  <a:gdLst>
                    <a:gd name="T0" fmla="*/ 823 w 1321"/>
                    <a:gd name="T1" fmla="*/ 25 h 712"/>
                    <a:gd name="T2" fmla="*/ 833 w 1321"/>
                    <a:gd name="T3" fmla="*/ 27 h 712"/>
                    <a:gd name="T4" fmla="*/ 836 w 1321"/>
                    <a:gd name="T5" fmla="*/ 29 h 712"/>
                    <a:gd name="T6" fmla="*/ 831 w 1321"/>
                    <a:gd name="T7" fmla="*/ 32 h 712"/>
                    <a:gd name="T8" fmla="*/ 821 w 1321"/>
                    <a:gd name="T9" fmla="*/ 34 h 712"/>
                    <a:gd name="T10" fmla="*/ 804 w 1321"/>
                    <a:gd name="T11" fmla="*/ 36 h 712"/>
                    <a:gd name="T12" fmla="*/ 783 w 1321"/>
                    <a:gd name="T13" fmla="*/ 37 h 712"/>
                    <a:gd name="T14" fmla="*/ 756 w 1321"/>
                    <a:gd name="T15" fmla="*/ 38 h 712"/>
                    <a:gd name="T16" fmla="*/ 725 w 1321"/>
                    <a:gd name="T17" fmla="*/ 40 h 712"/>
                    <a:gd name="T18" fmla="*/ 690 w 1321"/>
                    <a:gd name="T19" fmla="*/ 42 h 712"/>
                    <a:gd name="T20" fmla="*/ 651 w 1321"/>
                    <a:gd name="T21" fmla="*/ 42 h 712"/>
                    <a:gd name="T22" fmla="*/ 612 w 1321"/>
                    <a:gd name="T23" fmla="*/ 43 h 712"/>
                    <a:gd name="T24" fmla="*/ 567 w 1321"/>
                    <a:gd name="T25" fmla="*/ 43 h 712"/>
                    <a:gd name="T26" fmla="*/ 522 w 1321"/>
                    <a:gd name="T27" fmla="*/ 43 h 712"/>
                    <a:gd name="T28" fmla="*/ 503 w 1321"/>
                    <a:gd name="T29" fmla="*/ 44 h 712"/>
                    <a:gd name="T30" fmla="*/ 301 w 1321"/>
                    <a:gd name="T31" fmla="*/ 44 h 712"/>
                    <a:gd name="T32" fmla="*/ 298 w 1321"/>
                    <a:gd name="T33" fmla="*/ 44 h 712"/>
                    <a:gd name="T34" fmla="*/ 259 w 1321"/>
                    <a:gd name="T35" fmla="*/ 43 h 712"/>
                    <a:gd name="T36" fmla="*/ 221 w 1321"/>
                    <a:gd name="T37" fmla="*/ 43 h 712"/>
                    <a:gd name="T38" fmla="*/ 183 w 1321"/>
                    <a:gd name="T39" fmla="*/ 43 h 712"/>
                    <a:gd name="T40" fmla="*/ 150 w 1321"/>
                    <a:gd name="T41" fmla="*/ 42 h 712"/>
                    <a:gd name="T42" fmla="*/ 119 w 1321"/>
                    <a:gd name="T43" fmla="*/ 42 h 712"/>
                    <a:gd name="T44" fmla="*/ 90 w 1321"/>
                    <a:gd name="T45" fmla="*/ 41 h 712"/>
                    <a:gd name="T46" fmla="*/ 66 w 1321"/>
                    <a:gd name="T47" fmla="*/ 40 h 712"/>
                    <a:gd name="T48" fmla="*/ 43 w 1321"/>
                    <a:gd name="T49" fmla="*/ 38 h 712"/>
                    <a:gd name="T50" fmla="*/ 26 w 1321"/>
                    <a:gd name="T51" fmla="*/ 37 h 712"/>
                    <a:gd name="T52" fmla="*/ 18 w 1321"/>
                    <a:gd name="T53" fmla="*/ 36 h 712"/>
                    <a:gd name="T54" fmla="*/ 6 w 1321"/>
                    <a:gd name="T55" fmla="*/ 34 h 712"/>
                    <a:gd name="T56" fmla="*/ 0 w 1321"/>
                    <a:gd name="T57" fmla="*/ 33 h 712"/>
                    <a:gd name="T58" fmla="*/ 0 w 1321"/>
                    <a:gd name="T59" fmla="*/ 32 h 712"/>
                    <a:gd name="T60" fmla="*/ 4 w 1321"/>
                    <a:gd name="T61" fmla="*/ 29 h 712"/>
                    <a:gd name="T62" fmla="*/ 16 w 1321"/>
                    <a:gd name="T63" fmla="*/ 27 h 712"/>
                    <a:gd name="T64" fmla="*/ 27 w 1321"/>
                    <a:gd name="T65" fmla="*/ 23 h 712"/>
                    <a:gd name="T66" fmla="*/ 62 w 1321"/>
                    <a:gd name="T67" fmla="*/ 18 h 712"/>
                    <a:gd name="T68" fmla="*/ 94 w 1321"/>
                    <a:gd name="T69" fmla="*/ 14 h 712"/>
                    <a:gd name="T70" fmla="*/ 128 w 1321"/>
                    <a:gd name="T71" fmla="*/ 11 h 712"/>
                    <a:gd name="T72" fmla="*/ 171 w 1321"/>
                    <a:gd name="T73" fmla="*/ 8 h 712"/>
                    <a:gd name="T74" fmla="*/ 217 w 1321"/>
                    <a:gd name="T75" fmla="*/ 4 h 712"/>
                    <a:gd name="T76" fmla="*/ 263 w 1321"/>
                    <a:gd name="T77" fmla="*/ 4 h 712"/>
                    <a:gd name="T78" fmla="*/ 315 w 1321"/>
                    <a:gd name="T79" fmla="*/ 4 h 712"/>
                    <a:gd name="T80" fmla="*/ 368 w 1321"/>
                    <a:gd name="T81" fmla="*/ 4 h 712"/>
                    <a:gd name="T82" fmla="*/ 423 w 1321"/>
                    <a:gd name="T83" fmla="*/ 0 h 712"/>
                    <a:gd name="T84" fmla="*/ 423 w 1321"/>
                    <a:gd name="T85" fmla="*/ 0 h 712"/>
                    <a:gd name="T86" fmla="*/ 480 w 1321"/>
                    <a:gd name="T87" fmla="*/ 4 h 712"/>
                    <a:gd name="T88" fmla="*/ 535 w 1321"/>
                    <a:gd name="T89" fmla="*/ 4 h 712"/>
                    <a:gd name="T90" fmla="*/ 589 w 1321"/>
                    <a:gd name="T91" fmla="*/ 4 h 712"/>
                    <a:gd name="T92" fmla="*/ 639 w 1321"/>
                    <a:gd name="T93" fmla="*/ 5 h 712"/>
                    <a:gd name="T94" fmla="*/ 684 w 1321"/>
                    <a:gd name="T95" fmla="*/ 9 h 712"/>
                    <a:gd name="T96" fmla="*/ 726 w 1321"/>
                    <a:gd name="T97" fmla="*/ 12 h 712"/>
                    <a:gd name="T98" fmla="*/ 763 w 1321"/>
                    <a:gd name="T99" fmla="*/ 16 h 712"/>
                    <a:gd name="T100" fmla="*/ 795 w 1321"/>
                    <a:gd name="T101" fmla="*/ 20 h 712"/>
                    <a:gd name="T102" fmla="*/ 823 w 1321"/>
                    <a:gd name="T103" fmla="*/ 25 h 712"/>
                    <a:gd name="T104" fmla="*/ 823 w 1321"/>
                    <a:gd name="T105" fmla="*/ 25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00B0F0"/>
                    </a:gs>
                  </a:gsLst>
                  <a:lin ang="5400000" scaled="1"/>
                </a:gradFill>
                <a:ln w="0">
                  <a:noFill/>
                  <a:round/>
                  <a:headEnd/>
                  <a:tailEnd/>
                </a:ln>
              </p:spPr>
              <p:txBody>
                <a:bodyPr/>
                <a:lstStyle/>
                <a:p>
                  <a:pPr>
                    <a:lnSpc>
                      <a:spcPct val="150000"/>
                    </a:lnSpc>
                  </a:pPr>
                  <a:endParaRPr lang="zh-CN" altLang="en-US" sz="1400">
                    <a:latin typeface="微软雅黑" pitchFamily="34" charset="-122"/>
                    <a:ea typeface="微软雅黑" pitchFamily="34" charset="-122"/>
                  </a:endParaRPr>
                </a:p>
              </p:txBody>
            </p:sp>
          </p:grpSp>
          <p:cxnSp>
            <p:nvCxnSpPr>
              <p:cNvPr id="64" name="AutoShape 14"/>
              <p:cNvCxnSpPr>
                <a:cxnSpLocks noChangeShapeType="1"/>
                <a:stCxn id="62" idx="2"/>
                <a:endCxn id="75" idx="0"/>
              </p:cNvCxnSpPr>
              <p:nvPr/>
            </p:nvCxnSpPr>
            <p:spPr bwMode="gray">
              <a:xfrm flipH="1">
                <a:off x="1733550" y="3916976"/>
                <a:ext cx="4286" cy="485927"/>
              </a:xfrm>
              <a:prstGeom prst="straightConnector1">
                <a:avLst/>
              </a:prstGeom>
              <a:noFill/>
              <a:ln w="38100" cap="rnd">
                <a:solidFill>
                  <a:srgbClr val="06B0F0"/>
                </a:solidFill>
                <a:prstDash val="sysDot"/>
                <a:round/>
                <a:headEnd/>
                <a:tailEnd/>
              </a:ln>
            </p:spPr>
          </p:cxnSp>
          <p:sp>
            <p:nvSpPr>
              <p:cNvPr id="65" name="AutoShape 15"/>
              <p:cNvSpPr>
                <a:spLocks noChangeArrowheads="1"/>
              </p:cNvSpPr>
              <p:nvPr/>
            </p:nvSpPr>
            <p:spPr bwMode="gray">
              <a:xfrm flipH="1">
                <a:off x="2326815" y="3555472"/>
                <a:ext cx="5984793" cy="1207375"/>
              </a:xfrm>
              <a:prstGeom prst="homePlate">
                <a:avLst>
                  <a:gd name="adj" fmla="val 33868"/>
                </a:avLst>
              </a:prstGeom>
              <a:gradFill rotWithShape="1">
                <a:gsLst>
                  <a:gs pos="0">
                    <a:srgbClr val="06B0F0"/>
                  </a:gs>
                  <a:gs pos="100000">
                    <a:srgbClr val="8EDFFC"/>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059CD1"/>
                </a:extrusionClr>
              </a:sp3d>
            </p:spPr>
            <p:txBody>
              <a:bodyPr wrap="none" anchor="ctr">
                <a:flatTx/>
              </a:bodyPr>
              <a:lstStyle/>
              <a:p>
                <a:pPr algn="ctr">
                  <a:lnSpc>
                    <a:spcPct val="150000"/>
                  </a:lnSpc>
                </a:pPr>
                <a:endParaRPr lang="zh-CN" altLang="en-US" sz="1400" b="0">
                  <a:solidFill>
                    <a:srgbClr val="000000"/>
                  </a:solidFill>
                  <a:latin typeface="微软雅黑" pitchFamily="34" charset="-122"/>
                  <a:ea typeface="微软雅黑" pitchFamily="34" charset="-122"/>
                </a:endParaRPr>
              </a:p>
            </p:txBody>
          </p:sp>
          <p:sp>
            <p:nvSpPr>
              <p:cNvPr id="66" name="Text Box 17"/>
              <p:cNvSpPr txBox="1">
                <a:spLocks noChangeArrowheads="1"/>
              </p:cNvSpPr>
              <p:nvPr/>
            </p:nvSpPr>
            <p:spPr bwMode="gray">
              <a:xfrm>
                <a:off x="1976709" y="2154277"/>
                <a:ext cx="722201" cy="488872"/>
              </a:xfrm>
              <a:prstGeom prst="rect">
                <a:avLst/>
              </a:prstGeom>
              <a:noFill/>
              <a:ln w="9525">
                <a:noFill/>
                <a:miter lim="800000"/>
                <a:headEnd/>
                <a:tailEnd/>
              </a:ln>
              <a:effectLst/>
            </p:spPr>
            <p:txBody>
              <a:bodyPr wrap="none">
                <a:spAutoFit/>
              </a:bodyPr>
              <a:lstStyle/>
              <a:p>
                <a:pPr algn="ctr" eaLnBrk="0" hangingPunct="0">
                  <a:lnSpc>
                    <a:spcPct val="150000"/>
                  </a:lnSpc>
                  <a:defRPr/>
                </a:pPr>
                <a:r>
                  <a:rPr lang="en-US" altLang="zh-CN" dirty="0">
                    <a:solidFill>
                      <a:srgbClr val="80C000"/>
                    </a:solidFill>
                    <a:effectLst>
                      <a:outerShdw blurRad="38100" dist="38100" dir="2700000" algn="tl">
                        <a:srgbClr val="C0C0C0"/>
                      </a:outerShdw>
                    </a:effectLst>
                    <a:latin typeface="微软雅黑" pitchFamily="34" charset="-122"/>
                    <a:ea typeface="微软雅黑" pitchFamily="34" charset="-122"/>
                  </a:rPr>
                  <a:t>2020</a:t>
                </a:r>
              </a:p>
            </p:txBody>
          </p:sp>
          <p:grpSp>
            <p:nvGrpSpPr>
              <p:cNvPr id="67" name="Group 18"/>
              <p:cNvGrpSpPr>
                <a:grpSpLocks/>
              </p:cNvGrpSpPr>
              <p:nvPr/>
            </p:nvGrpSpPr>
            <p:grpSpPr bwMode="auto">
              <a:xfrm>
                <a:off x="2232025" y="3111484"/>
                <a:ext cx="228600" cy="290513"/>
                <a:chOff x="2016" y="5794"/>
                <a:chExt cx="1680" cy="1680"/>
              </a:xfrm>
            </p:grpSpPr>
            <p:sp>
              <p:nvSpPr>
                <p:cNvPr id="73" name="Oval 19"/>
                <p:cNvSpPr>
                  <a:spLocks noChangeArrowheads="1"/>
                </p:cNvSpPr>
                <p:nvPr/>
              </p:nvSpPr>
              <p:spPr bwMode="gray">
                <a:xfrm>
                  <a:off x="2016" y="5794"/>
                  <a:ext cx="1680" cy="1680"/>
                </a:xfrm>
                <a:prstGeom prst="ellipse">
                  <a:avLst/>
                </a:prstGeom>
                <a:solidFill>
                  <a:srgbClr val="92D050"/>
                </a:solidFill>
                <a:ln w="9525">
                  <a:noFill/>
                  <a:round/>
                  <a:headEnd/>
                  <a:tailEnd/>
                </a:ln>
              </p:spPr>
              <p:txBody>
                <a:bodyPr wrap="none" anchor="ctr"/>
                <a:lstStyle/>
                <a:p>
                  <a:pPr algn="ctr">
                    <a:lnSpc>
                      <a:spcPct val="150000"/>
                    </a:lnSpc>
                  </a:pPr>
                  <a:endParaRPr lang="zh-CN" altLang="en-US" sz="1400" b="0">
                    <a:solidFill>
                      <a:srgbClr val="000000"/>
                    </a:solidFill>
                    <a:latin typeface="微软雅黑" pitchFamily="34" charset="-122"/>
                    <a:ea typeface="微软雅黑" pitchFamily="34" charset="-122"/>
                  </a:endParaRPr>
                </a:p>
              </p:txBody>
            </p:sp>
            <p:sp>
              <p:nvSpPr>
                <p:cNvPr id="74" name="Freeform 20"/>
                <p:cNvSpPr>
                  <a:spLocks/>
                </p:cNvSpPr>
                <p:nvPr/>
              </p:nvSpPr>
              <p:spPr bwMode="gray">
                <a:xfrm>
                  <a:off x="2208" y="5822"/>
                  <a:ext cx="1296" cy="634"/>
                </a:xfrm>
                <a:custGeom>
                  <a:avLst/>
                  <a:gdLst>
                    <a:gd name="T0" fmla="*/ 823 w 1321"/>
                    <a:gd name="T1" fmla="*/ 25 h 712"/>
                    <a:gd name="T2" fmla="*/ 833 w 1321"/>
                    <a:gd name="T3" fmla="*/ 27 h 712"/>
                    <a:gd name="T4" fmla="*/ 836 w 1321"/>
                    <a:gd name="T5" fmla="*/ 29 h 712"/>
                    <a:gd name="T6" fmla="*/ 831 w 1321"/>
                    <a:gd name="T7" fmla="*/ 32 h 712"/>
                    <a:gd name="T8" fmla="*/ 821 w 1321"/>
                    <a:gd name="T9" fmla="*/ 34 h 712"/>
                    <a:gd name="T10" fmla="*/ 804 w 1321"/>
                    <a:gd name="T11" fmla="*/ 36 h 712"/>
                    <a:gd name="T12" fmla="*/ 783 w 1321"/>
                    <a:gd name="T13" fmla="*/ 37 h 712"/>
                    <a:gd name="T14" fmla="*/ 756 w 1321"/>
                    <a:gd name="T15" fmla="*/ 38 h 712"/>
                    <a:gd name="T16" fmla="*/ 725 w 1321"/>
                    <a:gd name="T17" fmla="*/ 40 h 712"/>
                    <a:gd name="T18" fmla="*/ 690 w 1321"/>
                    <a:gd name="T19" fmla="*/ 42 h 712"/>
                    <a:gd name="T20" fmla="*/ 651 w 1321"/>
                    <a:gd name="T21" fmla="*/ 42 h 712"/>
                    <a:gd name="T22" fmla="*/ 612 w 1321"/>
                    <a:gd name="T23" fmla="*/ 43 h 712"/>
                    <a:gd name="T24" fmla="*/ 567 w 1321"/>
                    <a:gd name="T25" fmla="*/ 43 h 712"/>
                    <a:gd name="T26" fmla="*/ 522 w 1321"/>
                    <a:gd name="T27" fmla="*/ 43 h 712"/>
                    <a:gd name="T28" fmla="*/ 503 w 1321"/>
                    <a:gd name="T29" fmla="*/ 44 h 712"/>
                    <a:gd name="T30" fmla="*/ 301 w 1321"/>
                    <a:gd name="T31" fmla="*/ 44 h 712"/>
                    <a:gd name="T32" fmla="*/ 298 w 1321"/>
                    <a:gd name="T33" fmla="*/ 44 h 712"/>
                    <a:gd name="T34" fmla="*/ 259 w 1321"/>
                    <a:gd name="T35" fmla="*/ 43 h 712"/>
                    <a:gd name="T36" fmla="*/ 221 w 1321"/>
                    <a:gd name="T37" fmla="*/ 43 h 712"/>
                    <a:gd name="T38" fmla="*/ 183 w 1321"/>
                    <a:gd name="T39" fmla="*/ 43 h 712"/>
                    <a:gd name="T40" fmla="*/ 150 w 1321"/>
                    <a:gd name="T41" fmla="*/ 42 h 712"/>
                    <a:gd name="T42" fmla="*/ 119 w 1321"/>
                    <a:gd name="T43" fmla="*/ 42 h 712"/>
                    <a:gd name="T44" fmla="*/ 90 w 1321"/>
                    <a:gd name="T45" fmla="*/ 41 h 712"/>
                    <a:gd name="T46" fmla="*/ 66 w 1321"/>
                    <a:gd name="T47" fmla="*/ 40 h 712"/>
                    <a:gd name="T48" fmla="*/ 43 w 1321"/>
                    <a:gd name="T49" fmla="*/ 38 h 712"/>
                    <a:gd name="T50" fmla="*/ 26 w 1321"/>
                    <a:gd name="T51" fmla="*/ 37 h 712"/>
                    <a:gd name="T52" fmla="*/ 18 w 1321"/>
                    <a:gd name="T53" fmla="*/ 36 h 712"/>
                    <a:gd name="T54" fmla="*/ 6 w 1321"/>
                    <a:gd name="T55" fmla="*/ 34 h 712"/>
                    <a:gd name="T56" fmla="*/ 0 w 1321"/>
                    <a:gd name="T57" fmla="*/ 33 h 712"/>
                    <a:gd name="T58" fmla="*/ 0 w 1321"/>
                    <a:gd name="T59" fmla="*/ 32 h 712"/>
                    <a:gd name="T60" fmla="*/ 4 w 1321"/>
                    <a:gd name="T61" fmla="*/ 29 h 712"/>
                    <a:gd name="T62" fmla="*/ 16 w 1321"/>
                    <a:gd name="T63" fmla="*/ 27 h 712"/>
                    <a:gd name="T64" fmla="*/ 27 w 1321"/>
                    <a:gd name="T65" fmla="*/ 23 h 712"/>
                    <a:gd name="T66" fmla="*/ 62 w 1321"/>
                    <a:gd name="T67" fmla="*/ 18 h 712"/>
                    <a:gd name="T68" fmla="*/ 94 w 1321"/>
                    <a:gd name="T69" fmla="*/ 14 h 712"/>
                    <a:gd name="T70" fmla="*/ 128 w 1321"/>
                    <a:gd name="T71" fmla="*/ 11 h 712"/>
                    <a:gd name="T72" fmla="*/ 171 w 1321"/>
                    <a:gd name="T73" fmla="*/ 8 h 712"/>
                    <a:gd name="T74" fmla="*/ 217 w 1321"/>
                    <a:gd name="T75" fmla="*/ 4 h 712"/>
                    <a:gd name="T76" fmla="*/ 263 w 1321"/>
                    <a:gd name="T77" fmla="*/ 4 h 712"/>
                    <a:gd name="T78" fmla="*/ 315 w 1321"/>
                    <a:gd name="T79" fmla="*/ 4 h 712"/>
                    <a:gd name="T80" fmla="*/ 368 w 1321"/>
                    <a:gd name="T81" fmla="*/ 4 h 712"/>
                    <a:gd name="T82" fmla="*/ 423 w 1321"/>
                    <a:gd name="T83" fmla="*/ 0 h 712"/>
                    <a:gd name="T84" fmla="*/ 423 w 1321"/>
                    <a:gd name="T85" fmla="*/ 0 h 712"/>
                    <a:gd name="T86" fmla="*/ 480 w 1321"/>
                    <a:gd name="T87" fmla="*/ 4 h 712"/>
                    <a:gd name="T88" fmla="*/ 535 w 1321"/>
                    <a:gd name="T89" fmla="*/ 4 h 712"/>
                    <a:gd name="T90" fmla="*/ 589 w 1321"/>
                    <a:gd name="T91" fmla="*/ 4 h 712"/>
                    <a:gd name="T92" fmla="*/ 639 w 1321"/>
                    <a:gd name="T93" fmla="*/ 5 h 712"/>
                    <a:gd name="T94" fmla="*/ 684 w 1321"/>
                    <a:gd name="T95" fmla="*/ 9 h 712"/>
                    <a:gd name="T96" fmla="*/ 726 w 1321"/>
                    <a:gd name="T97" fmla="*/ 12 h 712"/>
                    <a:gd name="T98" fmla="*/ 763 w 1321"/>
                    <a:gd name="T99" fmla="*/ 16 h 712"/>
                    <a:gd name="T100" fmla="*/ 795 w 1321"/>
                    <a:gd name="T101" fmla="*/ 20 h 712"/>
                    <a:gd name="T102" fmla="*/ 823 w 1321"/>
                    <a:gd name="T103" fmla="*/ 25 h 712"/>
                    <a:gd name="T104" fmla="*/ 823 w 1321"/>
                    <a:gd name="T105" fmla="*/ 25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9FCFF"/>
                    </a:gs>
                    <a:gs pos="100000">
                      <a:srgbClr val="92D050"/>
                    </a:gs>
                  </a:gsLst>
                  <a:lin ang="5400000" scaled="1"/>
                </a:gradFill>
                <a:ln w="0">
                  <a:noFill/>
                  <a:round/>
                  <a:headEnd/>
                  <a:tailEnd/>
                </a:ln>
              </p:spPr>
              <p:txBody>
                <a:bodyPr/>
                <a:lstStyle/>
                <a:p>
                  <a:pPr>
                    <a:lnSpc>
                      <a:spcPct val="150000"/>
                    </a:lnSpc>
                  </a:pPr>
                  <a:endParaRPr lang="zh-CN" altLang="en-US" sz="1400">
                    <a:latin typeface="微软雅黑" pitchFamily="34" charset="-122"/>
                    <a:ea typeface="微软雅黑" pitchFamily="34" charset="-122"/>
                  </a:endParaRPr>
                </a:p>
              </p:txBody>
            </p:sp>
          </p:grpSp>
          <p:cxnSp>
            <p:nvCxnSpPr>
              <p:cNvPr id="68" name="AutoShape 21"/>
              <p:cNvCxnSpPr>
                <a:cxnSpLocks noChangeShapeType="1"/>
                <a:stCxn id="66" idx="2"/>
              </p:cNvCxnSpPr>
              <p:nvPr/>
            </p:nvCxnSpPr>
            <p:spPr bwMode="gray">
              <a:xfrm flipH="1">
                <a:off x="2332215" y="2643149"/>
                <a:ext cx="5596" cy="398541"/>
              </a:xfrm>
              <a:prstGeom prst="straightConnector1">
                <a:avLst/>
              </a:prstGeom>
              <a:noFill/>
              <a:ln w="38100" cap="rnd">
                <a:solidFill>
                  <a:srgbClr val="92D050"/>
                </a:solidFill>
                <a:prstDash val="sysDot"/>
                <a:round/>
                <a:headEnd/>
                <a:tailEnd/>
              </a:ln>
            </p:spPr>
          </p:cxnSp>
          <p:sp>
            <p:nvSpPr>
              <p:cNvPr id="69" name="AutoShape 22"/>
              <p:cNvSpPr>
                <a:spLocks noChangeArrowheads="1"/>
              </p:cNvSpPr>
              <p:nvPr/>
            </p:nvSpPr>
            <p:spPr bwMode="gray">
              <a:xfrm flipH="1">
                <a:off x="3117727" y="2328119"/>
                <a:ext cx="5218495" cy="957438"/>
              </a:xfrm>
              <a:prstGeom prst="homePlate">
                <a:avLst>
                  <a:gd name="adj" fmla="val 30790"/>
                </a:avLst>
              </a:prstGeom>
              <a:gradFill rotWithShape="1">
                <a:gsLst>
                  <a:gs pos="0">
                    <a:srgbClr val="B3DC27"/>
                  </a:gs>
                  <a:gs pos="100000">
                    <a:srgbClr val="CCFF99"/>
                  </a:gs>
                </a:gsLst>
                <a:lin ang="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80C000"/>
                </a:extrusionClr>
              </a:sp3d>
            </p:spPr>
            <p:txBody>
              <a:bodyPr wrap="none" anchor="ctr">
                <a:flatTx/>
              </a:bodyPr>
              <a:lstStyle/>
              <a:p>
                <a:pPr algn="ctr">
                  <a:lnSpc>
                    <a:spcPct val="150000"/>
                  </a:lnSpc>
                </a:pPr>
                <a:endParaRPr lang="zh-CN" altLang="en-US" sz="1400" b="0">
                  <a:solidFill>
                    <a:srgbClr val="000000"/>
                  </a:solidFill>
                  <a:latin typeface="微软雅黑" pitchFamily="34" charset="-122"/>
                  <a:ea typeface="微软雅黑" pitchFamily="34" charset="-122"/>
                </a:endParaRPr>
              </a:p>
            </p:txBody>
          </p:sp>
          <p:sp>
            <p:nvSpPr>
              <p:cNvPr id="70" name="Text Box 30"/>
              <p:cNvSpPr txBox="1">
                <a:spLocks noChangeArrowheads="1"/>
              </p:cNvSpPr>
              <p:nvPr/>
            </p:nvSpPr>
            <p:spPr bwMode="gray">
              <a:xfrm>
                <a:off x="3520316" y="2481538"/>
                <a:ext cx="5185803" cy="688532"/>
              </a:xfrm>
              <a:prstGeom prst="rect">
                <a:avLst/>
              </a:prstGeom>
              <a:noFill/>
              <a:ln w="9525">
                <a:noFill/>
                <a:miter lim="800000"/>
                <a:headEnd/>
                <a:tailEnd/>
              </a:ln>
            </p:spPr>
            <p:txBody>
              <a:bodyPr>
                <a:spAutoFit/>
              </a:bodyPr>
              <a:lstStyle/>
              <a:p>
                <a:pPr eaLnBrk="0" hangingPunct="0">
                  <a:lnSpc>
                    <a:spcPct val="150000"/>
                  </a:lnSpc>
                  <a:buSzPct val="85000"/>
                  <a:buFont typeface="Wingdings" pitchFamily="2" charset="2"/>
                  <a:buChar char="u"/>
                </a:pPr>
                <a:r>
                  <a:rPr lang="zh-CN" altLang="zh-CN" sz="1200" dirty="0" smtClean="0">
                    <a:latin typeface="微软雅黑" pitchFamily="34" charset="-122"/>
                    <a:ea typeface="微软雅黑" pitchFamily="34" charset="-122"/>
                  </a:rPr>
                  <a:t>引导传统产业提升</a:t>
                </a:r>
                <a:r>
                  <a:rPr lang="zh-CN" altLang="en-US" sz="1200" dirty="0" smtClean="0">
                    <a:latin typeface="微软雅黑" pitchFamily="34" charset="-122"/>
                    <a:ea typeface="微软雅黑" pitchFamily="34" charset="-122"/>
                  </a:rPr>
                  <a:t>智慧临空、智慧</a:t>
                </a:r>
                <a:r>
                  <a:rPr lang="zh-CN" altLang="zh-CN" sz="1200" dirty="0" smtClean="0">
                    <a:latin typeface="微软雅黑" pitchFamily="34" charset="-122"/>
                    <a:ea typeface="微软雅黑" pitchFamily="34" charset="-122"/>
                  </a:rPr>
                  <a:t>制造</a:t>
                </a:r>
                <a:r>
                  <a:rPr lang="zh-CN" altLang="en-US" sz="1200" dirty="0" smtClean="0">
                    <a:latin typeface="微软雅黑" pitchFamily="34" charset="-122"/>
                    <a:ea typeface="微软雅黑" pitchFamily="34" charset="-122"/>
                  </a:rPr>
                  <a:t>、智慧旅游</a:t>
                </a:r>
                <a:r>
                  <a:rPr lang="zh-CN" altLang="zh-CN" sz="1200" dirty="0" smtClean="0">
                    <a:latin typeface="微软雅黑" pitchFamily="34" charset="-122"/>
                    <a:ea typeface="微软雅黑" pitchFamily="34" charset="-122"/>
                  </a:rPr>
                  <a:t>能力水平</a:t>
                </a:r>
                <a:endParaRPr lang="en-US" altLang="zh-CN" sz="1200" dirty="0" smtClean="0">
                  <a:latin typeface="微软雅黑" pitchFamily="34" charset="-122"/>
                  <a:ea typeface="微软雅黑" pitchFamily="34" charset="-122"/>
                </a:endParaRPr>
              </a:p>
              <a:p>
                <a:pPr eaLnBrk="0" hangingPunct="0">
                  <a:lnSpc>
                    <a:spcPct val="150000"/>
                  </a:lnSpc>
                  <a:buSzPct val="85000"/>
                  <a:buFont typeface="Wingdings" pitchFamily="2" charset="2"/>
                  <a:buChar char="u"/>
                </a:pPr>
                <a:r>
                  <a:rPr lang="zh-CN" altLang="zh-CN" sz="1200" dirty="0" smtClean="0">
                    <a:latin typeface="微软雅黑" pitchFamily="34" charset="-122"/>
                    <a:ea typeface="微软雅黑" pitchFamily="34" charset="-122"/>
                  </a:rPr>
                  <a:t>打造</a:t>
                </a:r>
                <a:r>
                  <a:rPr lang="zh-CN" altLang="en-US" sz="1200" dirty="0" smtClean="0">
                    <a:latin typeface="微软雅黑" pitchFamily="34" charset="-122"/>
                    <a:ea typeface="微软雅黑" pitchFamily="34" charset="-122"/>
                  </a:rPr>
                  <a:t>跨境电商</a:t>
                </a:r>
                <a:r>
                  <a:rPr lang="zh-CN"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互联网投融资平台、智慧</a:t>
                </a:r>
                <a:r>
                  <a:rPr lang="zh-CN" altLang="zh-CN" sz="1200" dirty="0" smtClean="0">
                    <a:latin typeface="微软雅黑" pitchFamily="34" charset="-122"/>
                    <a:ea typeface="微软雅黑" pitchFamily="34" charset="-122"/>
                  </a:rPr>
                  <a:t>制造、</a:t>
                </a:r>
                <a:r>
                  <a:rPr lang="zh-CN" altLang="en-US" sz="1200" dirty="0" smtClean="0">
                    <a:latin typeface="微软雅黑" pitchFamily="34" charset="-122"/>
                    <a:ea typeface="微软雅黑" pitchFamily="34" charset="-122"/>
                  </a:rPr>
                  <a:t>智慧旅游</a:t>
                </a:r>
                <a:r>
                  <a:rPr lang="zh-CN" altLang="zh-CN" sz="1200" dirty="0" smtClean="0">
                    <a:latin typeface="微软雅黑" pitchFamily="34" charset="-122"/>
                    <a:ea typeface="微软雅黑" pitchFamily="34" charset="-122"/>
                  </a:rPr>
                  <a:t>示范基地</a:t>
                </a:r>
                <a:endParaRPr lang="en-US" altLang="zh-CN" sz="1200" b="0" dirty="0">
                  <a:latin typeface="微软雅黑" pitchFamily="34" charset="-122"/>
                  <a:ea typeface="微软雅黑" pitchFamily="34" charset="-122"/>
                </a:endParaRPr>
              </a:p>
            </p:txBody>
          </p:sp>
          <p:sp>
            <p:nvSpPr>
              <p:cNvPr id="71" name="Text Box 30"/>
              <p:cNvSpPr txBox="1">
                <a:spLocks noChangeArrowheads="1"/>
              </p:cNvSpPr>
              <p:nvPr/>
            </p:nvSpPr>
            <p:spPr bwMode="gray">
              <a:xfrm>
                <a:off x="2580689" y="3787456"/>
                <a:ext cx="6289124" cy="688532"/>
              </a:xfrm>
              <a:prstGeom prst="rect">
                <a:avLst/>
              </a:prstGeom>
              <a:noFill/>
              <a:ln w="9525">
                <a:noFill/>
                <a:miter lim="800000"/>
                <a:headEnd/>
                <a:tailEnd/>
              </a:ln>
            </p:spPr>
            <p:txBody>
              <a:bodyPr wrap="square">
                <a:spAutoFit/>
              </a:bodyPr>
              <a:lstStyle/>
              <a:p>
                <a:pPr eaLnBrk="0" hangingPunct="0">
                  <a:lnSpc>
                    <a:spcPct val="150000"/>
                  </a:lnSpc>
                  <a:buSzPct val="85000"/>
                  <a:buFont typeface="Wingdings" pitchFamily="2" charset="2"/>
                  <a:buChar char="u"/>
                </a:pPr>
                <a:r>
                  <a:rPr lang="zh-CN" altLang="zh-CN" sz="1200" dirty="0" smtClean="0">
                    <a:latin typeface="微软雅黑" pitchFamily="34" charset="-122"/>
                    <a:ea typeface="微软雅黑" pitchFamily="34" charset="-122"/>
                  </a:rPr>
                  <a:t>引导传统产业建设</a:t>
                </a:r>
                <a:r>
                  <a:rPr lang="zh-CN" altLang="en-US" sz="1200" dirty="0" smtClean="0">
                    <a:latin typeface="微软雅黑" pitchFamily="34" charset="-122"/>
                    <a:ea typeface="微软雅黑" pitchFamily="34" charset="-122"/>
                  </a:rPr>
                  <a:t>智慧临空、智慧</a:t>
                </a:r>
                <a:r>
                  <a:rPr lang="zh-CN" altLang="zh-CN" sz="1200" dirty="0" smtClean="0">
                    <a:latin typeface="微软雅黑" pitchFamily="34" charset="-122"/>
                    <a:ea typeface="微软雅黑" pitchFamily="34" charset="-122"/>
                  </a:rPr>
                  <a:t>制造</a:t>
                </a:r>
                <a:r>
                  <a:rPr lang="zh-CN" altLang="en-US" sz="1200" dirty="0" smtClean="0">
                    <a:latin typeface="微软雅黑" pitchFamily="34" charset="-122"/>
                    <a:ea typeface="微软雅黑" pitchFamily="34" charset="-122"/>
                  </a:rPr>
                  <a:t>、智慧旅游</a:t>
                </a:r>
                <a:r>
                  <a:rPr lang="zh-CN" altLang="zh-CN" sz="1200" dirty="0" smtClean="0">
                    <a:latin typeface="微软雅黑" pitchFamily="34" charset="-122"/>
                    <a:ea typeface="微软雅黑" pitchFamily="34" charset="-122"/>
                  </a:rPr>
                  <a:t>等关键应用</a:t>
                </a:r>
                <a:endParaRPr lang="en-US" altLang="zh-CN" sz="1200" b="0" dirty="0" smtClean="0">
                  <a:latin typeface="微软雅黑" pitchFamily="34" charset="-122"/>
                  <a:ea typeface="微软雅黑" pitchFamily="34" charset="-122"/>
                </a:endParaRPr>
              </a:p>
              <a:p>
                <a:pPr eaLnBrk="0" hangingPunct="0">
                  <a:lnSpc>
                    <a:spcPct val="150000"/>
                  </a:lnSpc>
                  <a:buSzPct val="85000"/>
                  <a:buFont typeface="Wingdings" pitchFamily="2" charset="2"/>
                  <a:buChar char="u"/>
                </a:pPr>
                <a:r>
                  <a:rPr lang="zh-CN" altLang="zh-CN" sz="1200" dirty="0" smtClean="0">
                    <a:latin typeface="微软雅黑" pitchFamily="34" charset="-122"/>
                    <a:ea typeface="微软雅黑" pitchFamily="34" charset="-122"/>
                  </a:rPr>
                  <a:t>提升</a:t>
                </a:r>
                <a:r>
                  <a:rPr lang="zh-CN" altLang="en-US" sz="1200" dirty="0" smtClean="0">
                    <a:latin typeface="微软雅黑" pitchFamily="34" charset="-122"/>
                    <a:ea typeface="微软雅黑" pitchFamily="34" charset="-122"/>
                  </a:rPr>
                  <a:t>跨境电商</a:t>
                </a:r>
                <a:r>
                  <a:rPr lang="zh-CN"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互联网投融资平台</a:t>
                </a:r>
                <a:r>
                  <a:rPr lang="zh-CN" altLang="zh-CN" sz="1200" dirty="0" smtClean="0">
                    <a:latin typeface="微软雅黑" pitchFamily="34" charset="-122"/>
                    <a:ea typeface="微软雅黑" pitchFamily="34" charset="-122"/>
                  </a:rPr>
                  <a:t>、智慧城市应用平台服务能力</a:t>
                </a:r>
                <a:endParaRPr lang="en-US" altLang="zh-CN" sz="1200" b="0" dirty="0">
                  <a:latin typeface="微软雅黑" pitchFamily="34" charset="-122"/>
                  <a:ea typeface="微软雅黑" pitchFamily="34" charset="-122"/>
                </a:endParaRPr>
              </a:p>
            </p:txBody>
          </p:sp>
          <p:sp>
            <p:nvSpPr>
              <p:cNvPr id="72" name="Text Box 30"/>
              <p:cNvSpPr txBox="1">
                <a:spLocks noChangeArrowheads="1"/>
              </p:cNvSpPr>
              <p:nvPr/>
            </p:nvSpPr>
            <p:spPr bwMode="gray">
              <a:xfrm>
                <a:off x="1841731" y="5022848"/>
                <a:ext cx="6380973" cy="1081979"/>
              </a:xfrm>
              <a:prstGeom prst="rect">
                <a:avLst/>
              </a:prstGeom>
              <a:noFill/>
              <a:ln w="9525">
                <a:noFill/>
                <a:miter lim="800000"/>
                <a:headEnd/>
                <a:tailEnd/>
              </a:ln>
            </p:spPr>
            <p:txBody>
              <a:bodyPr wrap="square">
                <a:spAutoFit/>
              </a:bodyPr>
              <a:lstStyle/>
              <a:p>
                <a:pPr lvl="0">
                  <a:buFont typeface="Wingdings" pitchFamily="2" charset="2"/>
                  <a:buChar char="u"/>
                </a:pPr>
                <a:r>
                  <a:rPr lang="zh-CN" altLang="en-US" sz="1200" dirty="0" smtClean="0">
                    <a:latin typeface="微软雅黑" pitchFamily="34" charset="-122"/>
                    <a:ea typeface="微软雅黑" pitchFamily="34" charset="-122"/>
                  </a:rPr>
                  <a:t>建设</a:t>
                </a:r>
                <a:r>
                  <a:rPr lang="zh-CN" altLang="zh-CN" sz="1200" dirty="0" smtClean="0">
                    <a:latin typeface="微软雅黑" pitchFamily="34" charset="-122"/>
                    <a:ea typeface="微软雅黑" pitchFamily="34" charset="-122"/>
                  </a:rPr>
                  <a:t>一个基础平台：“互联网</a:t>
                </a:r>
                <a:r>
                  <a:rPr lang="en-US" altLang="zh-CN" sz="1200" dirty="0" smtClean="0">
                    <a:latin typeface="微软雅黑" pitchFamily="34" charset="-122"/>
                    <a:ea typeface="微软雅黑" pitchFamily="34" charset="-122"/>
                  </a:rPr>
                  <a:t>+</a:t>
                </a:r>
                <a:r>
                  <a:rPr lang="zh-CN" altLang="zh-CN" sz="1200" dirty="0" smtClean="0">
                    <a:latin typeface="微软雅黑" pitchFamily="34" charset="-122"/>
                    <a:ea typeface="微软雅黑" pitchFamily="34" charset="-122"/>
                  </a:rPr>
                  <a:t>”能力平台的基础，包括网络层、资源层</a:t>
                </a:r>
              </a:p>
              <a:p>
                <a:pPr lvl="0">
                  <a:buFont typeface="Wingdings" pitchFamily="2" charset="2"/>
                  <a:buChar char="u"/>
                </a:pPr>
                <a:r>
                  <a:rPr lang="zh-CN" altLang="en-US" sz="1200" dirty="0" smtClean="0">
                    <a:latin typeface="微软雅黑" pitchFamily="34" charset="-122"/>
                    <a:ea typeface="微软雅黑" pitchFamily="34" charset="-122"/>
                  </a:rPr>
                  <a:t>部署两大</a:t>
                </a:r>
                <a:r>
                  <a:rPr lang="zh-CN" altLang="zh-CN" sz="1200" dirty="0" smtClean="0">
                    <a:latin typeface="微软雅黑" pitchFamily="34" charset="-122"/>
                    <a:ea typeface="微软雅黑" pitchFamily="34" charset="-122"/>
                  </a:rPr>
                  <a:t>支撑能力：大数据中心、开发测试中心</a:t>
                </a:r>
                <a:endParaRPr lang="en-US" altLang="zh-CN" sz="1200" dirty="0" smtClean="0">
                  <a:latin typeface="微软雅黑" pitchFamily="34" charset="-122"/>
                  <a:ea typeface="微软雅黑" pitchFamily="34" charset="-122"/>
                </a:endParaRPr>
              </a:p>
              <a:p>
                <a:pPr lvl="0">
                  <a:buFont typeface="Wingdings" pitchFamily="2" charset="2"/>
                  <a:buChar char="u"/>
                </a:pPr>
                <a:r>
                  <a:rPr lang="zh-CN" altLang="en-US" sz="1200" dirty="0" smtClean="0">
                    <a:latin typeface="微软雅黑" pitchFamily="34" charset="-122"/>
                    <a:ea typeface="微软雅黑" pitchFamily="34" charset="-122"/>
                  </a:rPr>
                  <a:t>研发三</a:t>
                </a:r>
                <a:r>
                  <a:rPr lang="zh-CN" altLang="zh-CN" sz="1200" dirty="0" smtClean="0">
                    <a:latin typeface="微软雅黑" pitchFamily="34" charset="-122"/>
                    <a:ea typeface="微软雅黑" pitchFamily="34" charset="-122"/>
                  </a:rPr>
                  <a:t>个重点应用：</a:t>
                </a:r>
                <a:r>
                  <a:rPr lang="zh-CN" altLang="en-US" sz="1200" dirty="0" smtClean="0">
                    <a:latin typeface="微软雅黑" pitchFamily="34" charset="-122"/>
                    <a:ea typeface="微软雅黑" pitchFamily="34" charset="-122"/>
                  </a:rPr>
                  <a:t>跨境电商</a:t>
                </a:r>
                <a:r>
                  <a:rPr lang="zh-CN"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互联网投融资平台</a:t>
                </a:r>
                <a:r>
                  <a:rPr lang="zh-CN" altLang="zh-CN" sz="1200" dirty="0" smtClean="0">
                    <a:latin typeface="微软雅黑" pitchFamily="34" charset="-122"/>
                    <a:ea typeface="微软雅黑" pitchFamily="34" charset="-122"/>
                  </a:rPr>
                  <a:t>、智慧城市应用平台建设</a:t>
                </a:r>
              </a:p>
              <a:p>
                <a:pPr lvl="0">
                  <a:buFont typeface="Wingdings" pitchFamily="2" charset="2"/>
                  <a:buChar char="u"/>
                </a:pPr>
                <a:r>
                  <a:rPr lang="zh-CN" altLang="zh-CN" sz="1200" dirty="0" smtClean="0">
                    <a:latin typeface="微软雅黑" pitchFamily="34" charset="-122"/>
                    <a:ea typeface="微软雅黑" pitchFamily="34" charset="-122"/>
                  </a:rPr>
                  <a:t>依托能力平台，部署政府扶持资金申请、审批、使用、评估、研发成果转化等全流程监控管理平台</a:t>
                </a:r>
                <a:endParaRPr lang="zh-CN" altLang="zh-CN" sz="1200" dirty="0">
                  <a:latin typeface="微软雅黑" pitchFamily="34" charset="-122"/>
                  <a:ea typeface="微软雅黑" pitchFamily="34" charset="-122"/>
                </a:endParaRPr>
              </a:p>
            </p:txBody>
          </p:sp>
        </p:grpSp>
        <p:sp>
          <p:nvSpPr>
            <p:cNvPr id="56" name="矩形 55"/>
            <p:cNvSpPr/>
            <p:nvPr/>
          </p:nvSpPr>
          <p:spPr bwMode="auto">
            <a:xfrm>
              <a:off x="7884368" y="1988840"/>
              <a:ext cx="688936" cy="3839195"/>
            </a:xfrm>
            <a:prstGeom prst="rect">
              <a:avLst/>
            </a:prstGeom>
            <a:ln>
              <a:headEnd type="none" w="med" len="med"/>
              <a:tailEnd type="none" w="med" len="med"/>
            </a:ln>
          </p:spPr>
          <p:style>
            <a:lnRef idx="0">
              <a:schemeClr val="accent5"/>
            </a:lnRef>
            <a:fillRef idx="3">
              <a:schemeClr val="accent5"/>
            </a:fillRef>
            <a:effectRef idx="3">
              <a:schemeClr val="accent5"/>
            </a:effectRef>
            <a:fontRef idx="minor">
              <a:schemeClr val="lt1"/>
            </a:fontRef>
          </p:style>
          <p:txBody>
            <a:bodyPr/>
            <a:lstStyle/>
            <a:p>
              <a:pPr>
                <a:lnSpc>
                  <a:spcPct val="150000"/>
                </a:lnSpc>
                <a:defRPr/>
              </a:pPr>
              <a:endParaRPr lang="zh-CN" altLang="en-US" sz="1400" dirty="0">
                <a:solidFill>
                  <a:schemeClr val="tx1"/>
                </a:solidFill>
                <a:latin typeface="微软雅黑" pitchFamily="34" charset="-122"/>
                <a:ea typeface="微软雅黑" pitchFamily="34" charset="-122"/>
              </a:endParaRPr>
            </a:p>
          </p:txBody>
        </p:sp>
        <p:sp>
          <p:nvSpPr>
            <p:cNvPr id="57" name="TextBox 26"/>
            <p:cNvSpPr txBox="1">
              <a:spLocks noChangeArrowheads="1"/>
            </p:cNvSpPr>
            <p:nvPr/>
          </p:nvSpPr>
          <p:spPr bwMode="auto">
            <a:xfrm>
              <a:off x="7884368" y="2348880"/>
              <a:ext cx="738664" cy="3076893"/>
            </a:xfrm>
            <a:prstGeom prst="rect">
              <a:avLst/>
            </a:prstGeom>
            <a:noFill/>
            <a:ln w="9525">
              <a:noFill/>
              <a:miter lim="800000"/>
              <a:headEnd/>
              <a:tailEnd/>
            </a:ln>
          </p:spPr>
          <p:txBody>
            <a:bodyPr vert="eaVert" wrap="square">
              <a:spAutoFit/>
            </a:bodyPr>
            <a:lstStyle/>
            <a:p>
              <a:pPr>
                <a:lnSpc>
                  <a:spcPct val="150000"/>
                </a:lnSpc>
              </a:pPr>
              <a:r>
                <a:rPr lang="zh-CN" altLang="en-US" sz="1200" b="1" dirty="0" smtClean="0">
                  <a:solidFill>
                    <a:schemeClr val="bg1"/>
                  </a:solidFill>
                  <a:latin typeface="微软雅黑" pitchFamily="34" charset="-122"/>
                  <a:ea typeface="微软雅黑" pitchFamily="34" charset="-122"/>
                </a:rPr>
                <a:t>扶持软件与信息技术服务业创新发展物联网和地理信息等关键技术</a:t>
              </a:r>
              <a:endParaRPr lang="zh-CN" altLang="en-US" sz="12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xmlns="" val="1420947513"/>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布局</a:t>
            </a:r>
            <a:r>
              <a:rPr lang="zh-CN" altLang="en-US" sz="2400" b="1" dirty="0">
                <a:solidFill>
                  <a:schemeClr val="tx1"/>
                </a:solidFill>
                <a:latin typeface="黑体" panose="02010609060101010101" pitchFamily="49" charset="-122"/>
                <a:ea typeface="黑体" panose="02010609060101010101" pitchFamily="49" charset="-122"/>
              </a:rPr>
              <a:t>期</a:t>
            </a:r>
            <a:r>
              <a:rPr lang="zh-CN" altLang="en-US" sz="2400" b="1" dirty="0" smtClean="0">
                <a:solidFill>
                  <a:schemeClr val="tx1"/>
                </a:solidFill>
                <a:latin typeface="黑体" panose="02010609060101010101" pitchFamily="49" charset="-122"/>
                <a:ea typeface="黑体" panose="02010609060101010101" pitchFamily="49" charset="-122"/>
              </a:rPr>
              <a:t>：（</a:t>
            </a:r>
            <a:r>
              <a:rPr lang="en-US" altLang="zh-CN" sz="2400" b="1" dirty="0" smtClean="0">
                <a:solidFill>
                  <a:schemeClr val="tx1"/>
                </a:solidFill>
                <a:latin typeface="黑体" panose="02010609060101010101" pitchFamily="49" charset="-122"/>
                <a:ea typeface="黑体" panose="02010609060101010101" pitchFamily="49" charset="-122"/>
              </a:rPr>
              <a:t>2016-2017</a:t>
            </a:r>
            <a:r>
              <a:rPr lang="zh-CN" altLang="en-US" sz="2400" b="1" dirty="0" smtClean="0">
                <a:solidFill>
                  <a:schemeClr val="tx1"/>
                </a:solidFill>
                <a:latin typeface="黑体" panose="02010609060101010101" pitchFamily="49" charset="-122"/>
                <a:ea typeface="黑体" panose="02010609060101010101" pitchFamily="49" charset="-122"/>
              </a:rPr>
              <a:t>）基础</a:t>
            </a:r>
            <a:r>
              <a:rPr lang="zh-CN" altLang="en-US" sz="2400" b="1" dirty="0">
                <a:solidFill>
                  <a:schemeClr val="tx1"/>
                </a:solidFill>
                <a:latin typeface="黑体" panose="02010609060101010101" pitchFamily="49" charset="-122"/>
                <a:ea typeface="黑体" panose="02010609060101010101" pitchFamily="49" charset="-122"/>
              </a:rPr>
              <a:t>能力构建阶段</a:t>
            </a:r>
          </a:p>
        </p:txBody>
      </p:sp>
      <p:grpSp>
        <p:nvGrpSpPr>
          <p:cNvPr id="111" name="组合 110"/>
          <p:cNvGrpSpPr/>
          <p:nvPr/>
        </p:nvGrpSpPr>
        <p:grpSpPr>
          <a:xfrm>
            <a:off x="5940152" y="2229097"/>
            <a:ext cx="2448272" cy="3739719"/>
            <a:chOff x="5192024" y="1980600"/>
            <a:chExt cx="2448272" cy="4000913"/>
          </a:xfrm>
        </p:grpSpPr>
        <p:sp>
          <p:nvSpPr>
            <p:cNvPr id="103" name="文本框 102"/>
            <p:cNvSpPr txBox="1"/>
            <p:nvPr/>
          </p:nvSpPr>
          <p:spPr>
            <a:xfrm>
              <a:off x="5264032" y="5372115"/>
              <a:ext cx="2376264" cy="609398"/>
            </a:xfrm>
            <a:prstGeom prst="rect">
              <a:avLst/>
            </a:prstGeom>
            <a:noFill/>
            <a:ln w="19050">
              <a:solidFill>
                <a:schemeClr val="accent1">
                  <a:lumMod val="20000"/>
                  <a:lumOff val="80000"/>
                </a:schemeClr>
              </a:solidFill>
              <a:prstDash val="dash"/>
            </a:ln>
          </p:spPr>
          <p:txBody>
            <a:bodyPr wrap="square" rtlCol="0">
              <a:spAutoFit/>
            </a:bodyPr>
            <a:lstStyle>
              <a:defPPr>
                <a:defRPr lang="zh-CN"/>
              </a:defPPr>
              <a:lvl1pPr lvl="0">
                <a:lnSpc>
                  <a:spcPct val="120000"/>
                </a:lnSpc>
                <a:defRPr b="1">
                  <a:effectLst>
                    <a:outerShdw blurRad="38100" dist="38100" dir="2700000" algn="tl" rotWithShape="0">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sz="1400" dirty="0">
                  <a:effectLst/>
                </a:rPr>
                <a:t>一个平台</a:t>
              </a:r>
            </a:p>
            <a:p>
              <a:pPr marL="285750" indent="-285750">
                <a:buFont typeface="Wingdings" panose="05000000000000000000" pitchFamily="2" charset="2"/>
                <a:buChar char="p"/>
                <a:defRPr/>
              </a:pPr>
              <a:r>
                <a:rPr lang="zh-CN" altLang="en-US" sz="1200" b="0" kern="0" dirty="0">
                  <a:effectLst/>
                  <a:cs typeface="Arial" pitchFamily="34" charset="0"/>
                </a:rPr>
                <a:t>“互联网</a:t>
              </a:r>
              <a:r>
                <a:rPr lang="en-US" altLang="zh-CN" sz="1200" b="0" kern="0" dirty="0" smtClean="0">
                  <a:effectLst/>
                  <a:cs typeface="Arial" pitchFamily="34" charset="0"/>
                </a:rPr>
                <a:t>+”</a:t>
              </a:r>
              <a:r>
                <a:rPr lang="zh-CN" altLang="en-US" sz="1200" b="0" kern="0" dirty="0" smtClean="0">
                  <a:effectLst/>
                  <a:cs typeface="Arial" pitchFamily="34" charset="0"/>
                </a:rPr>
                <a:t>基础平台</a:t>
              </a:r>
              <a:endParaRPr lang="en-US" altLang="zh-CN" sz="1200" b="0" kern="0" dirty="0">
                <a:effectLst/>
                <a:cs typeface="Arial" pitchFamily="34" charset="0"/>
              </a:endParaRPr>
            </a:p>
          </p:txBody>
        </p:sp>
        <p:sp>
          <p:nvSpPr>
            <p:cNvPr id="105" name="文本框 104"/>
            <p:cNvSpPr txBox="1"/>
            <p:nvPr/>
          </p:nvSpPr>
          <p:spPr>
            <a:xfrm>
              <a:off x="5192024" y="3897019"/>
              <a:ext cx="2376264" cy="849524"/>
            </a:xfrm>
            <a:prstGeom prst="rect">
              <a:avLst/>
            </a:prstGeom>
            <a:noFill/>
            <a:ln w="19050">
              <a:solidFill>
                <a:schemeClr val="accent1">
                  <a:lumMod val="20000"/>
                  <a:lumOff val="80000"/>
                </a:schemeClr>
              </a:solidFill>
              <a:prstDash val="dash"/>
            </a:ln>
          </p:spPr>
          <p:txBody>
            <a:bodyPr wrap="square" rtlCol="0">
              <a:spAutoFit/>
            </a:bodyPr>
            <a:lstStyle>
              <a:defPPr>
                <a:defRPr lang="zh-CN"/>
              </a:defPPr>
              <a:lvl1pPr lvl="0">
                <a:lnSpc>
                  <a:spcPct val="120000"/>
                </a:lnSpc>
                <a:defRPr b="1">
                  <a:effectLst>
                    <a:outerShdw blurRad="38100" dist="38100" dir="2700000" algn="tl" rotWithShape="0">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sz="1400" dirty="0" smtClean="0">
                  <a:effectLst/>
                </a:rPr>
                <a:t>两大能力</a:t>
              </a:r>
              <a:endParaRPr lang="en-US" altLang="zh-CN" sz="1400" dirty="0">
                <a:effectLst/>
              </a:endParaRPr>
            </a:p>
            <a:p>
              <a:pPr marL="285750" indent="-285750">
                <a:buFont typeface="Wingdings" panose="05000000000000000000" pitchFamily="2" charset="2"/>
                <a:buChar char="p"/>
                <a:defRPr/>
              </a:pPr>
              <a:r>
                <a:rPr lang="zh-CN" altLang="en-US" sz="1200" b="0" kern="0" dirty="0">
                  <a:effectLst/>
                  <a:cs typeface="Arial" pitchFamily="34" charset="0"/>
                </a:rPr>
                <a:t>大数据中心</a:t>
              </a:r>
              <a:endParaRPr lang="en-US" altLang="zh-CN" sz="1200" b="0" kern="0" dirty="0">
                <a:effectLst/>
                <a:cs typeface="Arial" pitchFamily="34" charset="0"/>
              </a:endParaRPr>
            </a:p>
            <a:p>
              <a:pPr marL="285750" indent="-285750">
                <a:buFont typeface="Wingdings" panose="05000000000000000000" pitchFamily="2" charset="2"/>
                <a:buChar char="p"/>
                <a:defRPr/>
              </a:pPr>
              <a:r>
                <a:rPr lang="zh-CN" altLang="en-US" sz="1200" b="0" kern="0" dirty="0" smtClean="0">
                  <a:effectLst/>
                  <a:cs typeface="Arial" pitchFamily="34" charset="0"/>
                </a:rPr>
                <a:t>开发测试中心</a:t>
              </a:r>
              <a:endParaRPr lang="en-US" altLang="zh-CN" sz="1200" b="0" kern="0" dirty="0">
                <a:effectLst/>
                <a:cs typeface="Arial" pitchFamily="34" charset="0"/>
              </a:endParaRPr>
            </a:p>
          </p:txBody>
        </p:sp>
        <p:sp>
          <p:nvSpPr>
            <p:cNvPr id="110" name="文本框 109"/>
            <p:cNvSpPr txBox="1"/>
            <p:nvPr/>
          </p:nvSpPr>
          <p:spPr>
            <a:xfrm>
              <a:off x="5192288" y="1980600"/>
              <a:ext cx="2376000" cy="1086600"/>
            </a:xfrm>
            <a:prstGeom prst="rect">
              <a:avLst/>
            </a:prstGeom>
            <a:noFill/>
            <a:ln w="19050">
              <a:solidFill>
                <a:schemeClr val="accent1">
                  <a:lumMod val="20000"/>
                  <a:lumOff val="80000"/>
                </a:schemeClr>
              </a:solidFill>
              <a:prstDash val="dash"/>
            </a:ln>
          </p:spPr>
          <p:txBody>
            <a:bodyPr wrap="square" rtlCol="0">
              <a:spAutoFit/>
            </a:bodyPr>
            <a:lstStyle/>
            <a:p>
              <a:pPr lvl="0">
                <a:lnSpc>
                  <a:spcPct val="120000"/>
                </a:lnSpc>
              </a:pPr>
              <a:r>
                <a:rPr lang="zh-CN" altLang="en-US" sz="1400" b="1" dirty="0" smtClean="0">
                  <a:latin typeface="微软雅黑" panose="020B0503020204020204" pitchFamily="34" charset="-122"/>
                  <a:ea typeface="微软雅黑" panose="020B0503020204020204" pitchFamily="34" charset="-122"/>
                </a:rPr>
                <a:t>三个应用</a:t>
              </a:r>
              <a:endParaRPr lang="en-US" altLang="zh-CN" sz="1400" b="1" dirty="0">
                <a:latin typeface="微软雅黑" panose="020B0503020204020204" pitchFamily="34" charset="-122"/>
                <a:ea typeface="微软雅黑" panose="020B0503020204020204" pitchFamily="34" charset="-122"/>
              </a:endParaRPr>
            </a:p>
            <a:p>
              <a:pPr marL="285750" lvl="0" indent="-285750">
                <a:lnSpc>
                  <a:spcPct val="120000"/>
                </a:lnSpc>
                <a:buFont typeface="Wingdings" panose="05000000000000000000" pitchFamily="2" charset="2"/>
                <a:buChar char="p"/>
                <a:defRPr/>
              </a:pPr>
              <a:r>
                <a:rPr lang="zh-CN" altLang="en-US" sz="1200" kern="0" dirty="0" smtClean="0">
                  <a:latin typeface="微软雅黑" pitchFamily="34" charset="-122"/>
                  <a:ea typeface="微软雅黑" pitchFamily="34" charset="-122"/>
                  <a:cs typeface="Arial" pitchFamily="34" charset="0"/>
                </a:rPr>
                <a:t>跨境电商</a:t>
              </a:r>
              <a:endParaRPr lang="en-US" altLang="zh-CN" sz="1200" kern="0" dirty="0" smtClean="0">
                <a:latin typeface="微软雅黑" pitchFamily="34" charset="-122"/>
                <a:ea typeface="微软雅黑" pitchFamily="34" charset="-122"/>
                <a:cs typeface="Arial" pitchFamily="34" charset="0"/>
              </a:endParaRPr>
            </a:p>
            <a:p>
              <a:pPr marL="285750" lvl="0" indent="-285750">
                <a:lnSpc>
                  <a:spcPct val="120000"/>
                </a:lnSpc>
                <a:buFont typeface="Wingdings" panose="05000000000000000000" pitchFamily="2" charset="2"/>
                <a:buChar char="p"/>
                <a:defRPr/>
              </a:pPr>
              <a:r>
                <a:rPr lang="zh-CN" altLang="en-US" sz="1200" kern="0" dirty="0" smtClean="0">
                  <a:latin typeface="微软雅黑" pitchFamily="34" charset="-122"/>
                  <a:ea typeface="微软雅黑" pitchFamily="34" charset="-122"/>
                  <a:cs typeface="Arial" pitchFamily="34" charset="0"/>
                </a:rPr>
                <a:t>互联网投融资平台</a:t>
              </a:r>
              <a:endParaRPr lang="en-US" altLang="zh-CN" sz="1200" kern="0" dirty="0" smtClean="0">
                <a:latin typeface="微软雅黑" pitchFamily="34" charset="-122"/>
                <a:ea typeface="微软雅黑" pitchFamily="34" charset="-122"/>
                <a:cs typeface="Arial" pitchFamily="34" charset="0"/>
              </a:endParaRPr>
            </a:p>
            <a:p>
              <a:pPr marL="285750" lvl="0" indent="-285750">
                <a:lnSpc>
                  <a:spcPct val="120000"/>
                </a:lnSpc>
                <a:buFont typeface="Wingdings" panose="05000000000000000000" pitchFamily="2" charset="2"/>
                <a:buChar char="p"/>
                <a:defRPr/>
              </a:pPr>
              <a:r>
                <a:rPr lang="zh-CN" altLang="en-US" sz="1200" kern="0" dirty="0" smtClean="0">
                  <a:latin typeface="微软雅黑" pitchFamily="34" charset="-122"/>
                  <a:ea typeface="微软雅黑" pitchFamily="34" charset="-122"/>
                  <a:cs typeface="Arial" pitchFamily="34" charset="0"/>
                </a:rPr>
                <a:t>智慧城市</a:t>
              </a:r>
              <a:endParaRPr lang="en-US" altLang="zh-CN" sz="1400" dirty="0" smtClean="0">
                <a:latin typeface="微软雅黑" pitchFamily="34" charset="-122"/>
                <a:ea typeface="微软雅黑" pitchFamily="34" charset="-122"/>
              </a:endParaRPr>
            </a:p>
          </p:txBody>
        </p:sp>
      </p:grpSp>
      <p:sp>
        <p:nvSpPr>
          <p:cNvPr id="112" name="右箭头 111"/>
          <p:cNvSpPr/>
          <p:nvPr/>
        </p:nvSpPr>
        <p:spPr>
          <a:xfrm>
            <a:off x="4634684" y="5621095"/>
            <a:ext cx="1218676" cy="432048"/>
          </a:xfrm>
          <a:prstGeom prst="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左弧形箭头 116"/>
          <p:cNvSpPr/>
          <p:nvPr/>
        </p:nvSpPr>
        <p:spPr>
          <a:xfrm rot="10800000">
            <a:off x="8054517" y="4308247"/>
            <a:ext cx="864096" cy="1368152"/>
          </a:xfrm>
          <a:prstGeom prst="curvedRigh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右弧形箭头 117"/>
          <p:cNvSpPr/>
          <p:nvPr/>
        </p:nvSpPr>
        <p:spPr>
          <a:xfrm rot="10990741">
            <a:off x="4955271" y="2346178"/>
            <a:ext cx="1008112" cy="2158569"/>
          </a:xfrm>
          <a:prstGeom prst="curvedLeftArrow">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 name="灯片编号占位符 1"/>
          <p:cNvSpPr>
            <a:spLocks noGrp="1"/>
          </p:cNvSpPr>
          <p:nvPr>
            <p:ph type="sldNum" sz="quarter" idx="12"/>
          </p:nvPr>
        </p:nvSpPr>
        <p:spPr/>
        <p:txBody>
          <a:bodyPr/>
          <a:lstStyle/>
          <a:p>
            <a:fld id="{57F98C0C-FAF2-480B-87BE-9D56BE4863FC}" type="slidenum">
              <a:rPr lang="zh-CN" altLang="en-US" smtClean="0"/>
              <a:pPr/>
              <a:t>104</a:t>
            </a:fld>
            <a:endParaRPr lang="zh-CN" altLang="en-US" dirty="0"/>
          </a:p>
        </p:txBody>
      </p:sp>
      <p:grpSp>
        <p:nvGrpSpPr>
          <p:cNvPr id="36" name="组合 35"/>
          <p:cNvGrpSpPr/>
          <p:nvPr/>
        </p:nvGrpSpPr>
        <p:grpSpPr>
          <a:xfrm>
            <a:off x="395537" y="1916832"/>
            <a:ext cx="4464495" cy="4464496"/>
            <a:chOff x="395536" y="1844824"/>
            <a:chExt cx="7073341" cy="4824536"/>
          </a:xfrm>
        </p:grpSpPr>
        <p:grpSp>
          <p:nvGrpSpPr>
            <p:cNvPr id="49" name="组合 56"/>
            <p:cNvGrpSpPr/>
            <p:nvPr/>
          </p:nvGrpSpPr>
          <p:grpSpPr>
            <a:xfrm>
              <a:off x="395536" y="1844824"/>
              <a:ext cx="7073341" cy="4824536"/>
              <a:chOff x="467544" y="1556792"/>
              <a:chExt cx="7073341" cy="4536504"/>
            </a:xfrm>
          </p:grpSpPr>
          <p:sp>
            <p:nvSpPr>
              <p:cNvPr id="63" name="Rectangle 7"/>
              <p:cNvSpPr>
                <a:spLocks noChangeArrowheads="1"/>
              </p:cNvSpPr>
              <p:nvPr/>
            </p:nvSpPr>
            <p:spPr bwMode="auto">
              <a:xfrm>
                <a:off x="467544" y="1556792"/>
                <a:ext cx="7073341" cy="4536504"/>
              </a:xfrm>
              <a:prstGeom prst="roundRect">
                <a:avLst>
                  <a:gd name="adj" fmla="val 3505"/>
                </a:avLst>
              </a:prstGeom>
              <a:solidFill>
                <a:schemeClr val="accent1">
                  <a:lumMod val="20000"/>
                  <a:lumOff val="80000"/>
                </a:schemeClr>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anchor="ctr"/>
              <a:lstStyle/>
              <a:p>
                <a:pPr algn="ctr" eaLnBrk="1" fontAlgn="auto" hangingPunct="1">
                  <a:spcBef>
                    <a:spcPct val="35000"/>
                  </a:spcBef>
                  <a:spcAft>
                    <a:spcPct val="15000"/>
                  </a:spcAft>
                  <a:buClr>
                    <a:srgbClr val="000000"/>
                  </a:buClr>
                  <a:buFont typeface="Arial" pitchFamily="34" charset="0"/>
                  <a:buNone/>
                  <a:defRPr/>
                </a:pPr>
                <a:endParaRPr kumimoji="0" lang="en-US" altLang="zh-CN" sz="1400" kern="0" dirty="0">
                  <a:latin typeface="微软雅黑" pitchFamily="34" charset="-122"/>
                  <a:ea typeface="微软雅黑" pitchFamily="34" charset="-122"/>
                </a:endParaRPr>
              </a:p>
            </p:txBody>
          </p:sp>
          <p:grpSp>
            <p:nvGrpSpPr>
              <p:cNvPr id="64" name="组合 111"/>
              <p:cNvGrpSpPr/>
              <p:nvPr/>
            </p:nvGrpSpPr>
            <p:grpSpPr>
              <a:xfrm>
                <a:off x="590735" y="4982194"/>
                <a:ext cx="5733635" cy="546545"/>
                <a:chOff x="5100918" y="4386040"/>
                <a:chExt cx="2493592" cy="483077"/>
              </a:xfrm>
            </p:grpSpPr>
            <p:pic>
              <p:nvPicPr>
                <p:cNvPr id="82" name="Picture 1026" descr="grosnuage"/>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xmlns="" val="0"/>
                    </a:ext>
                  </a:extLst>
                </a:blip>
                <a:srcRect/>
                <a:stretch>
                  <a:fillRect/>
                </a:stretch>
              </p:blipFill>
              <p:spPr bwMode="auto">
                <a:xfrm>
                  <a:off x="5100918" y="4386040"/>
                  <a:ext cx="2493592" cy="4830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3" name="TextBox 84"/>
                <p:cNvSpPr txBox="1">
                  <a:spLocks noChangeArrowheads="1"/>
                </p:cNvSpPr>
                <p:nvPr/>
              </p:nvSpPr>
              <p:spPr bwMode="auto">
                <a:xfrm>
                  <a:off x="5592204" y="4447477"/>
                  <a:ext cx="1646901" cy="272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457200" eaLnBrk="0" hangingPunct="0">
                    <a:defRPr sz="1700" b="1">
                      <a:solidFill>
                        <a:schemeClr val="tx1"/>
                      </a:solidFill>
                      <a:latin typeface="Arial" pitchFamily="34" charset="0"/>
                      <a:ea typeface="MS PGothic" pitchFamily="34" charset="-128"/>
                    </a:defRPr>
                  </a:lvl1pPr>
                  <a:lvl2pPr marL="742950" indent="-285750" defTabSz="457200" eaLnBrk="0" hangingPunct="0">
                    <a:defRPr sz="1700" b="1">
                      <a:solidFill>
                        <a:schemeClr val="tx1"/>
                      </a:solidFill>
                      <a:latin typeface="Arial" pitchFamily="34" charset="0"/>
                      <a:ea typeface="MS PGothic" pitchFamily="34" charset="-128"/>
                    </a:defRPr>
                  </a:lvl2pPr>
                  <a:lvl3pPr marL="1143000" indent="-228600" defTabSz="457200" eaLnBrk="0" hangingPunct="0">
                    <a:defRPr sz="1700" b="1">
                      <a:solidFill>
                        <a:schemeClr val="tx1"/>
                      </a:solidFill>
                      <a:latin typeface="Arial" pitchFamily="34" charset="0"/>
                      <a:ea typeface="MS PGothic" pitchFamily="34" charset="-128"/>
                    </a:defRPr>
                  </a:lvl3pPr>
                  <a:lvl4pPr marL="1600200" indent="-228600" defTabSz="457200" eaLnBrk="0" hangingPunct="0">
                    <a:defRPr sz="1700" b="1">
                      <a:solidFill>
                        <a:schemeClr val="tx1"/>
                      </a:solidFill>
                      <a:latin typeface="Arial" pitchFamily="34" charset="0"/>
                      <a:ea typeface="MS PGothic" pitchFamily="34" charset="-128"/>
                    </a:defRPr>
                  </a:lvl4pPr>
                  <a:lvl5pPr marL="2057400" indent="-228600" defTabSz="457200" eaLnBrk="0" hangingPunct="0">
                    <a:defRPr sz="1700" b="1">
                      <a:solidFill>
                        <a:schemeClr val="tx1"/>
                      </a:solidFill>
                      <a:latin typeface="Arial" pitchFamily="34" charset="0"/>
                      <a:ea typeface="MS PGothic" pitchFamily="34" charset="-128"/>
                    </a:defRPr>
                  </a:lvl5pPr>
                  <a:lvl6pPr marL="25146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6pPr>
                  <a:lvl7pPr marL="29718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7pPr>
                  <a:lvl8pPr marL="34290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8pPr>
                  <a:lvl9pPr marL="38862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9pPr>
                </a:lstStyle>
                <a:p>
                  <a:pPr algn="ctr" eaLnBrk="1" fontAlgn="auto" hangingPunct="1">
                    <a:spcBef>
                      <a:spcPts val="0"/>
                    </a:spcBef>
                    <a:spcAft>
                      <a:spcPts val="0"/>
                    </a:spcAft>
                    <a:buClr>
                      <a:srgbClr val="000000"/>
                    </a:buClr>
                    <a:buSzPct val="100000"/>
                    <a:buFont typeface="Arial" pitchFamily="34" charset="0"/>
                    <a:buNone/>
                    <a:defRPr/>
                  </a:pPr>
                  <a:r>
                    <a:rPr lang="zh-CN" altLang="en-US" sz="1400" b="0" kern="0" dirty="0" smtClean="0">
                      <a:latin typeface="微软雅黑" pitchFamily="34" charset="-122"/>
                      <a:ea typeface="微软雅黑" pitchFamily="34" charset="-122"/>
                    </a:rPr>
                    <a:t>云计算数据中心</a:t>
                  </a:r>
                  <a:endParaRPr kumimoji="0" lang="zh-CN" altLang="en-US" sz="1400" b="0" kern="0" dirty="0" smtClean="0">
                    <a:latin typeface="微软雅黑" pitchFamily="34" charset="-122"/>
                    <a:ea typeface="微软雅黑" pitchFamily="34" charset="-122"/>
                  </a:endParaRPr>
                </a:p>
              </p:txBody>
            </p:sp>
          </p:grpSp>
          <p:grpSp>
            <p:nvGrpSpPr>
              <p:cNvPr id="65" name="Group 352"/>
              <p:cNvGrpSpPr>
                <a:grpSpLocks/>
              </p:cNvGrpSpPr>
              <p:nvPr/>
            </p:nvGrpSpPr>
            <p:grpSpPr bwMode="auto">
              <a:xfrm>
                <a:off x="595443" y="5497327"/>
                <a:ext cx="5700712" cy="366568"/>
                <a:chOff x="1890446" y="5721800"/>
                <a:chExt cx="5714965" cy="343417"/>
              </a:xfrm>
            </p:grpSpPr>
            <p:sp>
              <p:nvSpPr>
                <p:cNvPr id="80" name="Cloud 353"/>
                <p:cNvSpPr>
                  <a:spLocks/>
                </p:cNvSpPr>
                <p:nvPr/>
              </p:nvSpPr>
              <p:spPr bwMode="auto">
                <a:xfrm>
                  <a:off x="1890446" y="5721800"/>
                  <a:ext cx="5714965" cy="343417"/>
                </a:xfrm>
                <a:custGeom>
                  <a:avLst/>
                  <a:gdLst>
                    <a:gd name="T0" fmla="*/ 82116750 w 43200"/>
                    <a:gd name="T1" fmla="*/ 1654229 h 43200"/>
                    <a:gd name="T2" fmla="*/ 37794989 w 43200"/>
                    <a:gd name="T3" fmla="*/ 1603861 h 43200"/>
                    <a:gd name="T4" fmla="*/ 121224078 w 43200"/>
                    <a:gd name="T5" fmla="*/ 2205405 h 43200"/>
                    <a:gd name="T6" fmla="*/ 101836622 w 43200"/>
                    <a:gd name="T7" fmla="*/ 2229484 h 43200"/>
                    <a:gd name="T8" fmla="*/ 288327236 w 43200"/>
                    <a:gd name="T9" fmla="*/ 2470257 h 43200"/>
                    <a:gd name="T10" fmla="*/ 276638676 w 43200"/>
                    <a:gd name="T11" fmla="*/ 2360300 h 43200"/>
                    <a:gd name="T12" fmla="*/ 504406388 w 43200"/>
                    <a:gd name="T13" fmla="*/ 2196056 h 43200"/>
                    <a:gd name="T14" fmla="*/ 499734430 w 43200"/>
                    <a:gd name="T15" fmla="*/ 2316689 h 43200"/>
                    <a:gd name="T16" fmla="*/ 597179129 w 43200"/>
                    <a:gd name="T17" fmla="*/ 1450555 h 43200"/>
                    <a:gd name="T18" fmla="*/ 654064210 w 43200"/>
                    <a:gd name="T19" fmla="*/ 1901505 h 43200"/>
                    <a:gd name="T20" fmla="*/ 731369051 w 43200"/>
                    <a:gd name="T21" fmla="*/ 970280 h 43200"/>
                    <a:gd name="T22" fmla="*/ 706032352 w 43200"/>
                    <a:gd name="T23" fmla="*/ 1139389 h 43200"/>
                    <a:gd name="T24" fmla="*/ 670582007 w 43200"/>
                    <a:gd name="T25" fmla="*/ 342892 h 43200"/>
                    <a:gd name="T26" fmla="*/ 671911807 w 43200"/>
                    <a:gd name="T27" fmla="*/ 422769 h 43200"/>
                    <a:gd name="T28" fmla="*/ 508798312 w 43200"/>
                    <a:gd name="T29" fmla="*/ 249740 h 43200"/>
                    <a:gd name="T30" fmla="*/ 521781485 w 43200"/>
                    <a:gd name="T31" fmla="*/ 147876 h 43200"/>
                    <a:gd name="T32" fmla="*/ 387416690 w 43200"/>
                    <a:gd name="T33" fmla="*/ 298272 h 43200"/>
                    <a:gd name="T34" fmla="*/ 393698350 w 43200"/>
                    <a:gd name="T35" fmla="*/ 210438 h 43200"/>
                    <a:gd name="T36" fmla="*/ 244967803 w 43200"/>
                    <a:gd name="T37" fmla="*/ 328106 h 43200"/>
                    <a:gd name="T38" fmla="*/ 267714878 w 43200"/>
                    <a:gd name="T39" fmla="*/ 413293 h 43200"/>
                    <a:gd name="T40" fmla="*/ 72213030 w 43200"/>
                    <a:gd name="T41" fmla="*/ 997769 h 43200"/>
                    <a:gd name="T42" fmla="*/ 68241091 w 43200"/>
                    <a:gd name="T43" fmla="*/ 908099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gradFill rotWithShape="1">
                  <a:gsLst>
                    <a:gs pos="0">
                      <a:srgbClr val="EDEDED"/>
                    </a:gs>
                    <a:gs pos="64999">
                      <a:srgbClr val="D0D0D0"/>
                    </a:gs>
                    <a:gs pos="100000">
                      <a:srgbClr val="BCBCBC"/>
                    </a:gs>
                  </a:gsLst>
                  <a:lin ang="5400000" scaled="1"/>
                </a:gradFill>
                <a:ln w="9525" cap="flat" cmpd="sng">
                  <a:solidFill>
                    <a:srgbClr val="7F7F7F"/>
                  </a:solidFill>
                  <a:prstDash val="solid"/>
                  <a:round/>
                  <a:headEnd type="none" w="med" len="med"/>
                  <a:tailEnd type="none" w="med" len="med"/>
                </a:ln>
                <a:effectLst>
                  <a:outerShdw blurRad="40000" dist="20000" dir="5400000" rotWithShape="0">
                    <a:srgbClr val="000000">
                      <a:alpha val="37999"/>
                    </a:srgbClr>
                  </a:outerShdw>
                </a:effectLst>
              </p:spPr>
              <p:txBody>
                <a:bodyPr/>
                <a:lstStyle/>
                <a:p>
                  <a:pPr eaLnBrk="1" fontAlgn="auto" hangingPunct="1">
                    <a:spcBef>
                      <a:spcPts val="0"/>
                    </a:spcBef>
                    <a:spcAft>
                      <a:spcPts val="0"/>
                    </a:spcAft>
                    <a:defRPr/>
                  </a:pPr>
                  <a:endParaRPr kumimoji="0" lang="zh-CN" altLang="en-US" sz="1800" kern="0">
                    <a:solidFill>
                      <a:sysClr val="windowText" lastClr="000000"/>
                    </a:solidFill>
                    <a:latin typeface="微软雅黑" pitchFamily="34" charset="-122"/>
                    <a:ea typeface="微软雅黑" pitchFamily="34" charset="-122"/>
                  </a:endParaRPr>
                </a:p>
              </p:txBody>
            </p:sp>
            <p:sp>
              <p:nvSpPr>
                <p:cNvPr id="81" name="TextBox 58"/>
                <p:cNvSpPr txBox="1">
                  <a:spLocks noChangeArrowheads="1"/>
                </p:cNvSpPr>
                <p:nvPr/>
              </p:nvSpPr>
              <p:spPr bwMode="auto">
                <a:xfrm>
                  <a:off x="2408697" y="5787927"/>
                  <a:ext cx="4368186" cy="230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700" b="1">
                      <a:solidFill>
                        <a:schemeClr val="tx1"/>
                      </a:solidFill>
                      <a:latin typeface="Arial" pitchFamily="34" charset="0"/>
                      <a:ea typeface="MS PGothic" pitchFamily="34" charset="-128"/>
                    </a:defRPr>
                  </a:lvl1pPr>
                  <a:lvl2pPr marL="742950" indent="-285750" eaLnBrk="0" hangingPunct="0">
                    <a:defRPr sz="1700" b="1">
                      <a:solidFill>
                        <a:schemeClr val="tx1"/>
                      </a:solidFill>
                      <a:latin typeface="Arial" pitchFamily="34" charset="0"/>
                      <a:ea typeface="MS PGothic" pitchFamily="34" charset="-128"/>
                    </a:defRPr>
                  </a:lvl2pPr>
                  <a:lvl3pPr marL="1143000" indent="-228600" eaLnBrk="0" hangingPunct="0">
                    <a:defRPr sz="1700" b="1">
                      <a:solidFill>
                        <a:schemeClr val="tx1"/>
                      </a:solidFill>
                      <a:latin typeface="Arial" pitchFamily="34" charset="0"/>
                      <a:ea typeface="MS PGothic" pitchFamily="34" charset="-128"/>
                    </a:defRPr>
                  </a:lvl3pPr>
                  <a:lvl4pPr marL="1600200" indent="-228600" eaLnBrk="0" hangingPunct="0">
                    <a:defRPr sz="1700" b="1">
                      <a:solidFill>
                        <a:schemeClr val="tx1"/>
                      </a:solidFill>
                      <a:latin typeface="Arial" pitchFamily="34" charset="0"/>
                      <a:ea typeface="MS PGothic" pitchFamily="34" charset="-128"/>
                    </a:defRPr>
                  </a:lvl4pPr>
                  <a:lvl5pPr marL="2057400" indent="-228600" eaLnBrk="0" hangingPunct="0">
                    <a:defRPr sz="1700" b="1">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700" b="1">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700" b="1">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700" b="1">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700" b="1">
                      <a:solidFill>
                        <a:schemeClr val="tx1"/>
                      </a:solidFill>
                      <a:latin typeface="Arial" pitchFamily="34" charset="0"/>
                      <a:ea typeface="MS PGothic" pitchFamily="34" charset="-128"/>
                    </a:defRPr>
                  </a:lvl9pPr>
                </a:lstStyle>
                <a:p>
                  <a:pPr algn="ctr" eaLnBrk="1" fontAlgn="auto" hangingPunct="1">
                    <a:spcBef>
                      <a:spcPts val="0"/>
                    </a:spcBef>
                    <a:spcAft>
                      <a:spcPts val="0"/>
                    </a:spcAft>
                    <a:defRPr/>
                  </a:pPr>
                  <a:r>
                    <a:rPr kumimoji="0" lang="zh-CN" altLang="en-US" sz="1100" b="0" kern="0" dirty="0" smtClean="0">
                      <a:solidFill>
                        <a:srgbClr val="000000"/>
                      </a:solidFill>
                      <a:latin typeface="微软雅黑" pitchFamily="34" charset="-122"/>
                      <a:ea typeface="微软雅黑" pitchFamily="34" charset="-122"/>
                    </a:rPr>
                    <a:t>物联网         </a:t>
                  </a:r>
                  <a:r>
                    <a:rPr lang="zh-CN" altLang="en-US" sz="1100" b="0" kern="0" dirty="0" smtClean="0">
                      <a:solidFill>
                        <a:srgbClr val="000000"/>
                      </a:solidFill>
                      <a:latin typeface="微软雅黑" pitchFamily="34" charset="-122"/>
                      <a:ea typeface="微软雅黑" pitchFamily="34" charset="-122"/>
                    </a:rPr>
                    <a:t>互联网</a:t>
                  </a:r>
                  <a:r>
                    <a:rPr kumimoji="0" lang="zh-CN" altLang="en-US" sz="1100" b="0" kern="0" dirty="0" smtClean="0">
                      <a:solidFill>
                        <a:srgbClr val="000000"/>
                      </a:solidFill>
                      <a:latin typeface="微软雅黑" pitchFamily="34" charset="-122"/>
                      <a:ea typeface="微软雅黑" pitchFamily="34" charset="-122"/>
                    </a:rPr>
                    <a:t>     通信网</a:t>
                  </a:r>
                </a:p>
              </p:txBody>
            </p:sp>
          </p:grpSp>
          <p:sp>
            <p:nvSpPr>
              <p:cNvPr id="66" name="矩形 65"/>
              <p:cNvSpPr/>
              <p:nvPr/>
            </p:nvSpPr>
            <p:spPr>
              <a:xfrm>
                <a:off x="683568" y="3791189"/>
                <a:ext cx="5516207" cy="115105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67" name="矩形 46"/>
              <p:cNvSpPr>
                <a:spLocks noChangeArrowheads="1"/>
              </p:cNvSpPr>
              <p:nvPr/>
            </p:nvSpPr>
            <p:spPr bwMode="auto">
              <a:xfrm>
                <a:off x="755576" y="4062026"/>
                <a:ext cx="1712976" cy="517268"/>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lang="zh-CN" altLang="en-US" sz="1200" kern="0" dirty="0" smtClean="0">
                    <a:solidFill>
                      <a:sysClr val="windowText" lastClr="000000"/>
                    </a:solidFill>
                    <a:latin typeface="微软雅黑" pitchFamily="34" charset="-122"/>
                    <a:ea typeface="微软雅黑" pitchFamily="34" charset="-122"/>
                  </a:rPr>
                  <a:t>大数据中心</a:t>
                </a:r>
                <a:endParaRPr kumimoji="0" lang="zh-CN" altLang="en-US" sz="120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68" name="矩形 46"/>
              <p:cNvSpPr>
                <a:spLocks noChangeArrowheads="1"/>
              </p:cNvSpPr>
              <p:nvPr/>
            </p:nvSpPr>
            <p:spPr bwMode="auto">
              <a:xfrm>
                <a:off x="3890129" y="4062026"/>
                <a:ext cx="2214249" cy="517268"/>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lvl="0" algn="ctr">
                  <a:spcBef>
                    <a:spcPct val="75000"/>
                  </a:spcBef>
                  <a:defRPr/>
                </a:pPr>
                <a:r>
                  <a:rPr lang="zh-CN" altLang="en-US" sz="1200" kern="0" dirty="0">
                    <a:solidFill>
                      <a:sysClr val="windowText" lastClr="000000"/>
                    </a:solidFill>
                    <a:latin typeface="微软雅黑" pitchFamily="34" charset="-122"/>
                    <a:ea typeface="微软雅黑" pitchFamily="34" charset="-122"/>
                  </a:rPr>
                  <a:t>开发</a:t>
                </a:r>
                <a:r>
                  <a:rPr lang="zh-CN" altLang="en-US" sz="1200" kern="0" dirty="0" smtClean="0">
                    <a:solidFill>
                      <a:sysClr val="windowText" lastClr="000000"/>
                    </a:solidFill>
                    <a:latin typeface="微软雅黑" pitchFamily="34" charset="-122"/>
                    <a:ea typeface="微软雅黑" pitchFamily="34" charset="-122"/>
                  </a:rPr>
                  <a:t>测试中心</a:t>
                </a:r>
                <a:endParaRPr lang="zh-CN" altLang="en-US" sz="1200" kern="0" dirty="0">
                  <a:solidFill>
                    <a:sysClr val="windowText" lastClr="000000"/>
                  </a:solidFill>
                  <a:latin typeface="微软雅黑" pitchFamily="34" charset="-122"/>
                  <a:ea typeface="微软雅黑" pitchFamily="34" charset="-122"/>
                </a:endParaRPr>
              </a:p>
            </p:txBody>
          </p:sp>
          <p:sp>
            <p:nvSpPr>
              <p:cNvPr id="69" name="TextBox 68"/>
              <p:cNvSpPr txBox="1"/>
              <p:nvPr/>
            </p:nvSpPr>
            <p:spPr>
              <a:xfrm>
                <a:off x="1945555" y="1570984"/>
                <a:ext cx="3695027" cy="289402"/>
              </a:xfrm>
              <a:prstGeom prst="rect">
                <a:avLst/>
              </a:prstGeom>
              <a:noFill/>
            </p:spPr>
            <p:txBody>
              <a:bodyPr wrap="square" rtlCol="0">
                <a:spAutoFit/>
              </a:bodyPr>
              <a:lstStyle/>
              <a:p>
                <a:r>
                  <a:rPr lang="zh-CN" altLang="en-US" sz="1400" b="1" dirty="0" smtClean="0">
                    <a:latin typeface="微软雅黑" pitchFamily="34" charset="-122"/>
                    <a:ea typeface="微软雅黑" pitchFamily="34" charset="-122"/>
                  </a:rPr>
                  <a:t>“互联网</a:t>
                </a:r>
                <a:r>
                  <a:rPr lang="en-US" altLang="zh-CN" sz="1400" b="1" dirty="0" smtClean="0">
                    <a:latin typeface="微软雅黑" pitchFamily="34" charset="-122"/>
                    <a:ea typeface="微软雅黑" pitchFamily="34" charset="-122"/>
                  </a:rPr>
                  <a:t>+</a:t>
                </a:r>
                <a:r>
                  <a:rPr lang="zh-CN" altLang="en-US" sz="1400" b="1" dirty="0" smtClean="0">
                    <a:latin typeface="微软雅黑" pitchFamily="34" charset="-122"/>
                    <a:ea typeface="微软雅黑" pitchFamily="34" charset="-122"/>
                  </a:rPr>
                  <a:t>”能力平台</a:t>
                </a:r>
                <a:endParaRPr lang="zh-CN" altLang="en-US" sz="1400" b="1" dirty="0">
                  <a:latin typeface="微软雅黑" pitchFamily="34" charset="-122"/>
                  <a:ea typeface="微软雅黑" pitchFamily="34" charset="-122"/>
                </a:endParaRPr>
              </a:p>
            </p:txBody>
          </p:sp>
          <p:sp>
            <p:nvSpPr>
              <p:cNvPr id="70" name="TextBox 69"/>
              <p:cNvSpPr txBox="1"/>
              <p:nvPr/>
            </p:nvSpPr>
            <p:spPr>
              <a:xfrm>
                <a:off x="6324370" y="2727065"/>
                <a:ext cx="1145924" cy="312741"/>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应用层</a:t>
                </a:r>
                <a:endParaRPr lang="zh-CN" altLang="en-US" sz="1400" dirty="0">
                  <a:latin typeface="微软雅黑" pitchFamily="34" charset="-122"/>
                  <a:ea typeface="微软雅黑" pitchFamily="34" charset="-122"/>
                </a:endParaRPr>
              </a:p>
            </p:txBody>
          </p:sp>
          <p:cxnSp>
            <p:nvCxnSpPr>
              <p:cNvPr id="71" name="直接连接符 70"/>
              <p:cNvCxnSpPr/>
              <p:nvPr/>
            </p:nvCxnSpPr>
            <p:spPr>
              <a:xfrm>
                <a:off x="669113" y="3621635"/>
                <a:ext cx="5524988" cy="0"/>
              </a:xfrm>
              <a:prstGeom prst="line">
                <a:avLst/>
              </a:prstGeom>
            </p:spPr>
            <p:style>
              <a:lnRef idx="2">
                <a:schemeClr val="accent1"/>
              </a:lnRef>
              <a:fillRef idx="0">
                <a:schemeClr val="accent1"/>
              </a:fillRef>
              <a:effectRef idx="1">
                <a:schemeClr val="accent1"/>
              </a:effectRef>
              <a:fontRef idx="minor">
                <a:schemeClr val="tx1"/>
              </a:fontRef>
            </p:style>
          </p:cxnSp>
          <p:sp>
            <p:nvSpPr>
              <p:cNvPr id="72" name="TextBox 71"/>
              <p:cNvSpPr txBox="1"/>
              <p:nvPr/>
            </p:nvSpPr>
            <p:spPr>
              <a:xfrm>
                <a:off x="6320013" y="4140945"/>
                <a:ext cx="1145924" cy="312741"/>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能力层</a:t>
                </a:r>
                <a:endParaRPr lang="zh-CN" altLang="en-US" sz="1400" dirty="0">
                  <a:latin typeface="微软雅黑" pitchFamily="34" charset="-122"/>
                  <a:ea typeface="微软雅黑" pitchFamily="34" charset="-122"/>
                </a:endParaRPr>
              </a:p>
            </p:txBody>
          </p:sp>
          <p:sp>
            <p:nvSpPr>
              <p:cNvPr id="73" name="TextBox 72"/>
              <p:cNvSpPr txBox="1"/>
              <p:nvPr/>
            </p:nvSpPr>
            <p:spPr>
              <a:xfrm>
                <a:off x="6341784" y="4978433"/>
                <a:ext cx="1145924" cy="312741"/>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资源层</a:t>
                </a:r>
                <a:endParaRPr lang="zh-CN" altLang="en-US" sz="1400" dirty="0">
                  <a:latin typeface="微软雅黑" pitchFamily="34" charset="-122"/>
                  <a:ea typeface="微软雅黑" pitchFamily="34" charset="-122"/>
                </a:endParaRPr>
              </a:p>
            </p:txBody>
          </p:sp>
          <p:sp>
            <p:nvSpPr>
              <p:cNvPr id="74" name="TextBox 73"/>
              <p:cNvSpPr txBox="1"/>
              <p:nvPr/>
            </p:nvSpPr>
            <p:spPr>
              <a:xfrm>
                <a:off x="6337429" y="5446441"/>
                <a:ext cx="1145924" cy="312741"/>
              </a:xfrm>
              <a:prstGeom prst="rect">
                <a:avLst/>
              </a:prstGeom>
              <a:noFill/>
            </p:spPr>
            <p:txBody>
              <a:bodyPr wrap="none" rtlCol="0">
                <a:spAutoFit/>
              </a:bodyPr>
              <a:lstStyle/>
              <a:p>
                <a:r>
                  <a:rPr lang="zh-CN" altLang="en-US" sz="1400" dirty="0" smtClean="0">
                    <a:latin typeface="微软雅黑" pitchFamily="34" charset="-122"/>
                    <a:ea typeface="微软雅黑" pitchFamily="34" charset="-122"/>
                  </a:rPr>
                  <a:t>网络层</a:t>
                </a:r>
                <a:endParaRPr lang="zh-CN" altLang="en-US" sz="1400" dirty="0">
                  <a:latin typeface="微软雅黑" pitchFamily="34" charset="-122"/>
                  <a:ea typeface="微软雅黑" pitchFamily="34" charset="-122"/>
                </a:endParaRPr>
              </a:p>
            </p:txBody>
          </p:sp>
          <p:sp>
            <p:nvSpPr>
              <p:cNvPr id="76" name="矩形 75"/>
              <p:cNvSpPr/>
              <p:nvPr/>
            </p:nvSpPr>
            <p:spPr>
              <a:xfrm>
                <a:off x="683568" y="1963046"/>
                <a:ext cx="5487466" cy="1584176"/>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46" name="矩形 46"/>
            <p:cNvSpPr>
              <a:spLocks noChangeArrowheads="1"/>
            </p:cNvSpPr>
            <p:nvPr/>
          </p:nvSpPr>
          <p:spPr bwMode="auto">
            <a:xfrm>
              <a:off x="683568" y="3212976"/>
              <a:ext cx="1712976" cy="550110"/>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跨境电商</a:t>
              </a:r>
              <a:endParaRPr kumimoji="0" lang="zh-CN" altLang="en-US" sz="120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47" name="矩形 46"/>
            <p:cNvSpPr>
              <a:spLocks noChangeArrowheads="1"/>
            </p:cNvSpPr>
            <p:nvPr/>
          </p:nvSpPr>
          <p:spPr bwMode="auto">
            <a:xfrm>
              <a:off x="4283968" y="3212976"/>
              <a:ext cx="1748400" cy="550110"/>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lvl="0" algn="ctr">
                <a:spcBef>
                  <a:spcPct val="75000"/>
                </a:spcBef>
                <a:defRPr/>
              </a:pPr>
              <a:r>
                <a:rPr lang="zh-CN" altLang="en-US" sz="1200" kern="0" dirty="0" smtClean="0">
                  <a:solidFill>
                    <a:sysClr val="windowText" lastClr="000000"/>
                  </a:solidFill>
                  <a:latin typeface="微软雅黑" pitchFamily="34" charset="-122"/>
                  <a:ea typeface="微软雅黑" pitchFamily="34" charset="-122"/>
                </a:rPr>
                <a:t>智慧城市</a:t>
              </a:r>
              <a:endParaRPr lang="zh-CN" altLang="en-US" sz="1200" kern="0" dirty="0">
                <a:solidFill>
                  <a:sysClr val="windowText" lastClr="000000"/>
                </a:solidFill>
                <a:latin typeface="微软雅黑" pitchFamily="34" charset="-122"/>
                <a:ea typeface="微软雅黑" pitchFamily="34" charset="-122"/>
              </a:endParaRPr>
            </a:p>
          </p:txBody>
        </p:sp>
        <p:sp>
          <p:nvSpPr>
            <p:cNvPr id="48" name="矩形 46"/>
            <p:cNvSpPr>
              <a:spLocks noChangeArrowheads="1"/>
            </p:cNvSpPr>
            <p:nvPr/>
          </p:nvSpPr>
          <p:spPr bwMode="auto">
            <a:xfrm>
              <a:off x="2483768" y="2420888"/>
              <a:ext cx="1711426" cy="550110"/>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投融资平台</a:t>
              </a:r>
              <a:endParaRPr kumimoji="0" lang="zh-CN" altLang="en-US" sz="120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grpSp>
      <p:sp>
        <p:nvSpPr>
          <p:cNvPr id="84" name="矩形 83"/>
          <p:cNvSpPr/>
          <p:nvPr/>
        </p:nvSpPr>
        <p:spPr>
          <a:xfrm>
            <a:off x="4860032" y="1268760"/>
            <a:ext cx="3191899" cy="738664"/>
          </a:xfrm>
          <a:prstGeom prst="rect">
            <a:avLst/>
          </a:prstGeom>
        </p:spPr>
        <p:txBody>
          <a:bodyPr wrap="none">
            <a:spAutoFit/>
          </a:bodyPr>
          <a:lstStyle/>
          <a:p>
            <a:pPr>
              <a:lnSpc>
                <a:spcPct val="150000"/>
              </a:lnSpc>
              <a:buFont typeface="Wingdings" pitchFamily="2" charset="2"/>
              <a:buChar char="n"/>
            </a:pPr>
            <a:r>
              <a:rPr lang="zh-CN" altLang="en-US" sz="1400" b="1" dirty="0" smtClean="0">
                <a:latin typeface="微软雅黑" pitchFamily="34" charset="-122"/>
                <a:ea typeface="微软雅黑" pitchFamily="34" charset="-122"/>
              </a:rPr>
              <a:t>扶持发展物联网、地理信息核心技术</a:t>
            </a:r>
            <a:endParaRPr lang="en-US" altLang="zh-CN" sz="1400" b="1" dirty="0" smtClean="0">
              <a:latin typeface="微软雅黑" pitchFamily="34" charset="-122"/>
              <a:ea typeface="微软雅黑" pitchFamily="34" charset="-122"/>
            </a:endParaRPr>
          </a:p>
          <a:p>
            <a:pPr>
              <a:lnSpc>
                <a:spcPct val="150000"/>
              </a:lnSpc>
              <a:buFont typeface="Wingdings" pitchFamily="2" charset="2"/>
              <a:buChar char="n"/>
            </a:pPr>
            <a:r>
              <a:rPr lang="zh-CN" altLang="en-US" sz="1400" b="1" dirty="0" smtClean="0">
                <a:latin typeface="微软雅黑" pitchFamily="34" charset="-122"/>
                <a:ea typeface="微软雅黑" pitchFamily="34" charset="-122"/>
              </a:rPr>
              <a:t>构建“互联网</a:t>
            </a:r>
            <a:r>
              <a:rPr lang="en-US" altLang="zh-CN" sz="1400" b="1" dirty="0" smtClean="0">
                <a:latin typeface="微软雅黑" pitchFamily="34" charset="-122"/>
                <a:ea typeface="微软雅黑" pitchFamily="34" charset="-122"/>
              </a:rPr>
              <a:t>+</a:t>
            </a:r>
            <a:r>
              <a:rPr lang="zh-CN" altLang="en-US" sz="1400" b="1" dirty="0" smtClean="0">
                <a:latin typeface="微软雅黑" pitchFamily="34" charset="-122"/>
                <a:ea typeface="微软雅黑" pitchFamily="34" charset="-122"/>
              </a:rPr>
              <a:t>”能力平台</a:t>
            </a:r>
            <a:endParaRPr lang="en-US" altLang="zh-CN" sz="1400" b="1" dirty="0" smtClean="0">
              <a:latin typeface="微软雅黑" pitchFamily="34" charset="-122"/>
              <a:ea typeface="微软雅黑" pitchFamily="34" charset="-122"/>
            </a:endParaRPr>
          </a:p>
        </p:txBody>
      </p:sp>
    </p:spTree>
    <p:extLst>
      <p:ext uri="{BB962C8B-B14F-4D97-AF65-F5344CB8AC3E}">
        <p14:creationId xmlns:p14="http://schemas.microsoft.com/office/powerpoint/2010/main" xmlns="" val="3052127639"/>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发展期</a:t>
            </a:r>
            <a:r>
              <a:rPr lang="zh-CN" altLang="en-US" sz="2400" b="1" dirty="0">
                <a:solidFill>
                  <a:schemeClr val="tx1"/>
                </a:solidFill>
                <a:latin typeface="黑体" panose="02010609060101010101" pitchFamily="49" charset="-122"/>
                <a:ea typeface="黑体" panose="02010609060101010101" pitchFamily="49" charset="-122"/>
              </a:rPr>
              <a:t>：（</a:t>
            </a:r>
            <a:r>
              <a:rPr lang="en-US" altLang="zh-CN" sz="2400" b="1" dirty="0">
                <a:solidFill>
                  <a:schemeClr val="tx1"/>
                </a:solidFill>
                <a:latin typeface="黑体" panose="02010609060101010101" pitchFamily="49" charset="-122"/>
                <a:ea typeface="黑体" panose="02010609060101010101" pitchFamily="49" charset="-122"/>
              </a:rPr>
              <a:t>2018-2019</a:t>
            </a:r>
            <a:r>
              <a:rPr lang="zh-CN" altLang="en-US" sz="2400" b="1" dirty="0">
                <a:solidFill>
                  <a:schemeClr val="tx1"/>
                </a:solidFill>
                <a:latin typeface="黑体" panose="02010609060101010101" pitchFamily="49" charset="-122"/>
                <a:ea typeface="黑体" panose="02010609060101010101" pitchFamily="49" charset="-122"/>
              </a:rPr>
              <a:t>）平台服务能力构建阶段</a:t>
            </a:r>
          </a:p>
        </p:txBody>
      </p:sp>
      <p:sp>
        <p:nvSpPr>
          <p:cNvPr id="8" name="TextBox 23"/>
          <p:cNvSpPr txBox="1"/>
          <p:nvPr/>
        </p:nvSpPr>
        <p:spPr>
          <a:xfrm>
            <a:off x="611561" y="2564904"/>
            <a:ext cx="5112568" cy="953723"/>
          </a:xfrm>
          <a:prstGeom prst="rect">
            <a:avLst/>
          </a:prstGeom>
          <a:noFill/>
          <a:ln w="19050">
            <a:solidFill>
              <a:schemeClr val="accent1">
                <a:lumMod val="20000"/>
                <a:lumOff val="80000"/>
              </a:schemeClr>
            </a:solidFill>
            <a:prstDash val="dash"/>
          </a:ln>
        </p:spPr>
        <p:txBody>
          <a:bodyPr wrap="square" rtlCol="0">
            <a:spAutoFit/>
          </a:bodyPr>
          <a:lstStyle>
            <a:defPPr>
              <a:defRPr lang="zh-CN"/>
            </a:defPPr>
            <a:lvl1pPr lvl="0">
              <a:lnSpc>
                <a:spcPct val="120000"/>
              </a:lnSpc>
              <a:defRPr sz="1400" b="1">
                <a:effectLst/>
                <a:latin typeface="微软雅黑" panose="020B0503020204020204" pitchFamily="34" charset="-122"/>
                <a:ea typeface="微软雅黑" panose="020B0503020204020204" pitchFamily="34" charset="-122"/>
              </a:defRPr>
            </a:lvl1pPr>
          </a:lstStyle>
          <a:p>
            <a:pPr>
              <a:buFont typeface="Wingdings" pitchFamily="2" charset="2"/>
              <a:buChar char="n"/>
            </a:pPr>
            <a:r>
              <a:rPr lang="zh-CN" altLang="zh-CN" sz="1600" dirty="0" smtClean="0"/>
              <a:t>提升跨境电商、互联网投融资平台、智慧城市应用平台服务能力</a:t>
            </a:r>
            <a:endParaRPr lang="en-US" altLang="zh-CN" sz="1600" dirty="0" smtClean="0"/>
          </a:p>
          <a:p>
            <a:pPr>
              <a:buFont typeface="Wingdings" pitchFamily="2" charset="2"/>
              <a:buChar char="n"/>
            </a:pPr>
            <a:r>
              <a:rPr lang="zh-CN" altLang="en-US" sz="1600" dirty="0" smtClean="0"/>
              <a:t>扶持发展物联网、地理信息核心技术</a:t>
            </a:r>
            <a:endParaRPr lang="en-US" altLang="zh-CN" sz="1600" dirty="0" smtClean="0"/>
          </a:p>
        </p:txBody>
      </p:sp>
      <p:sp>
        <p:nvSpPr>
          <p:cNvPr id="6" name="TextBox 21"/>
          <p:cNvSpPr txBox="1"/>
          <p:nvPr/>
        </p:nvSpPr>
        <p:spPr>
          <a:xfrm>
            <a:off x="612159" y="1412776"/>
            <a:ext cx="5616025" cy="953723"/>
          </a:xfrm>
          <a:prstGeom prst="rect">
            <a:avLst/>
          </a:prstGeom>
          <a:noFill/>
          <a:ln w="19050">
            <a:solidFill>
              <a:schemeClr val="accent1">
                <a:lumMod val="20000"/>
                <a:lumOff val="80000"/>
              </a:schemeClr>
            </a:solidFill>
            <a:prstDash val="dash"/>
          </a:ln>
        </p:spPr>
        <p:txBody>
          <a:bodyPr wrap="square" rtlCol="0">
            <a:spAutoFit/>
          </a:bodyPr>
          <a:lstStyle>
            <a:defPPr>
              <a:defRPr lang="zh-CN"/>
            </a:defPPr>
            <a:lvl1pPr lvl="0">
              <a:lnSpc>
                <a:spcPct val="120000"/>
              </a:lnSpc>
              <a:defRPr b="1">
                <a:effectLst>
                  <a:outerShdw blurRad="38100" dist="38100" dir="2700000" algn="tl" rotWithShape="0">
                    <a:srgbClr val="000000">
                      <a:alpha val="43137"/>
                    </a:srgbClr>
                  </a:outerShdw>
                </a:effectLst>
                <a:latin typeface="微软雅黑" panose="020B0503020204020204" pitchFamily="34" charset="-122"/>
                <a:ea typeface="微软雅黑" panose="020B0503020204020204" pitchFamily="34" charset="-122"/>
              </a:defRPr>
            </a:lvl1pPr>
          </a:lstStyle>
          <a:p>
            <a:pPr>
              <a:buFont typeface="Wingdings" pitchFamily="2" charset="2"/>
              <a:buChar char="n"/>
            </a:pPr>
            <a:r>
              <a:rPr lang="zh-CN" altLang="zh-CN" sz="1600" dirty="0" smtClean="0">
                <a:effectLst/>
              </a:rPr>
              <a:t>引导传统产业建设智慧临空、智慧制造、智慧旅游等关键应用，实现企业内流程穿越，实现产业链内企业与企业间资金流、信息流、物流全连接</a:t>
            </a:r>
            <a:endParaRPr lang="zh-CN" altLang="en-US" sz="1600" dirty="0">
              <a:effectLst/>
            </a:endParaRPr>
          </a:p>
        </p:txBody>
      </p:sp>
      <p:sp>
        <p:nvSpPr>
          <p:cNvPr id="11" name="灯片编号占位符 10"/>
          <p:cNvSpPr>
            <a:spLocks noGrp="1"/>
          </p:cNvSpPr>
          <p:nvPr>
            <p:ph type="sldNum" sz="quarter" idx="12"/>
          </p:nvPr>
        </p:nvSpPr>
        <p:spPr/>
        <p:txBody>
          <a:bodyPr/>
          <a:lstStyle/>
          <a:p>
            <a:fld id="{57F98C0C-FAF2-480B-87BE-9D56BE4863FC}" type="slidenum">
              <a:rPr lang="zh-CN" altLang="en-US" smtClean="0"/>
              <a:pPr/>
              <a:t>105</a:t>
            </a:fld>
            <a:endParaRPr lang="zh-CN" altLang="en-US"/>
          </a:p>
        </p:txBody>
      </p:sp>
      <p:pic>
        <p:nvPicPr>
          <p:cNvPr id="13" name="图片 12"/>
          <p:cNvPicPr>
            <a:picLocks noChangeAspect="1"/>
          </p:cNvPicPr>
          <p:nvPr/>
        </p:nvPicPr>
        <p:blipFill>
          <a:blip r:embed="rId2" cstate="print"/>
          <a:stretch>
            <a:fillRect/>
          </a:stretch>
        </p:blipFill>
        <p:spPr>
          <a:xfrm>
            <a:off x="6300192" y="1340768"/>
            <a:ext cx="2232248" cy="194421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5" name="图片 1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43608" y="3573016"/>
            <a:ext cx="4032448" cy="2512287"/>
          </a:xfrm>
          <a:prstGeom prst="rect">
            <a:avLst/>
          </a:prstGeom>
        </p:spPr>
      </p:pic>
      <p:pic>
        <p:nvPicPr>
          <p:cNvPr id="16" name="图片 15" descr="09a5ce4e29f01e62dcbbd94aafee3736.jpg"/>
          <p:cNvPicPr>
            <a:picLocks noChangeAspect="1"/>
          </p:cNvPicPr>
          <p:nvPr/>
        </p:nvPicPr>
        <p:blipFill>
          <a:blip r:embed="rId4" cstate="print"/>
          <a:stretch>
            <a:fillRect/>
          </a:stretch>
        </p:blipFill>
        <p:spPr>
          <a:xfrm>
            <a:off x="4932040" y="3596555"/>
            <a:ext cx="3600400" cy="2376264"/>
          </a:xfrm>
          <a:prstGeom prst="rect">
            <a:avLst/>
          </a:prstGeom>
        </p:spPr>
      </p:pic>
    </p:spTree>
    <p:extLst>
      <p:ext uri="{BB962C8B-B14F-4D97-AF65-F5344CB8AC3E}">
        <p14:creationId xmlns:p14="http://schemas.microsoft.com/office/powerpoint/2010/main" xmlns="" val="710553197"/>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完善</a:t>
            </a:r>
            <a:r>
              <a:rPr lang="zh-CN" altLang="en-US" sz="2400" b="1" dirty="0">
                <a:solidFill>
                  <a:schemeClr val="tx1"/>
                </a:solidFill>
                <a:latin typeface="黑体" panose="02010609060101010101" pitchFamily="49" charset="-122"/>
                <a:ea typeface="黑体" panose="02010609060101010101" pitchFamily="49" charset="-122"/>
              </a:rPr>
              <a:t>期：（</a:t>
            </a:r>
            <a:r>
              <a:rPr lang="en-US" altLang="zh-CN" sz="2400" b="1" dirty="0">
                <a:solidFill>
                  <a:schemeClr val="tx1"/>
                </a:solidFill>
                <a:latin typeface="黑体" panose="02010609060101010101" pitchFamily="49" charset="-122"/>
                <a:ea typeface="黑体" panose="02010609060101010101" pitchFamily="49" charset="-122"/>
              </a:rPr>
              <a:t>2020</a:t>
            </a:r>
            <a:r>
              <a:rPr lang="zh-CN" altLang="en-US" sz="2400" b="1" dirty="0" smtClean="0">
                <a:solidFill>
                  <a:schemeClr val="tx1"/>
                </a:solidFill>
                <a:latin typeface="黑体" panose="02010609060101010101" pitchFamily="49" charset="-122"/>
                <a:ea typeface="黑体" panose="02010609060101010101" pitchFamily="49" charset="-122"/>
              </a:rPr>
              <a:t>）示范</a:t>
            </a:r>
            <a:r>
              <a:rPr lang="zh-CN" altLang="en-US" sz="2400" b="1" dirty="0">
                <a:solidFill>
                  <a:schemeClr val="tx1"/>
                </a:solidFill>
                <a:latin typeface="黑体" panose="02010609060101010101" pitchFamily="49" charset="-122"/>
                <a:ea typeface="黑体" panose="02010609060101010101" pitchFamily="49" charset="-122"/>
              </a:rPr>
              <a:t>基地形成阶段</a:t>
            </a:r>
          </a:p>
        </p:txBody>
      </p:sp>
      <p:sp>
        <p:nvSpPr>
          <p:cNvPr id="7" name="TextBox 11"/>
          <p:cNvSpPr>
            <a:spLocks noChangeArrowheads="1"/>
          </p:cNvSpPr>
          <p:nvPr/>
        </p:nvSpPr>
        <p:spPr bwMode="auto">
          <a:xfrm>
            <a:off x="611560" y="1652607"/>
            <a:ext cx="8064896" cy="1200329"/>
          </a:xfrm>
          <a:prstGeom prst="rect">
            <a:avLst/>
          </a:prstGeom>
          <a:ln>
            <a:noFill/>
          </a:ln>
          <a:extLst>
            <a:ext uri="{909E8E84-426E-40DD-AFC4-6F175D3DCCD1}">
              <a14:hiddenFill xmlns:a14="http://schemas.microsoft.com/office/drawing/2010/main" xmlns="">
                <a:solidFill>
                  <a:srgbClr val="FFFFFF"/>
                </a:solidFill>
              </a14:hiddenFill>
            </a:ext>
          </a:extLst>
        </p:spPr>
        <p:style>
          <a:lnRef idx="2">
            <a:schemeClr val="accent1"/>
          </a:lnRef>
          <a:fillRef idx="1">
            <a:schemeClr val="lt1"/>
          </a:fillRef>
          <a:effectRef idx="0">
            <a:schemeClr val="accent1"/>
          </a:effectRef>
          <a:fontRef idx="minor">
            <a:schemeClr val="dk1"/>
          </a:fontRef>
        </p:style>
        <p:txBody>
          <a:bodyPr wrap="square" rtlCol="0">
            <a:spAutoFit/>
          </a:bodyPr>
          <a:lstStyle/>
          <a:p>
            <a:pPr>
              <a:lnSpc>
                <a:spcPct val="150000"/>
              </a:lnSpc>
              <a:buFont typeface="Wingdings" pitchFamily="2" charset="2"/>
              <a:buChar char="n"/>
            </a:pPr>
            <a:r>
              <a:rPr lang="zh-CN" altLang="en-US" sz="1600" b="1" dirty="0" smtClean="0">
                <a:latin typeface="微软雅黑" pitchFamily="34" charset="-122"/>
                <a:ea typeface="微软雅黑" pitchFamily="34" charset="-122"/>
              </a:rPr>
              <a:t>扶持发展物联网、地理信息核心技术</a:t>
            </a:r>
            <a:endParaRPr lang="en-US" altLang="zh-CN" sz="1600" b="1" dirty="0" smtClean="0">
              <a:latin typeface="微软雅黑" pitchFamily="34" charset="-122"/>
              <a:ea typeface="微软雅黑" pitchFamily="34" charset="-122"/>
            </a:endParaRPr>
          </a:p>
          <a:p>
            <a:pPr>
              <a:lnSpc>
                <a:spcPct val="150000"/>
              </a:lnSpc>
              <a:buFont typeface="Wingdings" pitchFamily="2" charset="2"/>
              <a:buChar char="n"/>
            </a:pPr>
            <a:r>
              <a:rPr lang="zh-CN" altLang="zh-CN" sz="1600" b="1" dirty="0" smtClean="0">
                <a:latin typeface="微软雅黑" pitchFamily="34" charset="-122"/>
                <a:ea typeface="微软雅黑" pitchFamily="34" charset="-122"/>
              </a:rPr>
              <a:t>引导传统产业提升智慧临空、智慧制造、智慧旅游能力水平</a:t>
            </a:r>
            <a:endParaRPr lang="en-US" altLang="zh-CN" sz="1600" b="1" dirty="0" smtClean="0">
              <a:latin typeface="微软雅黑" pitchFamily="34" charset="-122"/>
              <a:ea typeface="微软雅黑" pitchFamily="34" charset="-122"/>
            </a:endParaRPr>
          </a:p>
          <a:p>
            <a:pPr>
              <a:lnSpc>
                <a:spcPct val="150000"/>
              </a:lnSpc>
              <a:buFont typeface="Wingdings" pitchFamily="2" charset="2"/>
              <a:buChar char="n"/>
            </a:pPr>
            <a:r>
              <a:rPr lang="zh-CN" altLang="zh-CN" sz="1600" b="1" dirty="0" smtClean="0">
                <a:latin typeface="微软雅黑" pitchFamily="34" charset="-122"/>
                <a:ea typeface="微软雅黑" pitchFamily="34" charset="-122"/>
              </a:rPr>
              <a:t>打造跨境电商、互联网投融资平台、智慧制造、智慧旅游示范基地</a:t>
            </a:r>
            <a:endParaRPr lang="zh-CN" altLang="en-US" sz="1600" b="1" dirty="0">
              <a:latin typeface="微软雅黑" pitchFamily="34" charset="-122"/>
              <a:ea typeface="微软雅黑" pitchFamily="34" charset="-122"/>
              <a:sym typeface="Arial" panose="020B0604020202020204" pitchFamily="34" charset="0"/>
            </a:endParaRPr>
          </a:p>
        </p:txBody>
      </p:sp>
      <p:sp>
        <p:nvSpPr>
          <p:cNvPr id="11" name="灯片编号占位符 10"/>
          <p:cNvSpPr>
            <a:spLocks noGrp="1"/>
          </p:cNvSpPr>
          <p:nvPr>
            <p:ph type="sldNum" sz="quarter" idx="12"/>
          </p:nvPr>
        </p:nvSpPr>
        <p:spPr/>
        <p:txBody>
          <a:bodyPr/>
          <a:lstStyle/>
          <a:p>
            <a:fld id="{57F98C0C-FAF2-480B-87BE-9D56BE4863FC}" type="slidenum">
              <a:rPr lang="zh-CN" altLang="en-US" smtClean="0"/>
              <a:pPr/>
              <a:t>106</a:t>
            </a:fld>
            <a:endParaRPr lang="zh-CN" altLang="en-US"/>
          </a:p>
        </p:txBody>
      </p:sp>
      <p:pic>
        <p:nvPicPr>
          <p:cNvPr id="10" name="图片 9" descr="e4208ce8599f9413.jpg"/>
          <p:cNvPicPr>
            <a:picLocks noChangeAspect="1"/>
          </p:cNvPicPr>
          <p:nvPr/>
        </p:nvPicPr>
        <p:blipFill>
          <a:blip r:embed="rId2" cstate="print"/>
          <a:stretch>
            <a:fillRect/>
          </a:stretch>
        </p:blipFill>
        <p:spPr>
          <a:xfrm>
            <a:off x="5148064" y="3864074"/>
            <a:ext cx="1944215" cy="1581150"/>
          </a:xfrm>
          <a:prstGeom prst="rect">
            <a:avLst/>
          </a:prstGeom>
        </p:spPr>
      </p:pic>
      <p:pic>
        <p:nvPicPr>
          <p:cNvPr id="14" name="图片 13" descr="365-600x330.jpg"/>
          <p:cNvPicPr>
            <a:picLocks noChangeAspect="1"/>
          </p:cNvPicPr>
          <p:nvPr/>
        </p:nvPicPr>
        <p:blipFill>
          <a:blip r:embed="rId3" cstate="print"/>
          <a:stretch>
            <a:fillRect/>
          </a:stretch>
        </p:blipFill>
        <p:spPr>
          <a:xfrm>
            <a:off x="7092280" y="3861048"/>
            <a:ext cx="1584176" cy="1556792"/>
          </a:xfrm>
          <a:prstGeom prst="rect">
            <a:avLst/>
          </a:prstGeom>
        </p:spPr>
      </p:pic>
      <p:pic>
        <p:nvPicPr>
          <p:cNvPr id="15" name="图片 14" descr="2b502acd28252f0c.jpg"/>
          <p:cNvPicPr>
            <a:picLocks noChangeAspect="1"/>
          </p:cNvPicPr>
          <p:nvPr/>
        </p:nvPicPr>
        <p:blipFill>
          <a:blip r:embed="rId4" cstate="print"/>
          <a:stretch>
            <a:fillRect/>
          </a:stretch>
        </p:blipFill>
        <p:spPr>
          <a:xfrm>
            <a:off x="3040360" y="3861048"/>
            <a:ext cx="2107704" cy="1584176"/>
          </a:xfrm>
          <a:prstGeom prst="rect">
            <a:avLst/>
          </a:prstGeom>
        </p:spPr>
      </p:pic>
      <p:pic>
        <p:nvPicPr>
          <p:cNvPr id="17" name="图片 16" descr="3e1ce721f63a796d.jpg"/>
          <p:cNvPicPr>
            <a:picLocks noChangeAspect="1"/>
          </p:cNvPicPr>
          <p:nvPr/>
        </p:nvPicPr>
        <p:blipFill>
          <a:blip r:embed="rId5" cstate="print"/>
          <a:stretch>
            <a:fillRect/>
          </a:stretch>
        </p:blipFill>
        <p:spPr>
          <a:xfrm>
            <a:off x="813940" y="3861048"/>
            <a:ext cx="2232248" cy="1584176"/>
          </a:xfrm>
          <a:prstGeom prst="rect">
            <a:avLst/>
          </a:prstGeom>
        </p:spPr>
      </p:pic>
    </p:spTree>
    <p:extLst>
      <p:ext uri="{BB962C8B-B14F-4D97-AF65-F5344CB8AC3E}">
        <p14:creationId xmlns:p14="http://schemas.microsoft.com/office/powerpoint/2010/main" xmlns="" val="162159655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107</a:t>
            </a:fld>
            <a:endParaRPr lang="zh-CN" altLang="en-US"/>
          </a:p>
        </p:txBody>
      </p:sp>
      <p:sp>
        <p:nvSpPr>
          <p:cNvPr id="4" name="TextBox 3"/>
          <p:cNvSpPr txBox="1"/>
          <p:nvPr/>
        </p:nvSpPr>
        <p:spPr>
          <a:xfrm>
            <a:off x="3419872" y="1309293"/>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smtClean="0">
                <a:ln w="18415" cmpd="sng">
                  <a:noFill/>
                  <a:prstDash val="solid"/>
                </a:ln>
                <a:solidFill>
                  <a:schemeClr val="tx1"/>
                </a:solidFill>
                <a:effectLst/>
                <a:uLnTx/>
                <a:uFillTx/>
                <a:latin typeface="Agency FB" pitchFamily="34" charset="0"/>
                <a:ea typeface="微软雅黑" pitchFamily="34" charset="-122"/>
              </a:rPr>
              <a:t>1.0</a:t>
            </a:r>
            <a:endParaRPr kumimoji="0" lang="zh-CN" altLang="en-US" sz="3600" b="1" i="0" u="none" strike="noStrike" kern="0" cap="none" spc="0" normalizeH="0" baseline="0" noProof="0" dirty="0">
              <a:ln w="18415" cmpd="sng">
                <a:noFill/>
                <a:prstDash val="solid"/>
              </a:ln>
              <a:solidFill>
                <a:schemeClr val="tx1"/>
              </a:solidFill>
              <a:effectLst/>
              <a:uLnTx/>
              <a:uFillTx/>
              <a:latin typeface="Agency FB" pitchFamily="34" charset="0"/>
              <a:ea typeface="微软雅黑" pitchFamily="34" charset="-122"/>
            </a:endParaRPr>
          </a:p>
        </p:txBody>
      </p:sp>
      <p:sp>
        <p:nvSpPr>
          <p:cNvPr id="5" name="TextBox 4"/>
          <p:cNvSpPr txBox="1"/>
          <p:nvPr/>
        </p:nvSpPr>
        <p:spPr>
          <a:xfrm>
            <a:off x="3502443" y="1251117"/>
            <a:ext cx="4425137" cy="523220"/>
          </a:xfrm>
          <a:prstGeom prst="rect">
            <a:avLst/>
          </a:prstGeom>
          <a:noFill/>
        </p:spPr>
        <p:txBody>
          <a:bodyPr wrap="square" rtlCol="0">
            <a:spAutoFit/>
          </a:bodyPr>
          <a:lstStyle/>
          <a:p>
            <a:pPr lvl="0" algn="ctr">
              <a:defRPr/>
            </a:pPr>
            <a:r>
              <a:rPr lang="zh-CN" altLang="en-US" sz="2800" b="1" kern="0" dirty="0" smtClean="0">
                <a:latin typeface="Arial" pitchFamily="34" charset="0"/>
                <a:ea typeface="微软雅黑" pitchFamily="34" charset="-122"/>
                <a:cs typeface="Arial" pitchFamily="34" charset="0"/>
              </a:rPr>
              <a:t>规划</a:t>
            </a:r>
            <a:r>
              <a:rPr lang="zh-CN" altLang="en-US" sz="2800" b="1" kern="0" dirty="0">
                <a:latin typeface="Arial" pitchFamily="34" charset="0"/>
                <a:ea typeface="微软雅黑" pitchFamily="34" charset="-122"/>
                <a:cs typeface="Arial" pitchFamily="34" charset="0"/>
              </a:rPr>
              <a:t>背景</a:t>
            </a:r>
            <a:endParaRPr kumimoji="0" lang="en-US" altLang="zh-CN" sz="2800" b="1" i="0" u="none" strike="noStrike" kern="0" cap="none" spc="0" normalizeH="0" baseline="0" noProof="0" dirty="0">
              <a:ln>
                <a:noFill/>
              </a:ln>
              <a:effectLst/>
              <a:uLnTx/>
              <a:uFillTx/>
              <a:latin typeface="Arial" pitchFamily="34" charset="0"/>
              <a:ea typeface="微软雅黑" pitchFamily="34" charset="-122"/>
              <a:cs typeface="Arial" pitchFamily="34" charset="0"/>
            </a:endParaRPr>
          </a:p>
        </p:txBody>
      </p:sp>
      <p:sp>
        <p:nvSpPr>
          <p:cNvPr id="6" name="TextBox 5"/>
          <p:cNvSpPr txBox="1"/>
          <p:nvPr/>
        </p:nvSpPr>
        <p:spPr>
          <a:xfrm>
            <a:off x="3502443" y="1916832"/>
            <a:ext cx="4528477" cy="523220"/>
          </a:xfrm>
          <a:prstGeom prst="rect">
            <a:avLst/>
          </a:prstGeom>
          <a:noFill/>
        </p:spPr>
        <p:txBody>
          <a:bodyPr wrap="square" rtlCol="0">
            <a:spAutoFit/>
          </a:bodyPr>
          <a:lstStyle/>
          <a:p>
            <a:pPr algn="ctr">
              <a:defRPr/>
            </a:pPr>
            <a:r>
              <a:rPr lang="zh-CN" altLang="en-US" sz="2800" b="1" kern="0" dirty="0" smtClean="0">
                <a:latin typeface="Arial" pitchFamily="34" charset="0"/>
                <a:ea typeface="微软雅黑" pitchFamily="34" charset="-122"/>
                <a:cs typeface="Arial" pitchFamily="34" charset="0"/>
              </a:rPr>
              <a:t>规划</a:t>
            </a:r>
            <a:r>
              <a:rPr lang="zh-CN" altLang="en-US" sz="2800" b="1" kern="0" dirty="0">
                <a:latin typeface="Arial" pitchFamily="34" charset="0"/>
                <a:ea typeface="微软雅黑" pitchFamily="34" charset="-122"/>
                <a:cs typeface="Arial" pitchFamily="34" charset="0"/>
              </a:rPr>
              <a:t>思路</a:t>
            </a:r>
            <a:endParaRPr lang="en-US" altLang="zh-CN" sz="2800" b="1" kern="0" dirty="0">
              <a:latin typeface="Arial" pitchFamily="34" charset="0"/>
              <a:ea typeface="微软雅黑" pitchFamily="34" charset="-122"/>
              <a:cs typeface="Arial" pitchFamily="34" charset="0"/>
            </a:endParaRPr>
          </a:p>
        </p:txBody>
      </p:sp>
      <p:sp>
        <p:nvSpPr>
          <p:cNvPr id="7" name="TextBox 6"/>
          <p:cNvSpPr txBox="1"/>
          <p:nvPr/>
        </p:nvSpPr>
        <p:spPr>
          <a:xfrm>
            <a:off x="3417324" y="2749453"/>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smtClean="0">
                <a:solidFill>
                  <a:schemeClr val="tx1"/>
                </a:solidFill>
              </a:rPr>
              <a:t>3.0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8" name="TextBox 7"/>
          <p:cNvSpPr txBox="1"/>
          <p:nvPr/>
        </p:nvSpPr>
        <p:spPr>
          <a:xfrm>
            <a:off x="3502442" y="2594734"/>
            <a:ext cx="4425137" cy="523220"/>
          </a:xfrm>
          <a:prstGeom prst="rect">
            <a:avLst/>
          </a:prstGeom>
          <a:noFill/>
        </p:spPr>
        <p:txBody>
          <a:bodyPr wrap="square" rtlCol="0">
            <a:spAutoFit/>
          </a:bodyPr>
          <a:lstStyle/>
          <a:p>
            <a:pPr lvl="0" algn="ctr">
              <a:defRPr/>
            </a:pPr>
            <a:r>
              <a:rPr lang="zh-CN" altLang="en-US" sz="2800" b="1" kern="0" dirty="0" smtClean="0">
                <a:latin typeface="Arial" pitchFamily="34" charset="0"/>
                <a:ea typeface="微软雅黑" pitchFamily="34" charset="-122"/>
                <a:cs typeface="Arial" pitchFamily="34" charset="0"/>
              </a:rPr>
              <a:t>规划内容</a:t>
            </a:r>
            <a:endParaRPr lang="en-US" altLang="zh-CN" sz="2800" b="1" kern="0" dirty="0">
              <a:latin typeface="Arial" pitchFamily="34" charset="0"/>
              <a:ea typeface="微软雅黑" pitchFamily="34" charset="-122"/>
              <a:cs typeface="Arial" pitchFamily="34" charset="0"/>
            </a:endParaRPr>
          </a:p>
        </p:txBody>
      </p:sp>
      <p:sp>
        <p:nvSpPr>
          <p:cNvPr id="13" name="TextBox 12"/>
          <p:cNvSpPr txBox="1"/>
          <p:nvPr/>
        </p:nvSpPr>
        <p:spPr>
          <a:xfrm>
            <a:off x="3419872" y="1957365"/>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smtClean="0">
                <a:solidFill>
                  <a:schemeClr val="tx1"/>
                </a:solidFill>
              </a:rPr>
              <a:t>2.0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14" name="圆角矩形 13"/>
          <p:cNvSpPr/>
          <p:nvPr/>
        </p:nvSpPr>
        <p:spPr>
          <a:xfrm>
            <a:off x="3563888" y="1196752"/>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3563888" y="1916832"/>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3563888" y="2677445"/>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2771800" y="260648"/>
            <a:ext cx="3384376" cy="584775"/>
          </a:xfrm>
          <a:prstGeom prst="rect">
            <a:avLst/>
          </a:prstGeom>
          <a:noFill/>
        </p:spPr>
        <p:txBody>
          <a:bodyPr wrap="square" rtlCol="0">
            <a:spAutoFit/>
          </a:bodyPr>
          <a:lstStyle/>
          <a:p>
            <a:pPr algn="ctr"/>
            <a:r>
              <a:rPr lang="zh-CN" altLang="en-US" sz="3200" b="1" dirty="0" smtClean="0">
                <a:latin typeface="黑体" panose="02010609060101010101" pitchFamily="49" charset="-122"/>
                <a:ea typeface="黑体" panose="02010609060101010101" pitchFamily="49" charset="-122"/>
              </a:rPr>
              <a:t>目 录</a:t>
            </a:r>
            <a:endParaRPr lang="zh-CN" altLang="en-US" sz="3200" b="1" dirty="0">
              <a:latin typeface="黑体" panose="02010609060101010101" pitchFamily="49" charset="-122"/>
              <a:ea typeface="黑体" panose="02010609060101010101" pitchFamily="49" charset="-122"/>
            </a:endParaRPr>
          </a:p>
        </p:txBody>
      </p:sp>
      <p:grpSp>
        <p:nvGrpSpPr>
          <p:cNvPr id="23" name="组合 22"/>
          <p:cNvGrpSpPr/>
          <p:nvPr/>
        </p:nvGrpSpPr>
        <p:grpSpPr>
          <a:xfrm>
            <a:off x="1547664" y="4888200"/>
            <a:ext cx="5328592" cy="701040"/>
            <a:chOff x="1547664" y="1791856"/>
            <a:chExt cx="5328592" cy="701040"/>
          </a:xfrm>
        </p:grpSpPr>
        <p:cxnSp>
          <p:nvCxnSpPr>
            <p:cNvPr id="21" name="直接连接符 20"/>
            <p:cNvCxnSpPr/>
            <p:nvPr/>
          </p:nvCxnSpPr>
          <p:spPr>
            <a:xfrm>
              <a:off x="2771800" y="2420888"/>
              <a:ext cx="4104456"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3" descr="C:\Users\Chen\Desktop\360截图20151230115225744.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1035" b="15516"/>
            <a:stretch/>
          </p:blipFill>
          <p:spPr bwMode="auto">
            <a:xfrm>
              <a:off x="1547664" y="1791856"/>
              <a:ext cx="1424940" cy="7010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Lst>
          </p:spPr>
        </p:pic>
      </p:grpSp>
      <p:sp>
        <p:nvSpPr>
          <p:cNvPr id="22" name="TextBox 21"/>
          <p:cNvSpPr txBox="1"/>
          <p:nvPr/>
        </p:nvSpPr>
        <p:spPr>
          <a:xfrm>
            <a:off x="3417324" y="3376156"/>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a:solidFill>
                  <a:schemeClr val="tx1"/>
                </a:solidFill>
              </a:rPr>
              <a:t>4</a:t>
            </a:r>
            <a:r>
              <a:rPr lang="en-US" altLang="zh-CN" sz="3600" dirty="0" smtClean="0">
                <a:solidFill>
                  <a:schemeClr val="tx1"/>
                </a:solidFill>
              </a:rPr>
              <a:t>.0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24" name="TextBox 23"/>
          <p:cNvSpPr txBox="1"/>
          <p:nvPr/>
        </p:nvSpPr>
        <p:spPr>
          <a:xfrm>
            <a:off x="3563888" y="3356992"/>
            <a:ext cx="4425137" cy="523220"/>
          </a:xfrm>
          <a:prstGeom prst="rect">
            <a:avLst/>
          </a:prstGeom>
          <a:noFill/>
        </p:spPr>
        <p:txBody>
          <a:bodyPr wrap="square" rtlCol="0">
            <a:spAutoFit/>
          </a:bodyPr>
          <a:lstStyle/>
          <a:p>
            <a:pPr lvl="0" algn="ctr">
              <a:defRPr/>
            </a:pPr>
            <a:r>
              <a:rPr lang="zh-CN" altLang="en-US" sz="2800" b="1" kern="0" dirty="0">
                <a:latin typeface="Arial" pitchFamily="34" charset="0"/>
                <a:ea typeface="微软雅黑" pitchFamily="34" charset="-122"/>
                <a:cs typeface="Arial" pitchFamily="34" charset="0"/>
              </a:rPr>
              <a:t>保障措施</a:t>
            </a:r>
            <a:endParaRPr lang="en-US" altLang="zh-CN" sz="2800" b="1" kern="0" dirty="0">
              <a:latin typeface="Arial" pitchFamily="34" charset="0"/>
              <a:ea typeface="微软雅黑" pitchFamily="34" charset="-122"/>
              <a:cs typeface="Arial" pitchFamily="34" charset="0"/>
            </a:endParaRPr>
          </a:p>
        </p:txBody>
      </p:sp>
      <p:sp>
        <p:nvSpPr>
          <p:cNvPr id="25" name="圆角矩形 24"/>
          <p:cNvSpPr/>
          <p:nvPr/>
        </p:nvSpPr>
        <p:spPr>
          <a:xfrm>
            <a:off x="3563888" y="3376156"/>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3419872" y="4189613"/>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a:solidFill>
                  <a:schemeClr val="tx1"/>
                </a:solidFill>
              </a:rPr>
              <a:t>5</a:t>
            </a:r>
            <a:r>
              <a:rPr lang="en-US" altLang="zh-CN" sz="3600" dirty="0" smtClean="0">
                <a:solidFill>
                  <a:schemeClr val="tx1"/>
                </a:solidFill>
              </a:rPr>
              <a:t>.0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27" name="TextBox 26"/>
          <p:cNvSpPr txBox="1"/>
          <p:nvPr/>
        </p:nvSpPr>
        <p:spPr>
          <a:xfrm>
            <a:off x="3563888" y="4149080"/>
            <a:ext cx="4425137" cy="523220"/>
          </a:xfrm>
          <a:prstGeom prst="rect">
            <a:avLst/>
          </a:prstGeom>
          <a:noFill/>
        </p:spPr>
        <p:txBody>
          <a:bodyPr wrap="square" rtlCol="0">
            <a:spAutoFit/>
          </a:bodyPr>
          <a:lstStyle/>
          <a:p>
            <a:pPr algn="ctr">
              <a:defRPr/>
            </a:pPr>
            <a:r>
              <a:rPr lang="zh-CN" altLang="en-US" sz="2800" b="1" kern="0" dirty="0">
                <a:latin typeface="Arial" pitchFamily="34" charset="0"/>
                <a:ea typeface="微软雅黑" pitchFamily="34" charset="-122"/>
                <a:cs typeface="Arial" pitchFamily="34" charset="0"/>
              </a:rPr>
              <a:t>演进路线</a:t>
            </a:r>
            <a:endParaRPr lang="en-US" altLang="zh-CN" sz="2800" b="1" kern="0" dirty="0">
              <a:latin typeface="Arial" pitchFamily="34" charset="0"/>
              <a:ea typeface="微软雅黑" pitchFamily="34" charset="-122"/>
              <a:cs typeface="Arial" pitchFamily="34" charset="0"/>
            </a:endParaRPr>
          </a:p>
        </p:txBody>
      </p:sp>
      <p:sp>
        <p:nvSpPr>
          <p:cNvPr id="28" name="圆角矩形 27"/>
          <p:cNvSpPr/>
          <p:nvPr/>
        </p:nvSpPr>
        <p:spPr>
          <a:xfrm>
            <a:off x="3563888" y="4149080"/>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419872" y="4909693"/>
            <a:ext cx="1154676" cy="584775"/>
          </a:xfrm>
          <a:prstGeom prst="rect">
            <a:avLst/>
          </a:prstGeom>
          <a:noFill/>
        </p:spPr>
        <p:txBody>
          <a:bodyPr wrap="square" rtlCol="0">
            <a:spAutoFit/>
          </a:bodyPr>
          <a:lstStyle>
            <a:defPPr>
              <a:defRPr lang="zh-CN"/>
            </a:defPPr>
            <a:lvl1pPr algn="ctr">
              <a:defRPr sz="2800" b="1" kern="0">
                <a:latin typeface="Arial" pitchFamily="34" charset="0"/>
                <a:ea typeface="微软雅黑" pitchFamily="34" charset="-122"/>
                <a:cs typeface="Arial" pitchFamily="34" charset="0"/>
              </a:defRPr>
            </a:lvl1pPr>
          </a:lstStyle>
          <a:p>
            <a:r>
              <a:rPr lang="en-US" altLang="zh-CN" sz="3200" dirty="0"/>
              <a:t>6.0</a:t>
            </a:r>
            <a:endParaRPr lang="zh-CN" altLang="en-US" sz="3200" dirty="0"/>
          </a:p>
        </p:txBody>
      </p:sp>
      <p:sp>
        <p:nvSpPr>
          <p:cNvPr id="30" name="TextBox 29"/>
          <p:cNvSpPr txBox="1"/>
          <p:nvPr/>
        </p:nvSpPr>
        <p:spPr>
          <a:xfrm>
            <a:off x="3563888" y="4869160"/>
            <a:ext cx="4425137" cy="523220"/>
          </a:xfrm>
          <a:prstGeom prst="rect">
            <a:avLst/>
          </a:prstGeom>
          <a:noFill/>
        </p:spPr>
        <p:txBody>
          <a:bodyPr wrap="square" rtlCol="0">
            <a:spAutoFit/>
          </a:bodyPr>
          <a:lstStyle/>
          <a:p>
            <a:pPr algn="ctr">
              <a:defRPr/>
            </a:pPr>
            <a:r>
              <a:rPr lang="zh-CN" altLang="en-US" sz="2800" b="1" kern="0" dirty="0" smtClean="0">
                <a:latin typeface="Arial" pitchFamily="34" charset="0"/>
                <a:ea typeface="微软雅黑" pitchFamily="34" charset="-122"/>
                <a:cs typeface="Arial" pitchFamily="34" charset="0"/>
              </a:rPr>
              <a:t>效果分析</a:t>
            </a:r>
            <a:endParaRPr lang="en-US" altLang="zh-CN" sz="2800" b="1" kern="0" dirty="0">
              <a:latin typeface="Arial" pitchFamily="34" charset="0"/>
              <a:ea typeface="微软雅黑" pitchFamily="34" charset="-122"/>
              <a:cs typeface="Arial" pitchFamily="34" charset="0"/>
            </a:endParaRPr>
          </a:p>
        </p:txBody>
      </p:sp>
      <p:sp>
        <p:nvSpPr>
          <p:cNvPr id="31" name="圆角矩形 30"/>
          <p:cNvSpPr/>
          <p:nvPr/>
        </p:nvSpPr>
        <p:spPr>
          <a:xfrm>
            <a:off x="3563888" y="4869160"/>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419872" y="5796553"/>
            <a:ext cx="1154676" cy="584775"/>
          </a:xfrm>
          <a:prstGeom prst="rect">
            <a:avLst/>
          </a:prstGeom>
          <a:noFill/>
        </p:spPr>
        <p:txBody>
          <a:bodyPr wrap="square" rtlCol="0">
            <a:spAutoFit/>
          </a:bodyPr>
          <a:lstStyle>
            <a:defPPr>
              <a:defRPr lang="zh-CN"/>
            </a:defPPr>
            <a:lvl1pPr algn="ctr">
              <a:defRPr sz="2800" b="1" kern="0">
                <a:latin typeface="Arial" pitchFamily="34" charset="0"/>
                <a:ea typeface="微软雅黑" pitchFamily="34" charset="-122"/>
                <a:cs typeface="Arial" pitchFamily="34" charset="0"/>
              </a:defRPr>
            </a:lvl1pPr>
          </a:lstStyle>
          <a:p>
            <a:r>
              <a:rPr lang="en-US" altLang="zh-CN" sz="3200" dirty="0" smtClean="0"/>
              <a:t>7.0</a:t>
            </a:r>
            <a:endParaRPr lang="zh-CN" altLang="en-US" sz="3200" dirty="0"/>
          </a:p>
        </p:txBody>
      </p:sp>
      <p:sp>
        <p:nvSpPr>
          <p:cNvPr id="33" name="TextBox 32"/>
          <p:cNvSpPr txBox="1"/>
          <p:nvPr/>
        </p:nvSpPr>
        <p:spPr>
          <a:xfrm>
            <a:off x="3707904" y="5756020"/>
            <a:ext cx="4209113" cy="523220"/>
          </a:xfrm>
          <a:prstGeom prst="rect">
            <a:avLst/>
          </a:prstGeom>
          <a:noFill/>
        </p:spPr>
        <p:txBody>
          <a:bodyPr wrap="square" rtlCol="0">
            <a:spAutoFit/>
          </a:bodyPr>
          <a:lstStyle/>
          <a:p>
            <a:pPr algn="ctr">
              <a:defRPr/>
            </a:pPr>
            <a:r>
              <a:rPr lang="zh-CN" altLang="en-US" sz="2800" b="1" kern="0" dirty="0" smtClean="0">
                <a:latin typeface="Arial" pitchFamily="34" charset="0"/>
                <a:ea typeface="微软雅黑" pitchFamily="34" charset="-122"/>
                <a:cs typeface="Arial" pitchFamily="34" charset="0"/>
              </a:rPr>
              <a:t>最终结论</a:t>
            </a:r>
            <a:endParaRPr lang="en-US" altLang="zh-CN" sz="2800" b="1" kern="0" dirty="0">
              <a:latin typeface="Arial" pitchFamily="34" charset="0"/>
              <a:ea typeface="微软雅黑" pitchFamily="34" charset="-122"/>
              <a:cs typeface="Arial" pitchFamily="34" charset="0"/>
            </a:endParaRPr>
          </a:p>
        </p:txBody>
      </p:sp>
      <p:sp>
        <p:nvSpPr>
          <p:cNvPr id="34" name="圆角矩形 33"/>
          <p:cNvSpPr/>
          <p:nvPr/>
        </p:nvSpPr>
        <p:spPr>
          <a:xfrm>
            <a:off x="3563888" y="5805264"/>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540421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5"/>
                                        </p:tgtEl>
                                        <p:attrNameLst>
                                          <p:attrName>style.color</p:attrName>
                                        </p:attrNameLst>
                                      </p:cBhvr>
                                      <p:to>
                                        <a:srgbClr val="D8D8D8"/>
                                      </p:to>
                                    </p:animClr>
                                  </p:childTnLst>
                                </p:cTn>
                              </p:par>
                              <p:par>
                                <p:cTn id="7" presetID="3" presetClass="emph" presetSubtype="2" fill="hold" grpId="0" nodeType="withEffect">
                                  <p:stCondLst>
                                    <p:cond delay="0"/>
                                  </p:stCondLst>
                                  <p:childTnLst>
                                    <p:animClr clrSpc="rgb" dir="cw">
                                      <p:cBhvr override="childStyle">
                                        <p:cTn id="8" dur="2000" fill="hold"/>
                                        <p:tgtEl>
                                          <p:spTgt spid="6"/>
                                        </p:tgtEl>
                                        <p:attrNameLst>
                                          <p:attrName>style.color</p:attrName>
                                        </p:attrNameLst>
                                      </p:cBhvr>
                                      <p:to>
                                        <a:srgbClr val="D8D8D8"/>
                                      </p:to>
                                    </p:animClr>
                                  </p:childTnLst>
                                </p:cTn>
                              </p:par>
                              <p:par>
                                <p:cTn id="9" presetID="3" presetClass="emph" presetSubtype="2" fill="hold" grpId="0" nodeType="withEffect">
                                  <p:stCondLst>
                                    <p:cond delay="0"/>
                                  </p:stCondLst>
                                  <p:childTnLst>
                                    <p:animClr clrSpc="rgb" dir="cw">
                                      <p:cBhvr override="childStyle">
                                        <p:cTn id="10" dur="2000" fill="hold"/>
                                        <p:tgtEl>
                                          <p:spTgt spid="8"/>
                                        </p:tgtEl>
                                        <p:attrNameLst>
                                          <p:attrName>style.color</p:attrName>
                                        </p:attrNameLst>
                                      </p:cBhvr>
                                      <p:to>
                                        <a:srgbClr val="D8D8D8"/>
                                      </p:to>
                                    </p:animClr>
                                  </p:childTnLst>
                                </p:cTn>
                              </p:par>
                              <p:par>
                                <p:cTn id="11" presetID="3" presetClass="emph" presetSubtype="2" fill="hold" grpId="0" nodeType="withEffect">
                                  <p:stCondLst>
                                    <p:cond delay="0"/>
                                  </p:stCondLst>
                                  <p:childTnLst>
                                    <p:animClr clrSpc="rgb" dir="cw">
                                      <p:cBhvr override="childStyle">
                                        <p:cTn id="12" dur="2000" fill="hold"/>
                                        <p:tgtEl>
                                          <p:spTgt spid="24"/>
                                        </p:tgtEl>
                                        <p:attrNameLst>
                                          <p:attrName>style.color</p:attrName>
                                        </p:attrNameLst>
                                      </p:cBhvr>
                                      <p:to>
                                        <a:srgbClr val="D8D8D8"/>
                                      </p:to>
                                    </p:animClr>
                                  </p:childTnLst>
                                </p:cTn>
                              </p:par>
                              <p:par>
                                <p:cTn id="13" presetID="3" presetClass="emph" presetSubtype="2" fill="hold" grpId="0" nodeType="withEffect">
                                  <p:stCondLst>
                                    <p:cond delay="0"/>
                                  </p:stCondLst>
                                  <p:childTnLst>
                                    <p:animClr clrSpc="rgb" dir="cw">
                                      <p:cBhvr override="childStyle">
                                        <p:cTn id="14" dur="2000" fill="hold"/>
                                        <p:tgtEl>
                                          <p:spTgt spid="27"/>
                                        </p:tgtEl>
                                        <p:attrNameLst>
                                          <p:attrName>style.color</p:attrName>
                                        </p:attrNameLst>
                                      </p:cBhvr>
                                      <p:to>
                                        <a:srgbClr val="D8D8D8"/>
                                      </p:to>
                                    </p:animClr>
                                  </p:childTnLst>
                                </p:cTn>
                              </p:par>
                              <p:par>
                                <p:cTn id="15" presetID="3" presetClass="emph" presetSubtype="2" fill="hold" grpId="0" nodeType="withEffect">
                                  <p:stCondLst>
                                    <p:cond delay="0"/>
                                  </p:stCondLst>
                                  <p:childTnLst>
                                    <p:animClr clrSpc="rgb" dir="cw">
                                      <p:cBhvr override="childStyle">
                                        <p:cTn id="16" dur="250" fill="hold"/>
                                        <p:tgtEl>
                                          <p:spTgt spid="33">
                                            <p:txEl>
                                              <p:pRg st="0" end="0"/>
                                            </p:txEl>
                                          </p:spTgt>
                                        </p:tgtEl>
                                        <p:attrNameLst>
                                          <p:attrName>style.color</p:attrName>
                                        </p:attrNameLst>
                                      </p:cBhvr>
                                      <p:to>
                                        <a:srgbClr val="D8D8D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24" grpId="0"/>
      <p:bldP spid="27" grpId="0"/>
      <p:bldP spid="33" grpId="0" build="allAtOnce"/>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108</a:t>
            </a:fld>
            <a:endParaRPr lang="zh-CN" altLang="en-US"/>
          </a:p>
        </p:txBody>
      </p:sp>
      <p:sp>
        <p:nvSpPr>
          <p:cNvPr id="44" name="Text Box 3"/>
          <p:cNvSpPr txBox="1">
            <a:spLocks noChangeArrowheads="1"/>
          </p:cNvSpPr>
          <p:nvPr/>
        </p:nvSpPr>
        <p:spPr bwMode="auto">
          <a:xfrm>
            <a:off x="1660525" y="722313"/>
            <a:ext cx="184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zh-CN">
              <a:cs typeface="Arial" pitchFamily="34" charset="0"/>
            </a:endParaRPr>
          </a:p>
        </p:txBody>
      </p:sp>
      <p:sp>
        <p:nvSpPr>
          <p:cNvPr id="45" name="AutoShape 4"/>
          <p:cNvSpPr>
            <a:spLocks noChangeArrowheads="1"/>
          </p:cNvSpPr>
          <p:nvPr/>
        </p:nvSpPr>
        <p:spPr bwMode="auto">
          <a:xfrm rot="5400000">
            <a:off x="-2122215" y="1176065"/>
            <a:ext cx="4824413" cy="5367884"/>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noFill/>
            <a:miter lim="800000"/>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46" name="AutoShape 5"/>
          <p:cNvSpPr>
            <a:spLocks noChangeArrowheads="1"/>
          </p:cNvSpPr>
          <p:nvPr/>
        </p:nvSpPr>
        <p:spPr bwMode="auto">
          <a:xfrm rot="5400000" flipH="1">
            <a:off x="-1713624" y="1664677"/>
            <a:ext cx="4032250" cy="4420820"/>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FFC000">
              <a:alpha val="40000"/>
            </a:srgbClr>
          </a:solidFill>
          <a:ln w="9525">
            <a:noFill/>
            <a:miter lim="800000"/>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48" name="AutoShape 7"/>
          <p:cNvSpPr>
            <a:spLocks noChangeArrowheads="1"/>
          </p:cNvSpPr>
          <p:nvPr/>
        </p:nvSpPr>
        <p:spPr bwMode="auto">
          <a:xfrm>
            <a:off x="2909605" y="4776018"/>
            <a:ext cx="5694843" cy="813222"/>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r>
              <a:rPr lang="en-US" altLang="zh-CN" sz="2000" b="1" dirty="0" smtClean="0">
                <a:ea typeface="微软雅黑" pitchFamily="34" charset="-122"/>
                <a:sym typeface="Arial" pitchFamily="34" charset="0"/>
              </a:rPr>
              <a:t>6.3  </a:t>
            </a:r>
            <a:r>
              <a:rPr lang="zh-CN" altLang="en-US" sz="2000" b="1" dirty="0" smtClean="0">
                <a:ea typeface="微软雅黑" pitchFamily="34" charset="-122"/>
                <a:sym typeface="Arial" pitchFamily="34" charset="0"/>
              </a:rPr>
              <a:t>顺义电子商务发展预测</a:t>
            </a:r>
            <a:endParaRPr lang="zh-CN" altLang="en-US" sz="2000" b="1" dirty="0">
              <a:ea typeface="微软雅黑" pitchFamily="34" charset="-122"/>
              <a:sym typeface="Arial" pitchFamily="34" charset="0"/>
            </a:endParaRPr>
          </a:p>
        </p:txBody>
      </p:sp>
      <p:sp>
        <p:nvSpPr>
          <p:cNvPr id="50" name="AutoShape 9"/>
          <p:cNvSpPr>
            <a:spLocks noChangeArrowheads="1"/>
          </p:cNvSpPr>
          <p:nvPr/>
        </p:nvSpPr>
        <p:spPr bwMode="auto">
          <a:xfrm>
            <a:off x="3017882" y="3238872"/>
            <a:ext cx="5730582" cy="910208"/>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r>
              <a:rPr lang="en-US" altLang="zh-CN" sz="2000" b="1" dirty="0" smtClean="0">
                <a:ea typeface="微软雅黑" pitchFamily="34" charset="-122"/>
                <a:sym typeface="Arial" pitchFamily="34" charset="0"/>
              </a:rPr>
              <a:t>6.2  </a:t>
            </a:r>
            <a:r>
              <a:rPr lang="zh-CN" altLang="en-US" sz="2000" b="1" dirty="0" smtClean="0">
                <a:ea typeface="微软雅黑" pitchFamily="34" charset="-122"/>
                <a:sym typeface="Arial" pitchFamily="34" charset="0"/>
              </a:rPr>
              <a:t>顺义</a:t>
            </a:r>
            <a:r>
              <a:rPr lang="zh-CN" altLang="en-US" sz="2000" b="1" dirty="0">
                <a:ea typeface="微软雅黑" pitchFamily="34" charset="-122"/>
                <a:sym typeface="Arial" pitchFamily="34" charset="0"/>
              </a:rPr>
              <a:t>软件与信息服务业</a:t>
            </a:r>
            <a:r>
              <a:rPr lang="zh-CN" altLang="en-US" sz="2000" b="1" dirty="0" smtClean="0">
                <a:ea typeface="微软雅黑" pitchFamily="34" charset="-122"/>
                <a:sym typeface="Arial" pitchFamily="34" charset="0"/>
              </a:rPr>
              <a:t>发展预测 </a:t>
            </a:r>
            <a:endParaRPr lang="zh-CN" altLang="en-US" sz="2000" b="1" dirty="0">
              <a:ea typeface="微软雅黑" pitchFamily="34" charset="-122"/>
              <a:sym typeface="Arial" pitchFamily="34" charset="0"/>
            </a:endParaRPr>
          </a:p>
        </p:txBody>
      </p:sp>
      <p:grpSp>
        <p:nvGrpSpPr>
          <p:cNvPr id="59" name="Group 18"/>
          <p:cNvGrpSpPr>
            <a:grpSpLocks/>
          </p:cNvGrpSpPr>
          <p:nvPr/>
        </p:nvGrpSpPr>
        <p:grpSpPr bwMode="auto">
          <a:xfrm>
            <a:off x="2674795" y="3515147"/>
            <a:ext cx="428859" cy="381000"/>
            <a:chOff x="0" y="0"/>
            <a:chExt cx="1615" cy="1615"/>
          </a:xfrm>
        </p:grpSpPr>
        <p:sp>
          <p:nvSpPr>
            <p:cNvPr id="60" name="Oval 19"/>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1" name="Oval 20"/>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2" name="Oval 21"/>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63" name="Oval 22"/>
            <p:cNvSpPr>
              <a:spLocks noChangeArrowheads="1"/>
            </p:cNvSpPr>
            <p:nvPr/>
          </p:nvSpPr>
          <p:spPr bwMode="auto">
            <a:xfrm>
              <a:off x="176" y="17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4" name="Oval 23"/>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65" name="Oval 24"/>
            <p:cNvSpPr>
              <a:spLocks noChangeArrowheads="1"/>
            </p:cNvSpPr>
            <p:nvPr/>
          </p:nvSpPr>
          <p:spPr bwMode="auto">
            <a:xfrm>
              <a:off x="259" y="259"/>
              <a:ext cx="1096" cy="1098"/>
            </a:xfrm>
            <a:prstGeom prst="ellipse">
              <a:avLst/>
            </a:prstGeom>
            <a:solidFill>
              <a:schemeClr val="accent1">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grpSp>
        <p:nvGrpSpPr>
          <p:cNvPr id="73" name="Group 32"/>
          <p:cNvGrpSpPr>
            <a:grpSpLocks/>
          </p:cNvGrpSpPr>
          <p:nvPr/>
        </p:nvGrpSpPr>
        <p:grpSpPr bwMode="auto">
          <a:xfrm>
            <a:off x="2530780" y="4928493"/>
            <a:ext cx="428859" cy="381000"/>
            <a:chOff x="0" y="0"/>
            <a:chExt cx="1615" cy="1615"/>
          </a:xfrm>
        </p:grpSpPr>
        <p:sp>
          <p:nvSpPr>
            <p:cNvPr id="74" name="Oval 33"/>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75" name="Oval 34"/>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76" name="Oval 35"/>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77" name="Oval 36"/>
            <p:cNvSpPr>
              <a:spLocks noChangeArrowheads="1"/>
            </p:cNvSpPr>
            <p:nvPr/>
          </p:nvSpPr>
          <p:spPr bwMode="auto">
            <a:xfrm>
              <a:off x="176" y="176"/>
              <a:ext cx="1262" cy="1264"/>
            </a:xfrm>
            <a:prstGeom prst="ellipse">
              <a:avLst/>
            </a:prstGeom>
            <a:gradFill rotWithShape="1">
              <a:gsLst>
                <a:gs pos="0">
                  <a:srgbClr val="000000"/>
                </a:gs>
                <a:gs pos="100000">
                  <a:srgbClr val="8D67E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78" name="Oval 37"/>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79" name="Oval 38"/>
            <p:cNvSpPr>
              <a:spLocks noChangeArrowheads="1"/>
            </p:cNvSpPr>
            <p:nvPr/>
          </p:nvSpPr>
          <p:spPr bwMode="auto">
            <a:xfrm>
              <a:off x="259" y="259"/>
              <a:ext cx="1096" cy="1098"/>
            </a:xfrm>
            <a:prstGeom prst="ellipse">
              <a:avLst/>
            </a:pr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sp>
        <p:nvSpPr>
          <p:cNvPr id="88" name="TextBox 87"/>
          <p:cNvSpPr txBox="1"/>
          <p:nvPr/>
        </p:nvSpPr>
        <p:spPr>
          <a:xfrm>
            <a:off x="855164" y="3068960"/>
            <a:ext cx="553998" cy="2016224"/>
          </a:xfrm>
          <a:prstGeom prst="rect">
            <a:avLst/>
          </a:prstGeom>
          <a:noFill/>
        </p:spPr>
        <p:txBody>
          <a:bodyPr vert="eaVert" wrap="square" rtlCol="0">
            <a:spAutoFit/>
          </a:bodyPr>
          <a:lstStyle/>
          <a:p>
            <a:r>
              <a:rPr lang="zh-CN" altLang="en-US" sz="2400" b="1" dirty="0" smtClean="0">
                <a:solidFill>
                  <a:schemeClr val="bg1"/>
                </a:solidFill>
                <a:latin typeface="微软雅黑" pitchFamily="34" charset="-122"/>
                <a:ea typeface="微软雅黑" pitchFamily="34" charset="-122"/>
              </a:rPr>
              <a:t>效  果  分  析</a:t>
            </a:r>
            <a:endParaRPr lang="zh-CN" altLang="en-US" sz="2400" b="1" dirty="0">
              <a:solidFill>
                <a:schemeClr val="bg1"/>
              </a:solidFill>
              <a:latin typeface="微软雅黑" pitchFamily="34" charset="-122"/>
              <a:ea typeface="微软雅黑" pitchFamily="34" charset="-122"/>
            </a:endParaRPr>
          </a:p>
        </p:txBody>
      </p:sp>
      <p:sp>
        <p:nvSpPr>
          <p:cNvPr id="89" name="TextBox 88"/>
          <p:cNvSpPr txBox="1"/>
          <p:nvPr/>
        </p:nvSpPr>
        <p:spPr>
          <a:xfrm rot="16200000">
            <a:off x="888411" y="2243626"/>
            <a:ext cx="553998" cy="764507"/>
          </a:xfrm>
          <a:prstGeom prst="rect">
            <a:avLst/>
          </a:prstGeom>
          <a:noFill/>
        </p:spPr>
        <p:txBody>
          <a:bodyPr vert="eaVert" wrap="square" rtlCol="0">
            <a:spAutoFit/>
          </a:bodyPr>
          <a:lstStyle>
            <a:defPPr>
              <a:defRPr lang="zh-CN"/>
            </a:defPPr>
            <a:lvl1pPr>
              <a:defRPr sz="2400" b="1">
                <a:latin typeface="微软雅黑" pitchFamily="34" charset="-122"/>
                <a:ea typeface="微软雅黑" pitchFamily="34" charset="-122"/>
              </a:defRPr>
            </a:lvl1pPr>
          </a:lstStyle>
          <a:p>
            <a:pPr algn="ctr"/>
            <a:r>
              <a:rPr lang="en-US" altLang="zh-CN" dirty="0">
                <a:solidFill>
                  <a:schemeClr val="bg1"/>
                </a:solidFill>
              </a:rPr>
              <a:t>6</a:t>
            </a:r>
            <a:r>
              <a:rPr lang="en-US" altLang="zh-CN" dirty="0" smtClean="0">
                <a:solidFill>
                  <a:schemeClr val="bg1"/>
                </a:solidFill>
              </a:rPr>
              <a:t>.0</a:t>
            </a:r>
            <a:endParaRPr lang="zh-CN" altLang="en-US" dirty="0">
              <a:solidFill>
                <a:schemeClr val="bg1"/>
              </a:solidFill>
            </a:endParaRPr>
          </a:p>
        </p:txBody>
      </p:sp>
      <p:sp>
        <p:nvSpPr>
          <p:cNvPr id="24" name="AutoShape 9"/>
          <p:cNvSpPr>
            <a:spLocks noChangeArrowheads="1"/>
          </p:cNvSpPr>
          <p:nvPr/>
        </p:nvSpPr>
        <p:spPr bwMode="auto">
          <a:xfrm>
            <a:off x="2538823" y="1844824"/>
            <a:ext cx="5730582" cy="910208"/>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r>
              <a:rPr lang="en-US" altLang="zh-CN" sz="2000" b="1" dirty="0">
                <a:ea typeface="微软雅黑" pitchFamily="34" charset="-122"/>
                <a:sym typeface="Arial" pitchFamily="34" charset="0"/>
              </a:rPr>
              <a:t>6</a:t>
            </a:r>
            <a:r>
              <a:rPr lang="en-US" altLang="zh-CN" sz="2000" b="1" dirty="0" smtClean="0">
                <a:ea typeface="微软雅黑" pitchFamily="34" charset="-122"/>
                <a:sym typeface="Arial" pitchFamily="34" charset="0"/>
              </a:rPr>
              <a:t>.1  </a:t>
            </a:r>
            <a:r>
              <a:rPr lang="zh-CN" altLang="en-US" sz="2000" b="1" dirty="0" smtClean="0">
                <a:ea typeface="微软雅黑" pitchFamily="34" charset="-122"/>
                <a:sym typeface="Arial" pitchFamily="34" charset="0"/>
              </a:rPr>
              <a:t>总体效果分析</a:t>
            </a:r>
            <a:endParaRPr lang="zh-CN" altLang="en-US" sz="2000" b="1" dirty="0">
              <a:ea typeface="微软雅黑" pitchFamily="34" charset="-122"/>
              <a:sym typeface="Arial" pitchFamily="34" charset="0"/>
            </a:endParaRPr>
          </a:p>
        </p:txBody>
      </p:sp>
      <p:grpSp>
        <p:nvGrpSpPr>
          <p:cNvPr id="25" name="Group 18"/>
          <p:cNvGrpSpPr>
            <a:grpSpLocks/>
          </p:cNvGrpSpPr>
          <p:nvPr/>
        </p:nvGrpSpPr>
        <p:grpSpPr bwMode="auto">
          <a:xfrm>
            <a:off x="2195736" y="2121099"/>
            <a:ext cx="428859" cy="381000"/>
            <a:chOff x="0" y="0"/>
            <a:chExt cx="1615" cy="1615"/>
          </a:xfrm>
        </p:grpSpPr>
        <p:sp>
          <p:nvSpPr>
            <p:cNvPr id="26" name="Oval 19"/>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27" name="Oval 20"/>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28" name="Oval 21"/>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29" name="Oval 22"/>
            <p:cNvSpPr>
              <a:spLocks noChangeArrowheads="1"/>
            </p:cNvSpPr>
            <p:nvPr/>
          </p:nvSpPr>
          <p:spPr bwMode="auto">
            <a:xfrm>
              <a:off x="176" y="17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30" name="Oval 23"/>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31" name="Oval 24"/>
            <p:cNvSpPr>
              <a:spLocks noChangeArrowheads="1"/>
            </p:cNvSpPr>
            <p:nvPr/>
          </p:nvSpPr>
          <p:spPr bwMode="auto">
            <a:xfrm>
              <a:off x="259" y="259"/>
              <a:ext cx="1096" cy="1098"/>
            </a:xfrm>
            <a:prstGeom prst="ellipse">
              <a:avLst/>
            </a:prstGeom>
            <a:solidFill>
              <a:schemeClr val="accent1">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spTree>
    <p:extLst>
      <p:ext uri="{BB962C8B-B14F-4D97-AF65-F5344CB8AC3E}">
        <p14:creationId xmlns:p14="http://schemas.microsoft.com/office/powerpoint/2010/main" xmlns="" val="26926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48"/>
                                        </p:tgtEl>
                                        <p:attrNameLst>
                                          <p:attrName>style.opacity</p:attrName>
                                        </p:attrNameLst>
                                      </p:cBhvr>
                                      <p:to>
                                        <p:strVal val="0.5"/>
                                      </p:to>
                                    </p:set>
                                    <p:animEffect filter="image" prLst="opacity: 0.5">
                                      <p:cBhvr rctx="IE">
                                        <p:cTn id="7" dur="indefinite"/>
                                        <p:tgtEl>
                                          <p:spTgt spid="48"/>
                                        </p:tgtEl>
                                      </p:cBhvr>
                                    </p:animEffect>
                                  </p:childTnLst>
                                </p:cTn>
                              </p:par>
                              <p:par>
                                <p:cTn id="8" presetID="9" presetClass="emph" presetSubtype="0" grpId="0" nodeType="withEffect">
                                  <p:stCondLst>
                                    <p:cond delay="0"/>
                                  </p:stCondLst>
                                  <p:childTnLst>
                                    <p:set>
                                      <p:cBhvr rctx="PPT">
                                        <p:cTn id="9" dur="indefinite"/>
                                        <p:tgtEl>
                                          <p:spTgt spid="50"/>
                                        </p:tgtEl>
                                        <p:attrNameLst>
                                          <p:attrName>style.opacity</p:attrName>
                                        </p:attrNameLst>
                                      </p:cBhvr>
                                      <p:to>
                                        <p:strVal val="0.5"/>
                                      </p:to>
                                    </p:set>
                                    <p:animEffect filter="image" prLst="opacity: 0.5">
                                      <p:cBhvr rctx="IE">
                                        <p:cTn id="10" dur="indefinite"/>
                                        <p:tgtEl>
                                          <p:spTgt spid="50"/>
                                        </p:tgtEl>
                                      </p:cBhvr>
                                    </p:animEffect>
                                  </p:childTnLst>
                                </p:cTn>
                              </p:par>
                              <p:par>
                                <p:cTn id="11" presetID="9" presetClass="emph" presetSubtype="0" nodeType="withEffect">
                                  <p:stCondLst>
                                    <p:cond delay="0"/>
                                  </p:stCondLst>
                                  <p:childTnLst>
                                    <p:set>
                                      <p:cBhvr rctx="PPT">
                                        <p:cTn id="12" dur="indefinite"/>
                                        <p:tgtEl>
                                          <p:spTgt spid="59"/>
                                        </p:tgtEl>
                                        <p:attrNameLst>
                                          <p:attrName>style.opacity</p:attrName>
                                        </p:attrNameLst>
                                      </p:cBhvr>
                                      <p:to>
                                        <p:strVal val="0.5"/>
                                      </p:to>
                                    </p:set>
                                    <p:animEffect filter="image" prLst="opacity: 0.5">
                                      <p:cBhvr rctx="IE">
                                        <p:cTn id="13" dur="indefinite"/>
                                        <p:tgtEl>
                                          <p:spTgt spid="59"/>
                                        </p:tgtEl>
                                      </p:cBhvr>
                                    </p:animEffect>
                                  </p:childTnLst>
                                </p:cTn>
                              </p:par>
                              <p:par>
                                <p:cTn id="14" presetID="9" presetClass="emph" presetSubtype="0" nodeType="withEffect">
                                  <p:stCondLst>
                                    <p:cond delay="0"/>
                                  </p:stCondLst>
                                  <p:childTnLst>
                                    <p:set>
                                      <p:cBhvr rctx="PPT">
                                        <p:cTn id="15" dur="indefinite"/>
                                        <p:tgtEl>
                                          <p:spTgt spid="73"/>
                                        </p:tgtEl>
                                        <p:attrNameLst>
                                          <p:attrName>style.opacity</p:attrName>
                                        </p:attrNameLst>
                                      </p:cBhvr>
                                      <p:to>
                                        <p:strVal val="0.5"/>
                                      </p:to>
                                    </p:set>
                                    <p:animEffect filter="image" prLst="opacity: 0.5">
                                      <p:cBhvr rctx="IE">
                                        <p:cTn id="16" dur="indefinite"/>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5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99943" y="1789946"/>
            <a:ext cx="8464545" cy="5027416"/>
            <a:chOff x="499943" y="536359"/>
            <a:chExt cx="8464545" cy="6498510"/>
          </a:xfrm>
        </p:grpSpPr>
        <p:grpSp>
          <p:nvGrpSpPr>
            <p:cNvPr id="19" name="组合 18"/>
            <p:cNvGrpSpPr/>
            <p:nvPr/>
          </p:nvGrpSpPr>
          <p:grpSpPr>
            <a:xfrm>
              <a:off x="499943" y="536359"/>
              <a:ext cx="8464545" cy="5124889"/>
              <a:chOff x="499943" y="536359"/>
              <a:chExt cx="8464545" cy="5124889"/>
            </a:xfrm>
          </p:grpSpPr>
          <p:pic>
            <p:nvPicPr>
              <p:cNvPr id="3" name="图片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11560" y="607296"/>
                <a:ext cx="3414662" cy="1365864"/>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11560" y="3151299"/>
                <a:ext cx="3414662" cy="1365864"/>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155260" y="4295384"/>
                <a:ext cx="3414662" cy="1365864"/>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164204" y="1751379"/>
                <a:ext cx="3414662" cy="1365864"/>
              </a:xfrm>
              <a:prstGeom prst="rect">
                <a:avLst/>
              </a:prstGeom>
            </p:spPr>
          </p:pic>
          <p:sp>
            <p:nvSpPr>
              <p:cNvPr id="7" name="TextBox 6"/>
              <p:cNvSpPr txBox="1"/>
              <p:nvPr/>
            </p:nvSpPr>
            <p:spPr>
              <a:xfrm flipH="1">
                <a:off x="499943" y="1007344"/>
                <a:ext cx="1095323" cy="707886"/>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dirty="0" smtClean="0">
                    <a:ln w="18415" cmpd="sng">
                      <a:noFill/>
                      <a:prstDash val="solid"/>
                    </a:ln>
                    <a:solidFill>
                      <a:sysClr val="windowText" lastClr="000000">
                        <a:lumMod val="65000"/>
                        <a:lumOff val="35000"/>
                      </a:sysClr>
                    </a:solidFill>
                    <a:effectLst>
                      <a:outerShdw blurRad="50800" dist="38100" dir="5400000" algn="t" rotWithShape="0">
                        <a:sysClr val="window" lastClr="FFFFFF">
                          <a:alpha val="40000"/>
                        </a:sysClr>
                      </a:outerShdw>
                    </a:effectLst>
                    <a:uLnTx/>
                    <a:uFillTx/>
                    <a:latin typeface="Arial Rounded MT Bold" pitchFamily="34" charset="0"/>
                    <a:ea typeface="微软雅黑" pitchFamily="34" charset="-122"/>
                  </a:rPr>
                  <a:t>01</a:t>
                </a:r>
                <a:endParaRPr kumimoji="0" lang="zh-CN" altLang="en-US" sz="4000" b="1" i="0" u="none" strike="noStrike" kern="0" cap="none" spc="0" normalizeH="0" baseline="0" noProof="0" dirty="0">
                  <a:ln w="18415" cmpd="sng">
                    <a:noFill/>
                    <a:prstDash val="solid"/>
                  </a:ln>
                  <a:solidFill>
                    <a:sysClr val="windowText" lastClr="000000">
                      <a:lumMod val="65000"/>
                      <a:lumOff val="35000"/>
                    </a:sysClr>
                  </a:solidFill>
                  <a:effectLst>
                    <a:outerShdw blurRad="50800" dist="38100" dir="5400000" algn="t" rotWithShape="0">
                      <a:sysClr val="window" lastClr="FFFFFF">
                        <a:alpha val="40000"/>
                      </a:sysClr>
                    </a:outerShdw>
                  </a:effectLst>
                  <a:uLnTx/>
                  <a:uFillTx/>
                  <a:latin typeface="Arial Rounded MT Bold" pitchFamily="34" charset="0"/>
                  <a:ea typeface="微软雅黑" pitchFamily="34" charset="-122"/>
                </a:endParaRPr>
              </a:p>
            </p:txBody>
          </p:sp>
          <p:sp>
            <p:nvSpPr>
              <p:cNvPr id="8" name="TextBox 7"/>
              <p:cNvSpPr txBox="1"/>
              <p:nvPr/>
            </p:nvSpPr>
            <p:spPr>
              <a:xfrm rot="21141828" flipH="1">
                <a:off x="1671730" y="882813"/>
                <a:ext cx="1942103" cy="596755"/>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w="18415" cmpd="sng">
                      <a:noFill/>
                      <a:prstDash val="solid"/>
                    </a:ln>
                    <a:uLnTx/>
                    <a:uFillTx/>
                    <a:latin typeface="Arial Rounded MT Bold" pitchFamily="34" charset="0"/>
                  </a:rPr>
                  <a:t>航空业</a:t>
                </a:r>
                <a:endParaRPr kumimoji="0" lang="zh-CN" altLang="en-US" sz="2400" b="1" i="0" u="none" strike="noStrike" kern="0" cap="none" spc="0" normalizeH="0" baseline="0" noProof="0" dirty="0">
                  <a:ln w="18415" cmpd="sng">
                    <a:noFill/>
                    <a:prstDash val="solid"/>
                  </a:ln>
                  <a:uLnTx/>
                  <a:uFillTx/>
                  <a:latin typeface="Arial Rounded MT Bold" pitchFamily="34" charset="0"/>
                </a:endParaRPr>
              </a:p>
            </p:txBody>
          </p:sp>
          <p:sp>
            <p:nvSpPr>
              <p:cNvPr id="9" name="TextBox 8"/>
              <p:cNvSpPr txBox="1"/>
              <p:nvPr/>
            </p:nvSpPr>
            <p:spPr>
              <a:xfrm flipH="1">
                <a:off x="2051720" y="2157135"/>
                <a:ext cx="1095323" cy="707886"/>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dirty="0" smtClean="0">
                    <a:ln w="18415" cmpd="sng">
                      <a:noFill/>
                      <a:prstDash val="solid"/>
                    </a:ln>
                    <a:solidFill>
                      <a:sysClr val="windowText" lastClr="000000">
                        <a:lumMod val="65000"/>
                        <a:lumOff val="35000"/>
                      </a:sysClr>
                    </a:solidFill>
                    <a:effectLst>
                      <a:outerShdw blurRad="50800" dist="38100" dir="5400000" algn="t" rotWithShape="0">
                        <a:sysClr val="window" lastClr="FFFFFF">
                          <a:alpha val="40000"/>
                        </a:sysClr>
                      </a:outerShdw>
                    </a:effectLst>
                    <a:uLnTx/>
                    <a:uFillTx/>
                    <a:latin typeface="Arial Rounded MT Bold" pitchFamily="34" charset="0"/>
                    <a:ea typeface="微软雅黑" pitchFamily="34" charset="-122"/>
                  </a:rPr>
                  <a:t>02</a:t>
                </a:r>
                <a:endParaRPr kumimoji="0" lang="zh-CN" altLang="en-US" sz="4000" b="1" i="0" u="none" strike="noStrike" kern="0" cap="none" spc="0" normalizeH="0" baseline="0" noProof="0" dirty="0">
                  <a:ln w="18415" cmpd="sng">
                    <a:noFill/>
                    <a:prstDash val="solid"/>
                  </a:ln>
                  <a:solidFill>
                    <a:sysClr val="windowText" lastClr="000000">
                      <a:lumMod val="65000"/>
                      <a:lumOff val="35000"/>
                    </a:sysClr>
                  </a:solidFill>
                  <a:effectLst>
                    <a:outerShdw blurRad="50800" dist="38100" dir="5400000" algn="t" rotWithShape="0">
                      <a:sysClr val="window" lastClr="FFFFFF">
                        <a:alpha val="40000"/>
                      </a:sysClr>
                    </a:outerShdw>
                  </a:effectLst>
                  <a:uLnTx/>
                  <a:uFillTx/>
                  <a:latin typeface="Arial Rounded MT Bold" pitchFamily="34" charset="0"/>
                  <a:ea typeface="微软雅黑" pitchFamily="34" charset="-122"/>
                </a:endParaRPr>
              </a:p>
            </p:txBody>
          </p:sp>
          <p:sp>
            <p:nvSpPr>
              <p:cNvPr id="10" name="TextBox 9"/>
              <p:cNvSpPr txBox="1"/>
              <p:nvPr/>
            </p:nvSpPr>
            <p:spPr>
              <a:xfrm rot="21141828" flipH="1">
                <a:off x="3081895" y="2080278"/>
                <a:ext cx="1942103" cy="596755"/>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w="18415" cmpd="sng">
                      <a:noFill/>
                      <a:prstDash val="solid"/>
                    </a:ln>
                    <a:uLnTx/>
                    <a:uFillTx/>
                    <a:latin typeface="Arial Rounded MT Bold" pitchFamily="34" charset="0"/>
                  </a:rPr>
                  <a:t>汽车业</a:t>
                </a:r>
                <a:endParaRPr kumimoji="0" lang="zh-CN" altLang="en-US" sz="2400" b="1" i="0" u="none" strike="noStrike" kern="0" cap="none" spc="0" normalizeH="0" baseline="0" noProof="0" dirty="0">
                  <a:ln w="18415" cmpd="sng">
                    <a:noFill/>
                    <a:prstDash val="solid"/>
                  </a:ln>
                  <a:uLnTx/>
                  <a:uFillTx/>
                  <a:latin typeface="Arial Rounded MT Bold" pitchFamily="34" charset="0"/>
                </a:endParaRPr>
              </a:p>
            </p:txBody>
          </p:sp>
          <p:sp>
            <p:nvSpPr>
              <p:cNvPr id="11" name="TextBox 10"/>
              <p:cNvSpPr txBox="1"/>
              <p:nvPr/>
            </p:nvSpPr>
            <p:spPr>
              <a:xfrm flipH="1">
                <a:off x="508006" y="3569951"/>
                <a:ext cx="1095323" cy="707886"/>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dirty="0" smtClean="0">
                    <a:ln w="18415" cmpd="sng">
                      <a:noFill/>
                      <a:prstDash val="solid"/>
                    </a:ln>
                    <a:solidFill>
                      <a:sysClr val="windowText" lastClr="000000">
                        <a:lumMod val="65000"/>
                        <a:lumOff val="35000"/>
                      </a:sysClr>
                    </a:solidFill>
                    <a:effectLst>
                      <a:outerShdw blurRad="50800" dist="38100" dir="5400000" algn="t" rotWithShape="0">
                        <a:sysClr val="window" lastClr="FFFFFF">
                          <a:alpha val="40000"/>
                        </a:sysClr>
                      </a:outerShdw>
                    </a:effectLst>
                    <a:uLnTx/>
                    <a:uFillTx/>
                    <a:latin typeface="Arial Rounded MT Bold" pitchFamily="34" charset="0"/>
                    <a:ea typeface="微软雅黑" pitchFamily="34" charset="-122"/>
                  </a:rPr>
                  <a:t>03</a:t>
                </a:r>
                <a:endParaRPr kumimoji="0" lang="zh-CN" altLang="en-US" sz="4000" b="1" i="0" u="none" strike="noStrike" kern="0" cap="none" spc="0" normalizeH="0" baseline="0" noProof="0" dirty="0">
                  <a:ln w="18415" cmpd="sng">
                    <a:noFill/>
                    <a:prstDash val="solid"/>
                  </a:ln>
                  <a:solidFill>
                    <a:sysClr val="windowText" lastClr="000000">
                      <a:lumMod val="65000"/>
                      <a:lumOff val="35000"/>
                    </a:sysClr>
                  </a:solidFill>
                  <a:effectLst>
                    <a:outerShdw blurRad="50800" dist="38100" dir="5400000" algn="t" rotWithShape="0">
                      <a:sysClr val="window" lastClr="FFFFFF">
                        <a:alpha val="40000"/>
                      </a:sysClr>
                    </a:outerShdw>
                  </a:effectLst>
                  <a:uLnTx/>
                  <a:uFillTx/>
                  <a:latin typeface="Arial Rounded MT Bold" pitchFamily="34" charset="0"/>
                  <a:ea typeface="微软雅黑" pitchFamily="34" charset="-122"/>
                </a:endParaRPr>
              </a:p>
            </p:txBody>
          </p:sp>
          <p:sp>
            <p:nvSpPr>
              <p:cNvPr id="12" name="TextBox 11"/>
              <p:cNvSpPr txBox="1"/>
              <p:nvPr/>
            </p:nvSpPr>
            <p:spPr>
              <a:xfrm rot="21141828" flipH="1">
                <a:off x="1679793" y="3445420"/>
                <a:ext cx="1942103" cy="596755"/>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w="18415" cmpd="sng">
                      <a:noFill/>
                      <a:prstDash val="solid"/>
                    </a:ln>
                    <a:uLnTx/>
                    <a:uFillTx/>
                    <a:latin typeface="Arial Rounded MT Bold" pitchFamily="34" charset="0"/>
                  </a:rPr>
                  <a:t>农业</a:t>
                </a:r>
                <a:endParaRPr kumimoji="0" lang="zh-CN" altLang="en-US" sz="2400" b="1" i="0" u="none" strike="noStrike" kern="0" cap="none" spc="0" normalizeH="0" baseline="0" noProof="0" dirty="0">
                  <a:ln w="18415" cmpd="sng">
                    <a:noFill/>
                    <a:prstDash val="solid"/>
                  </a:ln>
                  <a:uLnTx/>
                  <a:uFillTx/>
                  <a:latin typeface="Arial Rounded MT Bold" pitchFamily="34" charset="0"/>
                </a:endParaRPr>
              </a:p>
            </p:txBody>
          </p:sp>
          <p:sp>
            <p:nvSpPr>
              <p:cNvPr id="13" name="TextBox 12"/>
              <p:cNvSpPr txBox="1"/>
              <p:nvPr/>
            </p:nvSpPr>
            <p:spPr>
              <a:xfrm flipH="1">
                <a:off x="2051720" y="4693275"/>
                <a:ext cx="1095323" cy="707886"/>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dirty="0" smtClean="0">
                    <a:ln w="18415" cmpd="sng">
                      <a:noFill/>
                      <a:prstDash val="solid"/>
                    </a:ln>
                    <a:solidFill>
                      <a:sysClr val="windowText" lastClr="000000">
                        <a:lumMod val="65000"/>
                        <a:lumOff val="35000"/>
                      </a:sysClr>
                    </a:solidFill>
                    <a:effectLst>
                      <a:outerShdw blurRad="50800" dist="38100" dir="5400000" algn="t" rotWithShape="0">
                        <a:sysClr val="window" lastClr="FFFFFF">
                          <a:alpha val="40000"/>
                        </a:sysClr>
                      </a:outerShdw>
                    </a:effectLst>
                    <a:uLnTx/>
                    <a:uFillTx/>
                    <a:latin typeface="Arial Rounded MT Bold" pitchFamily="34" charset="0"/>
                    <a:ea typeface="微软雅黑" pitchFamily="34" charset="-122"/>
                  </a:rPr>
                  <a:t>04</a:t>
                </a:r>
                <a:endParaRPr kumimoji="0" lang="zh-CN" altLang="en-US" sz="4000" b="1" i="0" u="none" strike="noStrike" kern="0" cap="none" spc="0" normalizeH="0" baseline="0" noProof="0" dirty="0">
                  <a:ln w="18415" cmpd="sng">
                    <a:noFill/>
                    <a:prstDash val="solid"/>
                  </a:ln>
                  <a:solidFill>
                    <a:sysClr val="windowText" lastClr="000000">
                      <a:lumMod val="65000"/>
                      <a:lumOff val="35000"/>
                    </a:sysClr>
                  </a:solidFill>
                  <a:effectLst>
                    <a:outerShdw blurRad="50800" dist="38100" dir="5400000" algn="t" rotWithShape="0">
                      <a:sysClr val="window" lastClr="FFFFFF">
                        <a:alpha val="40000"/>
                      </a:sysClr>
                    </a:outerShdw>
                  </a:effectLst>
                  <a:uLnTx/>
                  <a:uFillTx/>
                  <a:latin typeface="Arial Rounded MT Bold" pitchFamily="34" charset="0"/>
                  <a:ea typeface="微软雅黑" pitchFamily="34" charset="-122"/>
                </a:endParaRPr>
              </a:p>
            </p:txBody>
          </p:sp>
          <p:sp>
            <p:nvSpPr>
              <p:cNvPr id="14" name="TextBox 13"/>
              <p:cNvSpPr txBox="1"/>
              <p:nvPr/>
            </p:nvSpPr>
            <p:spPr>
              <a:xfrm rot="21141828" flipH="1">
                <a:off x="3223507" y="4568743"/>
                <a:ext cx="1942103" cy="596755"/>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w="18415" cmpd="sng">
                      <a:noFill/>
                      <a:prstDash val="solid"/>
                    </a:ln>
                    <a:uLnTx/>
                    <a:uFillTx/>
                    <a:latin typeface="Arial Rounded MT Bold" pitchFamily="34" charset="0"/>
                  </a:rPr>
                  <a:t>物流业</a:t>
                </a:r>
                <a:endParaRPr kumimoji="0" lang="zh-CN" altLang="en-US" sz="2400" b="1" i="0" u="none" strike="noStrike" kern="0" cap="none" spc="0" normalizeH="0" baseline="0" noProof="0" dirty="0">
                  <a:ln w="18415" cmpd="sng">
                    <a:noFill/>
                    <a:prstDash val="solid"/>
                  </a:ln>
                  <a:uLnTx/>
                  <a:uFillTx/>
                  <a:latin typeface="Arial Rounded MT Bold" pitchFamily="34" charset="0"/>
                </a:endParaRPr>
              </a:p>
            </p:txBody>
          </p:sp>
          <p:sp>
            <p:nvSpPr>
              <p:cNvPr id="15" name="TextBox 14"/>
              <p:cNvSpPr txBox="1"/>
              <p:nvPr/>
            </p:nvSpPr>
            <p:spPr>
              <a:xfrm>
                <a:off x="3995936" y="536359"/>
                <a:ext cx="4676226" cy="783738"/>
              </a:xfrm>
              <a:prstGeom prst="rect">
                <a:avLst/>
              </a:prstGeom>
              <a:noFill/>
            </p:spPr>
            <p:txBody>
              <a:bodyPr wrap="square" rtlCol="0">
                <a:spAutoFit/>
              </a:bodyPr>
              <a:lstStyle/>
              <a:p>
                <a:pPr marL="171450" indent="-171450">
                  <a:lnSpc>
                    <a:spcPct val="125000"/>
                  </a:lnSpc>
                  <a:buFont typeface="Wingdings" pitchFamily="2" charset="2"/>
                  <a:buChar char="p"/>
                </a:pPr>
                <a:r>
                  <a:rPr lang="zh-CN" altLang="en-US" sz="1400" dirty="0" smtClean="0">
                    <a:latin typeface="微软雅黑" pitchFamily="34" charset="-122"/>
                    <a:ea typeface="微软雅黑" pitchFamily="34" charset="-122"/>
                    <a:sym typeface="Times New Roman" charset="0"/>
                  </a:rPr>
                  <a:t>减少</a:t>
                </a:r>
                <a:r>
                  <a:rPr lang="zh-CN" altLang="en-US" sz="1400" dirty="0">
                    <a:latin typeface="微软雅黑" pitchFamily="34" charset="-122"/>
                    <a:ea typeface="微软雅黑" pitchFamily="34" charset="-122"/>
                    <a:sym typeface="Times New Roman" charset="0"/>
                  </a:rPr>
                  <a:t>运输环节人工成本，降低成本</a:t>
                </a:r>
                <a:r>
                  <a:rPr lang="zh-CN" altLang="en-US" sz="1400" dirty="0" smtClean="0">
                    <a:latin typeface="微软雅黑" pitchFamily="34" charset="-122"/>
                    <a:ea typeface="微软雅黑" pitchFamily="34" charset="-122"/>
                    <a:sym typeface="Times New Roman" charset="0"/>
                  </a:rPr>
                  <a:t>压力</a:t>
                </a:r>
                <a:endParaRPr lang="en-US" altLang="zh-CN" sz="1400" dirty="0" smtClean="0">
                  <a:latin typeface="微软雅黑" pitchFamily="34" charset="-122"/>
                  <a:ea typeface="微软雅黑" pitchFamily="34" charset="-122"/>
                  <a:sym typeface="Times New Roman" charset="0"/>
                </a:endParaRPr>
              </a:p>
              <a:p>
                <a:pPr marL="171450" indent="-171450">
                  <a:lnSpc>
                    <a:spcPct val="125000"/>
                  </a:lnSpc>
                  <a:buFont typeface="Wingdings" pitchFamily="2" charset="2"/>
                  <a:buChar char="p"/>
                </a:pPr>
                <a:r>
                  <a:rPr lang="zh-CN" altLang="en-US" sz="1400" dirty="0">
                    <a:latin typeface="微软雅黑" pitchFamily="34" charset="-122"/>
                    <a:ea typeface="微软雅黑" pitchFamily="34" charset="-122"/>
                    <a:sym typeface="Times New Roman" charset="0"/>
                  </a:rPr>
                  <a:t>帮助服务企业信息共享，提高服务质量 </a:t>
                </a:r>
              </a:p>
            </p:txBody>
          </p:sp>
          <p:sp>
            <p:nvSpPr>
              <p:cNvPr id="16" name="TextBox 15"/>
              <p:cNvSpPr txBox="1"/>
              <p:nvPr/>
            </p:nvSpPr>
            <p:spPr>
              <a:xfrm>
                <a:off x="5476572" y="1910395"/>
                <a:ext cx="3487916" cy="467457"/>
              </a:xfrm>
              <a:prstGeom prst="rect">
                <a:avLst/>
              </a:prstGeom>
              <a:noFill/>
            </p:spPr>
            <p:txBody>
              <a:bodyPr wrap="square" rtlCol="0">
                <a:spAutoFit/>
              </a:bodyPr>
              <a:lstStyle/>
              <a:p>
                <a:pPr marL="171450" indent="-171450">
                  <a:lnSpc>
                    <a:spcPct val="125000"/>
                  </a:lnSpc>
                  <a:buFont typeface="Wingdings" pitchFamily="2" charset="2"/>
                  <a:buChar char="p"/>
                </a:pPr>
                <a:r>
                  <a:rPr lang="zh-CN" altLang="en-US" sz="1400" dirty="0">
                    <a:latin typeface="微软雅黑" pitchFamily="34" charset="-122"/>
                    <a:ea typeface="微软雅黑" pitchFamily="34" charset="-122"/>
                    <a:sym typeface="Times New Roman" charset="0"/>
                  </a:rPr>
                  <a:t>帮助服务企业信息共享，提高服务质量 </a:t>
                </a:r>
              </a:p>
            </p:txBody>
          </p:sp>
          <p:sp>
            <p:nvSpPr>
              <p:cNvPr id="17" name="TextBox 16"/>
              <p:cNvSpPr txBox="1"/>
              <p:nvPr/>
            </p:nvSpPr>
            <p:spPr>
              <a:xfrm>
                <a:off x="5395620" y="4330438"/>
                <a:ext cx="3568868" cy="1163671"/>
              </a:xfrm>
              <a:prstGeom prst="rect">
                <a:avLst/>
              </a:prstGeom>
              <a:noFill/>
            </p:spPr>
            <p:txBody>
              <a:bodyPr wrap="square" rtlCol="0">
                <a:spAutoFit/>
              </a:bodyPr>
              <a:lstStyle/>
              <a:p>
                <a:pPr marL="171450" indent="-171450">
                  <a:lnSpc>
                    <a:spcPct val="125000"/>
                  </a:lnSpc>
                  <a:buFont typeface="Wingdings" pitchFamily="2" charset="2"/>
                  <a:buChar char="p"/>
                </a:pPr>
                <a:r>
                  <a:rPr lang="zh-CN" altLang="en-US" sz="1400" dirty="0">
                    <a:latin typeface="微软雅黑" pitchFamily="34" charset="-122"/>
                    <a:ea typeface="微软雅黑" pitchFamily="34" charset="-122"/>
                  </a:rPr>
                  <a:t>电子商务产业实现有效对接，打造“物流</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电商”的完整</a:t>
                </a:r>
                <a:r>
                  <a:rPr lang="zh-CN" altLang="en-US" sz="1400" dirty="0" smtClean="0">
                    <a:latin typeface="微软雅黑" pitchFamily="34" charset="-122"/>
                    <a:ea typeface="微软雅黑" pitchFamily="34" charset="-122"/>
                  </a:rPr>
                  <a:t>生态圈</a:t>
                </a:r>
                <a:endParaRPr lang="en-US" altLang="zh-CN" sz="1400" dirty="0" smtClean="0">
                  <a:latin typeface="微软雅黑" pitchFamily="34" charset="-122"/>
                  <a:ea typeface="微软雅黑" pitchFamily="34" charset="-122"/>
                </a:endParaRPr>
              </a:p>
              <a:p>
                <a:pPr marL="171450" indent="-171450">
                  <a:lnSpc>
                    <a:spcPct val="125000"/>
                  </a:lnSpc>
                  <a:buFont typeface="Wingdings" pitchFamily="2" charset="2"/>
                  <a:buChar char="p"/>
                </a:pPr>
                <a:r>
                  <a:rPr lang="zh-CN" altLang="en-US" sz="1400" dirty="0">
                    <a:latin typeface="微软雅黑" pitchFamily="34" charset="-122"/>
                    <a:ea typeface="微软雅黑" pitchFamily="34" charset="-122"/>
                    <a:sym typeface="Times New Roman" charset="0"/>
                  </a:rPr>
                  <a:t>采用先进技术实现物流业的自我</a:t>
                </a:r>
                <a:r>
                  <a:rPr lang="zh-CN" altLang="en-US" sz="1400" dirty="0" smtClean="0">
                    <a:latin typeface="微软雅黑" pitchFamily="34" charset="-122"/>
                    <a:ea typeface="微软雅黑" pitchFamily="34" charset="-122"/>
                    <a:sym typeface="Times New Roman" charset="0"/>
                  </a:rPr>
                  <a:t>提升</a:t>
                </a:r>
                <a:endParaRPr lang="zh-CN" altLang="en-US" sz="1400" dirty="0">
                  <a:latin typeface="微软雅黑" pitchFamily="34" charset="-122"/>
                  <a:ea typeface="微软雅黑" pitchFamily="34" charset="-122"/>
                  <a:sym typeface="Times New Roman" charset="0"/>
                </a:endParaRPr>
              </a:p>
            </p:txBody>
          </p:sp>
          <p:sp>
            <p:nvSpPr>
              <p:cNvPr id="18" name="TextBox 17"/>
              <p:cNvSpPr txBox="1"/>
              <p:nvPr/>
            </p:nvSpPr>
            <p:spPr>
              <a:xfrm>
                <a:off x="4067944" y="3306574"/>
                <a:ext cx="4464496" cy="815565"/>
              </a:xfrm>
              <a:prstGeom prst="rect">
                <a:avLst/>
              </a:prstGeom>
              <a:noFill/>
            </p:spPr>
            <p:txBody>
              <a:bodyPr wrap="square" rtlCol="0">
                <a:spAutoFit/>
              </a:bodyPr>
              <a:lstStyle/>
              <a:p>
                <a:pPr marL="171450" indent="-171450">
                  <a:lnSpc>
                    <a:spcPct val="125000"/>
                  </a:lnSpc>
                  <a:buFont typeface="Wingdings" pitchFamily="2" charset="2"/>
                  <a:buChar char="p"/>
                </a:pPr>
                <a:r>
                  <a:rPr lang="zh-CN" altLang="en-US" sz="1400" dirty="0">
                    <a:latin typeface="微软雅黑" pitchFamily="34" charset="-122"/>
                    <a:ea typeface="微软雅黑" pitchFamily="34" charset="-122"/>
                  </a:rPr>
                  <a:t>促进农业横跨</a:t>
                </a:r>
                <a:r>
                  <a:rPr lang="en-US" altLang="zh-CN" sz="1400" dirty="0">
                    <a:latin typeface="微软雅黑" pitchFamily="34" charset="-122"/>
                    <a:ea typeface="微软雅黑" pitchFamily="34" charset="-122"/>
                  </a:rPr>
                  <a:t>1</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2</a:t>
                </a:r>
                <a:r>
                  <a:rPr lang="zh-CN" altLang="en-US" sz="1400" dirty="0">
                    <a:latin typeface="微软雅黑" pitchFamily="34" charset="-122"/>
                    <a:ea typeface="微软雅黑" pitchFamily="34" charset="-122"/>
                  </a:rPr>
                  <a:t>、</a:t>
                </a:r>
                <a:r>
                  <a:rPr lang="en-US" altLang="zh-CN" sz="1400" dirty="0">
                    <a:latin typeface="微软雅黑" pitchFamily="34" charset="-122"/>
                    <a:ea typeface="微软雅黑" pitchFamily="34" charset="-122"/>
                  </a:rPr>
                  <a:t>3</a:t>
                </a:r>
                <a:r>
                  <a:rPr lang="zh-CN" altLang="en-US" sz="1400" dirty="0">
                    <a:latin typeface="微软雅黑" pitchFamily="34" charset="-122"/>
                    <a:ea typeface="微软雅黑" pitchFamily="34" charset="-122"/>
                  </a:rPr>
                  <a:t>产业的</a:t>
                </a:r>
                <a:r>
                  <a:rPr lang="zh-CN" altLang="en-US" sz="1400" dirty="0" smtClean="0">
                    <a:latin typeface="微软雅黑" pitchFamily="34" charset="-122"/>
                    <a:ea typeface="微软雅黑" pitchFamily="34" charset="-122"/>
                  </a:rPr>
                  <a:t>发展</a:t>
                </a:r>
                <a:endParaRPr lang="en-US" altLang="zh-CN" sz="1400" dirty="0">
                  <a:latin typeface="微软雅黑" pitchFamily="34" charset="-122"/>
                  <a:ea typeface="微软雅黑" pitchFamily="34" charset="-122"/>
                </a:endParaRPr>
              </a:p>
              <a:p>
                <a:pPr marL="171450" indent="-171450">
                  <a:lnSpc>
                    <a:spcPct val="125000"/>
                  </a:lnSpc>
                  <a:buFont typeface="Wingdings" pitchFamily="2" charset="2"/>
                  <a:buChar char="p"/>
                </a:pPr>
                <a:r>
                  <a:rPr lang="zh-CN" altLang="en-US" sz="1400" dirty="0">
                    <a:latin typeface="微软雅黑" pitchFamily="34" charset="-122"/>
                    <a:ea typeface="微软雅黑" pitchFamily="34" charset="-122"/>
                  </a:rPr>
                  <a:t>通过“互联网</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农业”提升生产、营销和管理</a:t>
                </a:r>
                <a:r>
                  <a:rPr lang="zh-CN" altLang="en-US" sz="1400" dirty="0" smtClean="0">
                    <a:latin typeface="微软雅黑" pitchFamily="34" charset="-122"/>
                    <a:ea typeface="微软雅黑" pitchFamily="34" charset="-122"/>
                  </a:rPr>
                  <a:t>效率</a:t>
                </a:r>
                <a:endParaRPr lang="en-US" altLang="zh-CN" sz="1400" dirty="0">
                  <a:latin typeface="微软雅黑" pitchFamily="34" charset="-122"/>
                  <a:ea typeface="微软雅黑" pitchFamily="34" charset="-122"/>
                </a:endParaRPr>
              </a:p>
            </p:txBody>
          </p:sp>
        </p:grpSp>
        <p:pic>
          <p:nvPicPr>
            <p:cNvPr id="20" name="图片 1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11560" y="5663536"/>
              <a:ext cx="3414662" cy="1365864"/>
            </a:xfrm>
            <a:prstGeom prst="rect">
              <a:avLst/>
            </a:prstGeom>
          </p:spPr>
        </p:pic>
        <p:sp>
          <p:nvSpPr>
            <p:cNvPr id="21" name="TextBox 20"/>
            <p:cNvSpPr txBox="1"/>
            <p:nvPr/>
          </p:nvSpPr>
          <p:spPr>
            <a:xfrm flipH="1">
              <a:off x="499943" y="6063584"/>
              <a:ext cx="1095323" cy="971285"/>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dirty="0" smtClean="0">
                  <a:ln w="18415" cmpd="sng">
                    <a:noFill/>
                    <a:prstDash val="solid"/>
                  </a:ln>
                  <a:solidFill>
                    <a:sysClr val="windowText" lastClr="000000">
                      <a:lumMod val="65000"/>
                      <a:lumOff val="35000"/>
                    </a:sysClr>
                  </a:solidFill>
                  <a:effectLst>
                    <a:outerShdw blurRad="50800" dist="38100" dir="5400000" algn="t" rotWithShape="0">
                      <a:sysClr val="window" lastClr="FFFFFF">
                        <a:alpha val="40000"/>
                      </a:sysClr>
                    </a:outerShdw>
                  </a:effectLst>
                  <a:uLnTx/>
                  <a:uFillTx/>
                  <a:latin typeface="Arial Rounded MT Bold" pitchFamily="34" charset="0"/>
                  <a:ea typeface="微软雅黑" pitchFamily="34" charset="-122"/>
                </a:rPr>
                <a:t>05</a:t>
              </a:r>
              <a:endParaRPr kumimoji="0" lang="zh-CN" altLang="en-US" sz="4000" b="1" i="0" u="none" strike="noStrike" kern="0" cap="none" spc="0" normalizeH="0" baseline="0" noProof="0" dirty="0">
                <a:ln w="18415" cmpd="sng">
                  <a:noFill/>
                  <a:prstDash val="solid"/>
                </a:ln>
                <a:solidFill>
                  <a:sysClr val="windowText" lastClr="000000">
                    <a:lumMod val="65000"/>
                    <a:lumOff val="35000"/>
                  </a:sysClr>
                </a:solidFill>
                <a:effectLst>
                  <a:outerShdw blurRad="50800" dist="38100" dir="5400000" algn="t" rotWithShape="0">
                    <a:sysClr val="window" lastClr="FFFFFF">
                      <a:alpha val="40000"/>
                    </a:sysClr>
                  </a:outerShdw>
                </a:effectLst>
                <a:uLnTx/>
                <a:uFillTx/>
                <a:latin typeface="Arial Rounded MT Bold" pitchFamily="34" charset="0"/>
                <a:ea typeface="微软雅黑" pitchFamily="34" charset="-122"/>
              </a:endParaRPr>
            </a:p>
          </p:txBody>
        </p:sp>
        <p:sp>
          <p:nvSpPr>
            <p:cNvPr id="22" name="TextBox 21"/>
            <p:cNvSpPr txBox="1"/>
            <p:nvPr/>
          </p:nvSpPr>
          <p:spPr>
            <a:xfrm rot="21141828" flipH="1">
              <a:off x="1671730" y="5939053"/>
              <a:ext cx="1942103" cy="596755"/>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w="18415" cmpd="sng">
                    <a:noFill/>
                    <a:prstDash val="solid"/>
                  </a:ln>
                  <a:uLnTx/>
                  <a:uFillTx/>
                  <a:latin typeface="Arial Rounded MT Bold" pitchFamily="34" charset="0"/>
                </a:rPr>
                <a:t>电子商务</a:t>
              </a:r>
              <a:endParaRPr kumimoji="0" lang="zh-CN" altLang="en-US" sz="2400" b="1" i="0" u="none" strike="noStrike" kern="0" cap="none" spc="0" normalizeH="0" baseline="0" noProof="0" dirty="0">
                <a:ln w="18415" cmpd="sng">
                  <a:noFill/>
                  <a:prstDash val="solid"/>
                </a:ln>
                <a:uLnTx/>
                <a:uFillTx/>
                <a:latin typeface="Arial Rounded MT Bold" pitchFamily="34" charset="0"/>
              </a:endParaRPr>
            </a:p>
          </p:txBody>
        </p:sp>
        <p:sp>
          <p:nvSpPr>
            <p:cNvPr id="23" name="TextBox 22"/>
            <p:cNvSpPr txBox="1"/>
            <p:nvPr/>
          </p:nvSpPr>
          <p:spPr>
            <a:xfrm>
              <a:off x="4216254" y="5964960"/>
              <a:ext cx="2876026" cy="397837"/>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Wingdings" pitchFamily="2" charset="2"/>
                <a:buChar char="p"/>
                <a:tabLst/>
                <a:defRPr/>
              </a:pPr>
              <a:r>
                <a:rPr kumimoji="0" lang="zh-CN" altLang="en-US" sz="1400" b="0" i="0" u="none" strike="noStrike" kern="0" cap="none" spc="0" normalizeH="0" baseline="0" noProof="0" dirty="0" smtClean="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电子商务收入翻番</a:t>
              </a:r>
              <a:r>
                <a:rPr kumimoji="0" lang="en-US" altLang="zh-CN" sz="1400" b="0" i="0" u="none" strike="noStrike" kern="0" cap="none" spc="0" normalizeH="0" baseline="0" noProof="0" dirty="0" smtClean="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rPr>
                <a:t>. </a:t>
              </a:r>
              <a:endParaRPr kumimoji="0" lang="en-US" altLang="zh-CN" sz="1400" b="0" i="0" u="none" strike="noStrike" kern="0" cap="none" spc="0" normalizeH="0" baseline="0" noProof="0" dirty="0">
                <a:ln>
                  <a:noFill/>
                </a:ln>
                <a:solidFill>
                  <a:sysClr val="windowText" lastClr="000000">
                    <a:lumMod val="65000"/>
                    <a:lumOff val="35000"/>
                  </a:sysClr>
                </a:solidFill>
                <a:effectLst/>
                <a:uLnTx/>
                <a:uFillTx/>
                <a:latin typeface="Arial" pitchFamily="34" charset="0"/>
                <a:ea typeface="微软雅黑" pitchFamily="34" charset="-122"/>
                <a:cs typeface="Arial" pitchFamily="34" charset="0"/>
              </a:endParaRPr>
            </a:p>
          </p:txBody>
        </p:sp>
      </p:grpSp>
      <p:sp>
        <p:nvSpPr>
          <p:cNvPr id="25" name="矩形 24"/>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重点产业实施“互联网</a:t>
            </a:r>
            <a:r>
              <a:rPr lang="en-US" altLang="zh-CN" sz="2400" b="1" dirty="0" smtClean="0">
                <a:solidFill>
                  <a:schemeClr val="tx1"/>
                </a:solidFill>
                <a:latin typeface="黑体" panose="02010609060101010101" pitchFamily="49" charset="-122"/>
                <a:ea typeface="黑体" panose="02010609060101010101" pitchFamily="49" charset="-122"/>
              </a:rPr>
              <a:t>+</a:t>
            </a:r>
            <a:r>
              <a:rPr lang="zh-CN" altLang="en-US" sz="2400" b="1" dirty="0" smtClean="0">
                <a:solidFill>
                  <a:schemeClr val="tx1"/>
                </a:solidFill>
                <a:latin typeface="黑体" panose="02010609060101010101" pitchFamily="49" charset="-122"/>
                <a:ea typeface="黑体" panose="02010609060101010101" pitchFamily="49" charset="-122"/>
              </a:rPr>
              <a:t>”的效果分析</a:t>
            </a:r>
            <a:endParaRPr lang="zh-CN" altLang="en-US" sz="2400" b="1"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7431750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539553" y="1340768"/>
            <a:ext cx="8280920" cy="1800200"/>
          </a:xfrm>
          <a:prstGeom prst="roundRect">
            <a:avLst/>
          </a:prstGeom>
          <a:solidFill>
            <a:schemeClr val="lt1">
              <a:alpha val="0"/>
            </a:schemeClr>
          </a:solidFill>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nSpc>
                <a:spcPct val="150000"/>
              </a:lnSpc>
              <a:buFont typeface="Wingdings" pitchFamily="2" charset="2"/>
              <a:buChar char="p"/>
            </a:pPr>
            <a:r>
              <a:rPr lang="en-US" altLang="zh-CN" sz="1400" dirty="0">
                <a:latin typeface="Microsoft YaHei" charset="0"/>
                <a:ea typeface="Microsoft YaHei" charset="0"/>
                <a:cs typeface="Microsoft YaHei" charset="0"/>
              </a:rPr>
              <a:t>《</a:t>
            </a:r>
            <a:r>
              <a:rPr lang="zh-CN" altLang="en-US" sz="1400" dirty="0">
                <a:latin typeface="Microsoft YaHei" charset="0"/>
                <a:ea typeface="Microsoft YaHei" charset="0"/>
                <a:cs typeface="Microsoft YaHei" charset="0"/>
              </a:rPr>
              <a:t>关于积极推进“互联网</a:t>
            </a:r>
            <a:r>
              <a:rPr lang="en-US" altLang="zh-CN" sz="1400" dirty="0">
                <a:latin typeface="Microsoft YaHei" charset="0"/>
                <a:ea typeface="Microsoft YaHei" charset="0"/>
                <a:cs typeface="Microsoft YaHei" charset="0"/>
              </a:rPr>
              <a:t>+”</a:t>
            </a:r>
            <a:r>
              <a:rPr lang="zh-CN" altLang="en-US" sz="1400" dirty="0">
                <a:latin typeface="Microsoft YaHei" charset="0"/>
                <a:ea typeface="Microsoft YaHei" charset="0"/>
                <a:cs typeface="Microsoft YaHei" charset="0"/>
              </a:rPr>
              <a:t>行动的指导意见</a:t>
            </a:r>
            <a:r>
              <a:rPr lang="en-US" altLang="zh-CN" sz="1400" dirty="0">
                <a:latin typeface="Microsoft YaHei" charset="0"/>
                <a:ea typeface="Microsoft YaHei" charset="0"/>
                <a:cs typeface="Microsoft YaHei" charset="0"/>
              </a:rPr>
              <a:t>》</a:t>
            </a:r>
            <a:r>
              <a:rPr lang="zh-CN" altLang="en-US" sz="1400" dirty="0">
                <a:latin typeface="Microsoft YaHei" charset="0"/>
                <a:ea typeface="Microsoft YaHei" charset="0"/>
                <a:cs typeface="Microsoft YaHei" charset="0"/>
              </a:rPr>
              <a:t>提出要充分发挥我国互联网的规模优势和应用优势，推动互联网由消费领域向生产领域拓展，加速提升产业发展水平。着力深化互联网在制造领域、普惠金融、高效物流、电子商务等方面的应用。依靠工业互联网、云计算、大数据、物联网等手段，在促进制造业、农业、能源、环保等产业转型升级方面取得积极成效。 </a:t>
            </a:r>
            <a:endParaRPr lang="en-US" altLang="zh-CN" sz="1400" dirty="0" smtClean="0">
              <a:latin typeface="Microsoft YaHei" charset="0"/>
              <a:ea typeface="Microsoft YaHei" charset="0"/>
              <a:cs typeface="Microsoft YaHei" charset="0"/>
            </a:endParaRPr>
          </a:p>
          <a:p>
            <a:pPr marL="285750" indent="-285750">
              <a:lnSpc>
                <a:spcPct val="150000"/>
              </a:lnSpc>
              <a:buFont typeface="Wingdings" pitchFamily="2" charset="2"/>
              <a:buChar char="p"/>
            </a:pPr>
            <a:r>
              <a:rPr lang="zh-CN" altLang="en-US" sz="1400" dirty="0" smtClean="0">
                <a:latin typeface="Microsoft YaHei" charset="0"/>
                <a:ea typeface="Microsoft YaHei" charset="0"/>
                <a:cs typeface="Microsoft YaHei" charset="0"/>
              </a:rPr>
              <a:t>顺义结合自身特点，在电子商务、协同制造、高效物流和普惠金融方面有所作为。</a:t>
            </a:r>
            <a:endParaRPr lang="en-US" altLang="zh-CN" sz="1400" dirty="0" smtClean="0">
              <a:latin typeface="Microsoft YaHei" charset="0"/>
              <a:ea typeface="Microsoft YaHei" charset="0"/>
              <a:cs typeface="Microsoft YaHei" charset="0"/>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xmlns="" val="0"/>
              </a:ext>
            </a:extLst>
          </a:blip>
          <a:srcRect l="3027" r="3230"/>
          <a:stretch/>
        </p:blipFill>
        <p:spPr>
          <a:xfrm>
            <a:off x="2355608" y="3390909"/>
            <a:ext cx="4464496" cy="3240360"/>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a:solidFill>
                  <a:schemeClr val="tx1"/>
                </a:solidFill>
                <a:latin typeface="黑体" panose="02010609060101010101" pitchFamily="49" charset="-122"/>
                <a:ea typeface="黑体" panose="02010609060101010101" pitchFamily="49" charset="-122"/>
              </a:rPr>
              <a:t>“互联网</a:t>
            </a:r>
            <a:r>
              <a:rPr lang="en-US" altLang="zh-CN" sz="2400" b="1" dirty="0">
                <a:solidFill>
                  <a:schemeClr val="tx1"/>
                </a:solidFill>
                <a:latin typeface="黑体" panose="02010609060101010101" pitchFamily="49" charset="-122"/>
                <a:ea typeface="黑体" panose="02010609060101010101" pitchFamily="49" charset="-122"/>
              </a:rPr>
              <a:t>+”</a:t>
            </a:r>
            <a:r>
              <a:rPr lang="zh-CN" altLang="en-US" sz="2400" b="1" dirty="0">
                <a:solidFill>
                  <a:schemeClr val="tx1"/>
                </a:solidFill>
                <a:latin typeface="黑体" panose="02010609060101010101" pitchFamily="49" charset="-122"/>
                <a:ea typeface="黑体" panose="02010609060101010101" pitchFamily="49" charset="-122"/>
              </a:rPr>
              <a:t>将在</a:t>
            </a:r>
            <a:r>
              <a:rPr lang="en-US" altLang="zh-CN" sz="2400" b="1" dirty="0">
                <a:solidFill>
                  <a:schemeClr val="tx1"/>
                </a:solidFill>
                <a:latin typeface="黑体" panose="02010609060101010101" pitchFamily="49" charset="-122"/>
                <a:ea typeface="黑体" panose="02010609060101010101" pitchFamily="49" charset="-122"/>
              </a:rPr>
              <a:t>11</a:t>
            </a:r>
            <a:r>
              <a:rPr lang="zh-CN" altLang="en-US" sz="2400" b="1" dirty="0">
                <a:solidFill>
                  <a:schemeClr val="tx1"/>
                </a:solidFill>
                <a:latin typeface="黑体" panose="02010609060101010101" pitchFamily="49" charset="-122"/>
                <a:ea typeface="黑体" panose="02010609060101010101" pitchFamily="49" charset="-122"/>
              </a:rPr>
              <a:t>个重点领域进行应用拓展</a:t>
            </a:r>
          </a:p>
        </p:txBody>
      </p:sp>
      <p:sp>
        <p:nvSpPr>
          <p:cNvPr id="11" name="灯片编号占位符 10"/>
          <p:cNvSpPr>
            <a:spLocks noGrp="1"/>
          </p:cNvSpPr>
          <p:nvPr>
            <p:ph type="sldNum" sz="quarter" idx="12"/>
          </p:nvPr>
        </p:nvSpPr>
        <p:spPr/>
        <p:txBody>
          <a:bodyPr/>
          <a:lstStyle/>
          <a:p>
            <a:fld id="{57F98C0C-FAF2-480B-87BE-9D56BE4863FC}" type="slidenum">
              <a:rPr lang="zh-CN" altLang="en-US" smtClean="0"/>
              <a:pPr/>
              <a:t>11</a:t>
            </a:fld>
            <a:endParaRPr lang="zh-CN" altLang="en-US"/>
          </a:p>
        </p:txBody>
      </p:sp>
    </p:spTree>
    <p:extLst>
      <p:ext uri="{BB962C8B-B14F-4D97-AF65-F5344CB8AC3E}">
        <p14:creationId xmlns:p14="http://schemas.microsoft.com/office/powerpoint/2010/main" xmlns="" val="117144478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99943" y="1844824"/>
            <a:ext cx="8352061" cy="4972537"/>
            <a:chOff x="499943" y="607296"/>
            <a:chExt cx="8352061" cy="6427573"/>
          </a:xfrm>
        </p:grpSpPr>
        <p:grpSp>
          <p:nvGrpSpPr>
            <p:cNvPr id="19" name="组合 18"/>
            <p:cNvGrpSpPr/>
            <p:nvPr/>
          </p:nvGrpSpPr>
          <p:grpSpPr>
            <a:xfrm>
              <a:off x="499943" y="607296"/>
              <a:ext cx="8352061" cy="5854482"/>
              <a:chOff x="499943" y="607296"/>
              <a:chExt cx="8352061" cy="5854482"/>
            </a:xfrm>
          </p:grpSpPr>
          <p:pic>
            <p:nvPicPr>
              <p:cNvPr id="3" name="图片 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11560" y="607296"/>
                <a:ext cx="3414662" cy="1365864"/>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11560" y="3151299"/>
                <a:ext cx="3414662" cy="1365864"/>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155260" y="4295384"/>
                <a:ext cx="3414662" cy="1365864"/>
              </a:xfrm>
              <a:prstGeom prst="rect">
                <a:avLst/>
              </a:prstGeom>
            </p:spPr>
          </p:pic>
          <p:pic>
            <p:nvPicPr>
              <p:cNvPr id="6" name="图片 5"/>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2164204" y="1751379"/>
                <a:ext cx="3414662" cy="1365864"/>
              </a:xfrm>
              <a:prstGeom prst="rect">
                <a:avLst/>
              </a:prstGeom>
            </p:spPr>
          </p:pic>
          <p:sp>
            <p:nvSpPr>
              <p:cNvPr id="7" name="TextBox 6"/>
              <p:cNvSpPr txBox="1"/>
              <p:nvPr/>
            </p:nvSpPr>
            <p:spPr>
              <a:xfrm flipH="1">
                <a:off x="499943" y="1007344"/>
                <a:ext cx="1095323" cy="707886"/>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dirty="0" smtClean="0">
                    <a:ln w="18415" cmpd="sng">
                      <a:noFill/>
                      <a:prstDash val="solid"/>
                    </a:ln>
                    <a:solidFill>
                      <a:sysClr val="windowText" lastClr="000000">
                        <a:lumMod val="65000"/>
                        <a:lumOff val="35000"/>
                      </a:sysClr>
                    </a:solidFill>
                    <a:effectLst>
                      <a:outerShdw blurRad="50800" dist="38100" dir="5400000" algn="t" rotWithShape="0">
                        <a:sysClr val="window" lastClr="FFFFFF">
                          <a:alpha val="40000"/>
                        </a:sysClr>
                      </a:outerShdw>
                    </a:effectLst>
                    <a:uLnTx/>
                    <a:uFillTx/>
                    <a:latin typeface="Arial Rounded MT Bold" pitchFamily="34" charset="0"/>
                    <a:ea typeface="微软雅黑" pitchFamily="34" charset="-122"/>
                  </a:rPr>
                  <a:t>01</a:t>
                </a:r>
                <a:endParaRPr kumimoji="0" lang="zh-CN" altLang="en-US" sz="4000" b="1" i="0" u="none" strike="noStrike" kern="0" cap="none" spc="0" normalizeH="0" baseline="0" noProof="0" dirty="0">
                  <a:ln w="18415" cmpd="sng">
                    <a:noFill/>
                    <a:prstDash val="solid"/>
                  </a:ln>
                  <a:solidFill>
                    <a:sysClr val="windowText" lastClr="000000">
                      <a:lumMod val="65000"/>
                      <a:lumOff val="35000"/>
                    </a:sysClr>
                  </a:solidFill>
                  <a:effectLst>
                    <a:outerShdw blurRad="50800" dist="38100" dir="5400000" algn="t" rotWithShape="0">
                      <a:sysClr val="window" lastClr="FFFFFF">
                        <a:alpha val="40000"/>
                      </a:sysClr>
                    </a:outerShdw>
                  </a:effectLst>
                  <a:uLnTx/>
                  <a:uFillTx/>
                  <a:latin typeface="Arial Rounded MT Bold" pitchFamily="34" charset="0"/>
                  <a:ea typeface="微软雅黑" pitchFamily="34" charset="-122"/>
                </a:endParaRPr>
              </a:p>
            </p:txBody>
          </p:sp>
          <p:sp>
            <p:nvSpPr>
              <p:cNvPr id="8" name="TextBox 7"/>
              <p:cNvSpPr txBox="1"/>
              <p:nvPr/>
            </p:nvSpPr>
            <p:spPr>
              <a:xfrm rot="21141828" flipH="1">
                <a:off x="1671730" y="763461"/>
                <a:ext cx="1942103" cy="835457"/>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w="18415" cmpd="sng">
                      <a:noFill/>
                      <a:prstDash val="solid"/>
                    </a:ln>
                    <a:uLnTx/>
                    <a:uFillTx/>
                    <a:latin typeface="Arial Rounded MT Bold" pitchFamily="34" charset="0"/>
                  </a:rPr>
                  <a:t>软件与信息技术服务业</a:t>
                </a:r>
                <a:endParaRPr kumimoji="0" lang="zh-CN" altLang="en-US" sz="1800" b="1" i="0" u="none" strike="noStrike" kern="0" cap="none" spc="0" normalizeH="0" baseline="0" noProof="0" dirty="0">
                  <a:ln w="18415" cmpd="sng">
                    <a:noFill/>
                    <a:prstDash val="solid"/>
                  </a:ln>
                  <a:uLnTx/>
                  <a:uFillTx/>
                  <a:latin typeface="Arial Rounded MT Bold" pitchFamily="34" charset="0"/>
                </a:endParaRPr>
              </a:p>
            </p:txBody>
          </p:sp>
          <p:sp>
            <p:nvSpPr>
              <p:cNvPr id="9" name="TextBox 8"/>
              <p:cNvSpPr txBox="1"/>
              <p:nvPr/>
            </p:nvSpPr>
            <p:spPr>
              <a:xfrm flipH="1">
                <a:off x="2051720" y="2157135"/>
                <a:ext cx="1095323" cy="707886"/>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dirty="0" smtClean="0">
                    <a:ln w="18415" cmpd="sng">
                      <a:noFill/>
                      <a:prstDash val="solid"/>
                    </a:ln>
                    <a:solidFill>
                      <a:sysClr val="windowText" lastClr="000000">
                        <a:lumMod val="65000"/>
                        <a:lumOff val="35000"/>
                      </a:sysClr>
                    </a:solidFill>
                    <a:effectLst>
                      <a:outerShdw blurRad="50800" dist="38100" dir="5400000" algn="t" rotWithShape="0">
                        <a:sysClr val="window" lastClr="FFFFFF">
                          <a:alpha val="40000"/>
                        </a:sysClr>
                      </a:outerShdw>
                    </a:effectLst>
                    <a:uLnTx/>
                    <a:uFillTx/>
                    <a:latin typeface="Arial Rounded MT Bold" pitchFamily="34" charset="0"/>
                    <a:ea typeface="微软雅黑" pitchFamily="34" charset="-122"/>
                  </a:rPr>
                  <a:t>02</a:t>
                </a:r>
                <a:endParaRPr kumimoji="0" lang="zh-CN" altLang="en-US" sz="4000" b="1" i="0" u="none" strike="noStrike" kern="0" cap="none" spc="0" normalizeH="0" baseline="0" noProof="0" dirty="0">
                  <a:ln w="18415" cmpd="sng">
                    <a:noFill/>
                    <a:prstDash val="solid"/>
                  </a:ln>
                  <a:solidFill>
                    <a:sysClr val="windowText" lastClr="000000">
                      <a:lumMod val="65000"/>
                      <a:lumOff val="35000"/>
                    </a:sysClr>
                  </a:solidFill>
                  <a:effectLst>
                    <a:outerShdw blurRad="50800" dist="38100" dir="5400000" algn="t" rotWithShape="0">
                      <a:sysClr val="window" lastClr="FFFFFF">
                        <a:alpha val="40000"/>
                      </a:sysClr>
                    </a:outerShdw>
                  </a:effectLst>
                  <a:uLnTx/>
                  <a:uFillTx/>
                  <a:latin typeface="Arial Rounded MT Bold" pitchFamily="34" charset="0"/>
                  <a:ea typeface="微软雅黑" pitchFamily="34" charset="-122"/>
                </a:endParaRPr>
              </a:p>
            </p:txBody>
          </p:sp>
          <p:sp>
            <p:nvSpPr>
              <p:cNvPr id="10" name="TextBox 9"/>
              <p:cNvSpPr txBox="1"/>
              <p:nvPr/>
            </p:nvSpPr>
            <p:spPr>
              <a:xfrm rot="21141828" flipH="1">
                <a:off x="3363791" y="4588195"/>
                <a:ext cx="1942103" cy="477404"/>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w="18415" cmpd="sng">
                      <a:noFill/>
                      <a:prstDash val="solid"/>
                    </a:ln>
                    <a:uLnTx/>
                    <a:uFillTx/>
                    <a:latin typeface="Arial Rounded MT Bold" pitchFamily="34" charset="0"/>
                  </a:rPr>
                  <a:t>支撑力度</a:t>
                </a:r>
                <a:endParaRPr kumimoji="0" lang="zh-CN" altLang="en-US" sz="1800" b="1" i="0" u="none" strike="noStrike" kern="0" cap="none" spc="0" normalizeH="0" baseline="0" noProof="0" dirty="0">
                  <a:ln w="18415" cmpd="sng">
                    <a:noFill/>
                    <a:prstDash val="solid"/>
                  </a:ln>
                  <a:uLnTx/>
                  <a:uFillTx/>
                  <a:latin typeface="Arial Rounded MT Bold" pitchFamily="34" charset="0"/>
                </a:endParaRPr>
              </a:p>
            </p:txBody>
          </p:sp>
          <p:sp>
            <p:nvSpPr>
              <p:cNvPr id="11" name="TextBox 10"/>
              <p:cNvSpPr txBox="1"/>
              <p:nvPr/>
            </p:nvSpPr>
            <p:spPr>
              <a:xfrm flipH="1">
                <a:off x="508006" y="3569951"/>
                <a:ext cx="1095323" cy="707886"/>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dirty="0" smtClean="0">
                    <a:ln w="18415" cmpd="sng">
                      <a:noFill/>
                      <a:prstDash val="solid"/>
                    </a:ln>
                    <a:solidFill>
                      <a:sysClr val="windowText" lastClr="000000">
                        <a:lumMod val="65000"/>
                        <a:lumOff val="35000"/>
                      </a:sysClr>
                    </a:solidFill>
                    <a:effectLst>
                      <a:outerShdw blurRad="50800" dist="38100" dir="5400000" algn="t" rotWithShape="0">
                        <a:sysClr val="window" lastClr="FFFFFF">
                          <a:alpha val="40000"/>
                        </a:sysClr>
                      </a:outerShdw>
                    </a:effectLst>
                    <a:uLnTx/>
                    <a:uFillTx/>
                    <a:latin typeface="Arial Rounded MT Bold" pitchFamily="34" charset="0"/>
                    <a:ea typeface="微软雅黑" pitchFamily="34" charset="-122"/>
                  </a:rPr>
                  <a:t>03</a:t>
                </a:r>
                <a:endParaRPr kumimoji="0" lang="zh-CN" altLang="en-US" sz="4000" b="1" i="0" u="none" strike="noStrike" kern="0" cap="none" spc="0" normalizeH="0" baseline="0" noProof="0" dirty="0">
                  <a:ln w="18415" cmpd="sng">
                    <a:noFill/>
                    <a:prstDash val="solid"/>
                  </a:ln>
                  <a:solidFill>
                    <a:sysClr val="windowText" lastClr="000000">
                      <a:lumMod val="65000"/>
                      <a:lumOff val="35000"/>
                    </a:sysClr>
                  </a:solidFill>
                  <a:effectLst>
                    <a:outerShdw blurRad="50800" dist="38100" dir="5400000" algn="t" rotWithShape="0">
                      <a:sysClr val="window" lastClr="FFFFFF">
                        <a:alpha val="40000"/>
                      </a:sysClr>
                    </a:outerShdw>
                  </a:effectLst>
                  <a:uLnTx/>
                  <a:uFillTx/>
                  <a:latin typeface="Arial Rounded MT Bold" pitchFamily="34" charset="0"/>
                  <a:ea typeface="微软雅黑" pitchFamily="34" charset="-122"/>
                </a:endParaRPr>
              </a:p>
            </p:txBody>
          </p:sp>
          <p:sp>
            <p:nvSpPr>
              <p:cNvPr id="12" name="TextBox 11"/>
              <p:cNvSpPr txBox="1"/>
              <p:nvPr/>
            </p:nvSpPr>
            <p:spPr>
              <a:xfrm rot="21141828" flipH="1">
                <a:off x="1779615" y="5984374"/>
                <a:ext cx="1942103" cy="477404"/>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w="18415" cmpd="sng">
                      <a:noFill/>
                      <a:prstDash val="solid"/>
                    </a:ln>
                    <a:uLnTx/>
                    <a:uFillTx/>
                    <a:latin typeface="Arial Rounded MT Bold" pitchFamily="34" charset="0"/>
                  </a:rPr>
                  <a:t>有效支撑</a:t>
                </a:r>
                <a:endParaRPr kumimoji="0" lang="zh-CN" altLang="en-US" sz="1800" b="1" i="0" u="none" strike="noStrike" kern="0" cap="none" spc="0" normalizeH="0" baseline="0" noProof="0" dirty="0">
                  <a:ln w="18415" cmpd="sng">
                    <a:noFill/>
                    <a:prstDash val="solid"/>
                  </a:ln>
                  <a:uLnTx/>
                  <a:uFillTx/>
                  <a:latin typeface="Arial Rounded MT Bold" pitchFamily="34" charset="0"/>
                </a:endParaRPr>
              </a:p>
            </p:txBody>
          </p:sp>
          <p:sp>
            <p:nvSpPr>
              <p:cNvPr id="13" name="TextBox 12"/>
              <p:cNvSpPr txBox="1"/>
              <p:nvPr/>
            </p:nvSpPr>
            <p:spPr>
              <a:xfrm flipH="1">
                <a:off x="2051720" y="4693275"/>
                <a:ext cx="1095323" cy="707886"/>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dirty="0" smtClean="0">
                    <a:ln w="18415" cmpd="sng">
                      <a:noFill/>
                      <a:prstDash val="solid"/>
                    </a:ln>
                    <a:solidFill>
                      <a:sysClr val="windowText" lastClr="000000">
                        <a:lumMod val="65000"/>
                        <a:lumOff val="35000"/>
                      </a:sysClr>
                    </a:solidFill>
                    <a:effectLst>
                      <a:outerShdw blurRad="50800" dist="38100" dir="5400000" algn="t" rotWithShape="0">
                        <a:sysClr val="window" lastClr="FFFFFF">
                          <a:alpha val="40000"/>
                        </a:sysClr>
                      </a:outerShdw>
                    </a:effectLst>
                    <a:uLnTx/>
                    <a:uFillTx/>
                    <a:latin typeface="Arial Rounded MT Bold" pitchFamily="34" charset="0"/>
                    <a:ea typeface="微软雅黑" pitchFamily="34" charset="-122"/>
                  </a:rPr>
                  <a:t>04</a:t>
                </a:r>
                <a:endParaRPr kumimoji="0" lang="zh-CN" altLang="en-US" sz="4000" b="1" i="0" u="none" strike="noStrike" kern="0" cap="none" spc="0" normalizeH="0" baseline="0" noProof="0" dirty="0">
                  <a:ln w="18415" cmpd="sng">
                    <a:noFill/>
                    <a:prstDash val="solid"/>
                  </a:ln>
                  <a:solidFill>
                    <a:sysClr val="windowText" lastClr="000000">
                      <a:lumMod val="65000"/>
                      <a:lumOff val="35000"/>
                    </a:sysClr>
                  </a:solidFill>
                  <a:effectLst>
                    <a:outerShdw blurRad="50800" dist="38100" dir="5400000" algn="t" rotWithShape="0">
                      <a:sysClr val="window" lastClr="FFFFFF">
                        <a:alpha val="40000"/>
                      </a:sysClr>
                    </a:outerShdw>
                  </a:effectLst>
                  <a:uLnTx/>
                  <a:uFillTx/>
                  <a:latin typeface="Arial Rounded MT Bold" pitchFamily="34" charset="0"/>
                  <a:ea typeface="微软雅黑" pitchFamily="34" charset="-122"/>
                </a:endParaRPr>
              </a:p>
            </p:txBody>
          </p:sp>
          <p:sp>
            <p:nvSpPr>
              <p:cNvPr id="15" name="TextBox 14"/>
              <p:cNvSpPr txBox="1"/>
              <p:nvPr/>
            </p:nvSpPr>
            <p:spPr>
              <a:xfrm>
                <a:off x="3995936" y="661265"/>
                <a:ext cx="4676226" cy="783738"/>
              </a:xfrm>
              <a:prstGeom prst="rect">
                <a:avLst/>
              </a:prstGeom>
              <a:noFill/>
            </p:spPr>
            <p:txBody>
              <a:bodyPr wrap="square" rtlCol="0">
                <a:spAutoFit/>
              </a:bodyPr>
              <a:lstStyle/>
              <a:p>
                <a:pPr marL="171450" indent="-171450">
                  <a:lnSpc>
                    <a:spcPct val="125000"/>
                  </a:lnSpc>
                  <a:buFont typeface="Wingdings" pitchFamily="2" charset="2"/>
                  <a:buChar char="p"/>
                </a:pPr>
                <a:r>
                  <a:rPr lang="zh-CN" altLang="en-US" sz="1400" dirty="0">
                    <a:latin typeface="微软雅黑" pitchFamily="34" charset="-122"/>
                    <a:ea typeface="微软雅黑" pitchFamily="34" charset="-122"/>
                  </a:rPr>
                  <a:t>到</a:t>
                </a:r>
                <a:r>
                  <a:rPr lang="en-US" altLang="zh-CN" sz="1400" dirty="0">
                    <a:latin typeface="微软雅黑" pitchFamily="34" charset="-122"/>
                    <a:ea typeface="微软雅黑" pitchFamily="34" charset="-122"/>
                  </a:rPr>
                  <a:t>2020</a:t>
                </a:r>
                <a:r>
                  <a:rPr lang="zh-CN" altLang="en-US" sz="1400" dirty="0">
                    <a:latin typeface="微软雅黑" pitchFamily="34" charset="-122"/>
                    <a:ea typeface="微软雅黑" pitchFamily="34" charset="-122"/>
                  </a:rPr>
                  <a:t>年收入翻番</a:t>
                </a:r>
                <a:endParaRPr lang="en-US" altLang="zh-CN" sz="1400" dirty="0">
                  <a:latin typeface="微软雅黑" pitchFamily="34" charset="-122"/>
                  <a:ea typeface="微软雅黑" pitchFamily="34" charset="-122"/>
                </a:endParaRPr>
              </a:p>
              <a:p>
                <a:pPr marL="171450" indent="-171450">
                  <a:lnSpc>
                    <a:spcPct val="125000"/>
                  </a:lnSpc>
                  <a:buFont typeface="Wingdings" pitchFamily="2" charset="2"/>
                  <a:buChar char="p"/>
                </a:pPr>
                <a:r>
                  <a:rPr lang="zh-CN" altLang="en-US" sz="1400" dirty="0">
                    <a:latin typeface="微软雅黑" pitchFamily="34" charset="-122"/>
                    <a:ea typeface="微软雅黑" pitchFamily="34" charset="-122"/>
                  </a:rPr>
                  <a:t>主营业务科技水平提升</a:t>
                </a:r>
              </a:p>
            </p:txBody>
          </p:sp>
          <p:sp>
            <p:nvSpPr>
              <p:cNvPr id="16" name="TextBox 15"/>
              <p:cNvSpPr txBox="1"/>
              <p:nvPr/>
            </p:nvSpPr>
            <p:spPr>
              <a:xfrm>
                <a:off x="5364088" y="4144282"/>
                <a:ext cx="3487916" cy="1163671"/>
              </a:xfrm>
              <a:prstGeom prst="rect">
                <a:avLst/>
              </a:prstGeom>
              <a:noFill/>
            </p:spPr>
            <p:txBody>
              <a:bodyPr wrap="square" rtlCol="0">
                <a:spAutoFit/>
              </a:bodyPr>
              <a:lstStyle/>
              <a:p>
                <a:pPr marL="171450" indent="-171450">
                  <a:lnSpc>
                    <a:spcPct val="125000"/>
                  </a:lnSpc>
                  <a:buFont typeface="Wingdings" pitchFamily="2" charset="2"/>
                  <a:buChar char="p"/>
                </a:pPr>
                <a:r>
                  <a:rPr lang="zh-CN" altLang="en-US" sz="1400" dirty="0">
                    <a:latin typeface="微软雅黑" pitchFamily="34" charset="-122"/>
                    <a:ea typeface="微软雅黑" pitchFamily="34" charset="-122"/>
                  </a:rPr>
                  <a:t>企业之间信息共享</a:t>
                </a:r>
                <a:endParaRPr lang="en-US" altLang="zh-CN" sz="1400" dirty="0">
                  <a:latin typeface="微软雅黑" pitchFamily="34" charset="-122"/>
                  <a:ea typeface="微软雅黑" pitchFamily="34" charset="-122"/>
                </a:endParaRPr>
              </a:p>
              <a:p>
                <a:pPr marL="171450" indent="-171450">
                  <a:lnSpc>
                    <a:spcPct val="125000"/>
                  </a:lnSpc>
                  <a:buFont typeface="Wingdings" pitchFamily="2" charset="2"/>
                  <a:buChar char="p"/>
                </a:pPr>
                <a:r>
                  <a:rPr lang="zh-CN" altLang="en-US" sz="1400" dirty="0">
                    <a:latin typeface="微软雅黑" pitchFamily="34" charset="-122"/>
                    <a:ea typeface="微软雅黑" pitchFamily="34" charset="-122"/>
                  </a:rPr>
                  <a:t>政府实现网上</a:t>
                </a:r>
                <a:r>
                  <a:rPr lang="zh-CN" altLang="en-US" sz="1400" dirty="0" smtClean="0">
                    <a:latin typeface="微软雅黑" pitchFamily="34" charset="-122"/>
                    <a:ea typeface="微软雅黑" pitchFamily="34" charset="-122"/>
                  </a:rPr>
                  <a:t>办公</a:t>
                </a:r>
                <a:endParaRPr lang="en-US" altLang="zh-CN" sz="1400" dirty="0" smtClean="0">
                  <a:latin typeface="微软雅黑" pitchFamily="34" charset="-122"/>
                  <a:ea typeface="微软雅黑" pitchFamily="34" charset="-122"/>
                </a:endParaRPr>
              </a:p>
              <a:p>
                <a:pPr marL="171450" indent="-171450">
                  <a:lnSpc>
                    <a:spcPct val="125000"/>
                  </a:lnSpc>
                  <a:buFont typeface="Wingdings" pitchFamily="2" charset="2"/>
                  <a:buChar char="p"/>
                </a:pPr>
                <a:r>
                  <a:rPr lang="zh-CN" altLang="en-US" sz="1400" dirty="0" smtClean="0">
                    <a:latin typeface="微软雅黑" pitchFamily="34" charset="-122"/>
                    <a:ea typeface="微软雅黑" pitchFamily="34" charset="-122"/>
                  </a:rPr>
                  <a:t>信息有效沟通和交互，服务于民生</a:t>
                </a:r>
                <a:endParaRPr lang="zh-CN" altLang="en-US" sz="1400" dirty="0">
                  <a:latin typeface="微软雅黑" pitchFamily="34" charset="-122"/>
                  <a:ea typeface="微软雅黑" pitchFamily="34" charset="-122"/>
                </a:endParaRPr>
              </a:p>
            </p:txBody>
          </p:sp>
          <p:sp>
            <p:nvSpPr>
              <p:cNvPr id="18" name="TextBox 17"/>
              <p:cNvSpPr txBox="1"/>
              <p:nvPr/>
            </p:nvSpPr>
            <p:spPr>
              <a:xfrm>
                <a:off x="4067944" y="5912775"/>
                <a:ext cx="4608512" cy="467457"/>
              </a:xfrm>
              <a:prstGeom prst="rect">
                <a:avLst/>
              </a:prstGeom>
              <a:noFill/>
            </p:spPr>
            <p:txBody>
              <a:bodyPr wrap="square" rtlCol="0">
                <a:spAutoFit/>
              </a:bodyPr>
              <a:lstStyle/>
              <a:p>
                <a:pPr marL="171450" indent="-171450">
                  <a:lnSpc>
                    <a:spcPct val="125000"/>
                  </a:lnSpc>
                  <a:buFont typeface="Wingdings" pitchFamily="2" charset="2"/>
                  <a:buChar char="p"/>
                </a:pPr>
                <a:r>
                  <a:rPr lang="zh-CN" altLang="en-US" sz="1400" dirty="0" smtClean="0">
                    <a:latin typeface="微软雅黑" pitchFamily="34" charset="-122"/>
                    <a:ea typeface="微软雅黑" pitchFamily="34" charset="-122"/>
                  </a:rPr>
                  <a:t>提升企业“互联网</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”意识和转型力度</a:t>
                </a:r>
                <a:endParaRPr lang="en-US" altLang="zh-CN" sz="1400" dirty="0">
                  <a:latin typeface="微软雅黑" pitchFamily="34" charset="-122"/>
                  <a:ea typeface="微软雅黑" pitchFamily="34" charset="-122"/>
                </a:endParaRPr>
              </a:p>
            </p:txBody>
          </p:sp>
        </p:grpSp>
        <p:pic>
          <p:nvPicPr>
            <p:cNvPr id="20" name="图片 1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11560" y="5663536"/>
              <a:ext cx="3414662" cy="1365864"/>
            </a:xfrm>
            <a:prstGeom prst="rect">
              <a:avLst/>
            </a:prstGeom>
          </p:spPr>
        </p:pic>
        <p:sp>
          <p:nvSpPr>
            <p:cNvPr id="21" name="TextBox 20"/>
            <p:cNvSpPr txBox="1"/>
            <p:nvPr/>
          </p:nvSpPr>
          <p:spPr>
            <a:xfrm flipH="1">
              <a:off x="499943" y="6063584"/>
              <a:ext cx="1095323" cy="971285"/>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4000" b="1" i="0" u="none" strike="noStrike" kern="0" cap="none" spc="0" normalizeH="0" baseline="0" noProof="0" dirty="0" smtClean="0">
                  <a:ln w="18415" cmpd="sng">
                    <a:noFill/>
                    <a:prstDash val="solid"/>
                  </a:ln>
                  <a:solidFill>
                    <a:sysClr val="windowText" lastClr="000000">
                      <a:lumMod val="65000"/>
                      <a:lumOff val="35000"/>
                    </a:sysClr>
                  </a:solidFill>
                  <a:effectLst>
                    <a:outerShdw blurRad="50800" dist="38100" dir="5400000" algn="t" rotWithShape="0">
                      <a:sysClr val="window" lastClr="FFFFFF">
                        <a:alpha val="40000"/>
                      </a:sysClr>
                    </a:outerShdw>
                  </a:effectLst>
                  <a:uLnTx/>
                  <a:uFillTx/>
                  <a:latin typeface="Arial Rounded MT Bold" pitchFamily="34" charset="0"/>
                  <a:ea typeface="微软雅黑" pitchFamily="34" charset="-122"/>
                </a:rPr>
                <a:t>05</a:t>
              </a:r>
              <a:endParaRPr kumimoji="0" lang="zh-CN" altLang="en-US" sz="4000" b="1" i="0" u="none" strike="noStrike" kern="0" cap="none" spc="0" normalizeH="0" baseline="0" noProof="0" dirty="0">
                <a:ln w="18415" cmpd="sng">
                  <a:noFill/>
                  <a:prstDash val="solid"/>
                </a:ln>
                <a:solidFill>
                  <a:sysClr val="windowText" lastClr="000000">
                    <a:lumMod val="65000"/>
                    <a:lumOff val="35000"/>
                  </a:sysClr>
                </a:solidFill>
                <a:effectLst>
                  <a:outerShdw blurRad="50800" dist="38100" dir="5400000" algn="t" rotWithShape="0">
                    <a:sysClr val="window" lastClr="FFFFFF">
                      <a:alpha val="40000"/>
                    </a:sysClr>
                  </a:outerShdw>
                </a:effectLst>
                <a:uLnTx/>
                <a:uFillTx/>
                <a:latin typeface="Arial Rounded MT Bold" pitchFamily="34" charset="0"/>
                <a:ea typeface="微软雅黑" pitchFamily="34" charset="-122"/>
              </a:endParaRPr>
            </a:p>
          </p:txBody>
        </p:sp>
        <p:sp>
          <p:nvSpPr>
            <p:cNvPr id="22" name="TextBox 21"/>
            <p:cNvSpPr txBox="1"/>
            <p:nvPr/>
          </p:nvSpPr>
          <p:spPr>
            <a:xfrm rot="21141828" flipH="1">
              <a:off x="1707607" y="3471251"/>
              <a:ext cx="1942103" cy="477404"/>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w="18415" cmpd="sng">
                    <a:noFill/>
                    <a:prstDash val="solid"/>
                  </a:ln>
                  <a:uLnTx/>
                  <a:uFillTx/>
                  <a:latin typeface="Arial Rounded MT Bold" pitchFamily="34" charset="0"/>
                </a:rPr>
                <a:t>人才发展</a:t>
              </a:r>
              <a:endParaRPr kumimoji="0" lang="zh-CN" altLang="en-US" sz="1800" b="1" i="0" u="none" strike="noStrike" kern="0" cap="none" spc="0" normalizeH="0" baseline="0" noProof="0" dirty="0">
                <a:ln w="18415" cmpd="sng">
                  <a:noFill/>
                  <a:prstDash val="solid"/>
                </a:ln>
                <a:uLnTx/>
                <a:uFillTx/>
                <a:latin typeface="Arial Rounded MT Bold" pitchFamily="34" charset="0"/>
              </a:endParaRPr>
            </a:p>
          </p:txBody>
        </p:sp>
        <p:sp>
          <p:nvSpPr>
            <p:cNvPr id="23" name="TextBox 22"/>
            <p:cNvSpPr txBox="1"/>
            <p:nvPr/>
          </p:nvSpPr>
          <p:spPr>
            <a:xfrm>
              <a:off x="4355976" y="3213496"/>
              <a:ext cx="3024336" cy="815565"/>
            </a:xfrm>
            <a:prstGeom prst="rect">
              <a:avLst/>
            </a:prstGeom>
            <a:noFill/>
          </p:spPr>
          <p:txBody>
            <a:bodyPr wrap="square" rtlCol="0">
              <a:spAutoFit/>
            </a:bodyPr>
            <a:lstStyle/>
            <a:p>
              <a:pPr marL="171450" indent="-171450">
                <a:lnSpc>
                  <a:spcPct val="125000"/>
                </a:lnSpc>
                <a:buFont typeface="Wingdings" pitchFamily="2" charset="2"/>
                <a:buChar char="p"/>
              </a:pPr>
              <a:r>
                <a:rPr lang="zh-CN" altLang="en-US" sz="1400" dirty="0">
                  <a:latin typeface="微软雅黑" pitchFamily="34" charset="-122"/>
                  <a:ea typeface="微软雅黑" pitchFamily="34" charset="-122"/>
                </a:rPr>
                <a:t>集聚掌握“互联网</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”相关技术的人才</a:t>
              </a:r>
            </a:p>
          </p:txBody>
        </p:sp>
      </p:grpSp>
      <p:sp>
        <p:nvSpPr>
          <p:cNvPr id="25" name="矩形 24"/>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营造“互联网</a:t>
            </a:r>
            <a:r>
              <a:rPr lang="en-US" altLang="zh-CN" sz="2400" b="1" dirty="0" smtClean="0">
                <a:solidFill>
                  <a:schemeClr val="tx1"/>
                </a:solidFill>
                <a:latin typeface="黑体" panose="02010609060101010101" pitchFamily="49" charset="-122"/>
                <a:ea typeface="黑体" panose="02010609060101010101" pitchFamily="49" charset="-122"/>
              </a:rPr>
              <a:t>+</a:t>
            </a:r>
            <a:r>
              <a:rPr lang="zh-CN" altLang="en-US" sz="2400" b="1" dirty="0" smtClean="0">
                <a:solidFill>
                  <a:schemeClr val="tx1"/>
                </a:solidFill>
                <a:latin typeface="黑体" panose="02010609060101010101" pitchFamily="49" charset="-122"/>
                <a:ea typeface="黑体" panose="02010609060101010101" pitchFamily="49" charset="-122"/>
              </a:rPr>
              <a:t>”环境的效果分析</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26" name="TextBox 25"/>
          <p:cNvSpPr txBox="1"/>
          <p:nvPr/>
        </p:nvSpPr>
        <p:spPr>
          <a:xfrm rot="21141828" flipH="1">
            <a:off x="3219775" y="2980334"/>
            <a:ext cx="1942103" cy="369332"/>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w="18415" cmpd="sng">
                  <a:noFill/>
                  <a:prstDash val="solid"/>
                </a:ln>
                <a:uLnTx/>
                <a:uFillTx/>
                <a:latin typeface="Arial Rounded MT Bold" pitchFamily="34" charset="0"/>
              </a:rPr>
              <a:t>公共服务平台</a:t>
            </a:r>
            <a:endParaRPr kumimoji="0" lang="zh-CN" altLang="en-US" sz="1800" b="1" i="0" u="none" strike="noStrike" kern="0" cap="none" spc="0" normalizeH="0" baseline="0" noProof="0" dirty="0">
              <a:ln w="18415" cmpd="sng">
                <a:noFill/>
                <a:prstDash val="solid"/>
              </a:ln>
              <a:uLnTx/>
              <a:uFillTx/>
              <a:latin typeface="Arial Rounded MT Bold" pitchFamily="34" charset="0"/>
            </a:endParaRPr>
          </a:p>
        </p:txBody>
      </p:sp>
      <p:sp>
        <p:nvSpPr>
          <p:cNvPr id="27" name="TextBox 26"/>
          <p:cNvSpPr txBox="1"/>
          <p:nvPr/>
        </p:nvSpPr>
        <p:spPr>
          <a:xfrm>
            <a:off x="5436096" y="2636912"/>
            <a:ext cx="3487916" cy="900246"/>
          </a:xfrm>
          <a:prstGeom prst="rect">
            <a:avLst/>
          </a:prstGeom>
          <a:noFill/>
        </p:spPr>
        <p:txBody>
          <a:bodyPr wrap="square" rtlCol="0">
            <a:spAutoFit/>
          </a:bodyPr>
          <a:lstStyle/>
          <a:p>
            <a:pPr marL="171450" indent="-171450">
              <a:lnSpc>
                <a:spcPct val="125000"/>
              </a:lnSpc>
              <a:buFont typeface="Wingdings" pitchFamily="2" charset="2"/>
              <a:buChar char="p"/>
            </a:pPr>
            <a:r>
              <a:rPr lang="zh-CN" altLang="en-US" sz="1400" dirty="0">
                <a:latin typeface="微软雅黑" pitchFamily="34" charset="-122"/>
                <a:ea typeface="微软雅黑" pitchFamily="34" charset="-122"/>
              </a:rPr>
              <a:t>企业之间信息共享</a:t>
            </a:r>
            <a:endParaRPr lang="en-US" altLang="zh-CN" sz="1400" dirty="0">
              <a:latin typeface="微软雅黑" pitchFamily="34" charset="-122"/>
              <a:ea typeface="微软雅黑" pitchFamily="34" charset="-122"/>
            </a:endParaRPr>
          </a:p>
          <a:p>
            <a:pPr marL="171450" indent="-171450">
              <a:lnSpc>
                <a:spcPct val="125000"/>
              </a:lnSpc>
              <a:buFont typeface="Wingdings" pitchFamily="2" charset="2"/>
              <a:buChar char="p"/>
            </a:pPr>
            <a:r>
              <a:rPr lang="zh-CN" altLang="en-US" sz="1400" dirty="0">
                <a:latin typeface="微软雅黑" pitchFamily="34" charset="-122"/>
                <a:ea typeface="微软雅黑" pitchFamily="34" charset="-122"/>
              </a:rPr>
              <a:t>政府实现网上</a:t>
            </a:r>
            <a:r>
              <a:rPr lang="zh-CN" altLang="en-US" sz="1400" dirty="0" smtClean="0">
                <a:latin typeface="微软雅黑" pitchFamily="34" charset="-122"/>
                <a:ea typeface="微软雅黑" pitchFamily="34" charset="-122"/>
              </a:rPr>
              <a:t>办公</a:t>
            </a:r>
            <a:endParaRPr lang="en-US" altLang="zh-CN" sz="1400" dirty="0" smtClean="0">
              <a:latin typeface="微软雅黑" pitchFamily="34" charset="-122"/>
              <a:ea typeface="微软雅黑" pitchFamily="34" charset="-122"/>
            </a:endParaRPr>
          </a:p>
          <a:p>
            <a:pPr marL="171450" indent="-171450">
              <a:lnSpc>
                <a:spcPct val="125000"/>
              </a:lnSpc>
              <a:buFont typeface="Wingdings" pitchFamily="2" charset="2"/>
              <a:buChar char="p"/>
            </a:pPr>
            <a:r>
              <a:rPr lang="zh-CN" altLang="en-US" sz="1400" dirty="0" smtClean="0">
                <a:latin typeface="微软雅黑" pitchFamily="34" charset="-122"/>
                <a:ea typeface="微软雅黑" pitchFamily="34" charset="-122"/>
              </a:rPr>
              <a:t>信息有效沟通和交互，服务于民生</a:t>
            </a:r>
            <a:endParaRPr lang="zh-CN" altLang="en-US" sz="1400" dirty="0">
              <a:latin typeface="微软雅黑" pitchFamily="34" charset="-122"/>
              <a:ea typeface="微软雅黑" pitchFamily="34" charset="-122"/>
            </a:endParaRPr>
          </a:p>
        </p:txBody>
      </p:sp>
      <p:sp>
        <p:nvSpPr>
          <p:cNvPr id="28" name="TextBox 27"/>
          <p:cNvSpPr txBox="1"/>
          <p:nvPr/>
        </p:nvSpPr>
        <p:spPr>
          <a:xfrm rot="21141828" flipH="1">
            <a:off x="1491584" y="5890114"/>
            <a:ext cx="1942103" cy="646331"/>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4000" b="1" i="0" u="none" strike="noStrike" kern="0" cap="none" spc="0" normalizeH="0" baseline="0">
                <a:ln w="18415" cmpd="sng">
                  <a:noFill/>
                  <a:prstDash val="solid"/>
                </a:ln>
                <a:solidFill>
                  <a:schemeClr val="bg1"/>
                </a:solidFill>
                <a:uLnTx/>
                <a:uFillTx/>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w="18415" cmpd="sng">
                  <a:noFill/>
                  <a:prstDash val="solid"/>
                </a:ln>
                <a:uLnTx/>
                <a:uFillTx/>
                <a:latin typeface="Arial Rounded MT Bold" pitchFamily="34" charset="0"/>
              </a:rPr>
              <a:t>提升“互联网</a:t>
            </a:r>
            <a:r>
              <a:rPr kumimoji="0" lang="en-US" altLang="zh-CN" sz="1800" b="1" i="0" u="none" strike="noStrike" kern="0" cap="none" spc="0" normalizeH="0" baseline="0" noProof="0" dirty="0" smtClean="0">
                <a:ln w="18415" cmpd="sng">
                  <a:noFill/>
                  <a:prstDash val="solid"/>
                </a:ln>
                <a:uLnTx/>
                <a:uFillTx/>
                <a:latin typeface="Arial Rounded MT Bold" pitchFamily="34" charset="0"/>
              </a:rPr>
              <a:t>+</a:t>
            </a:r>
            <a:r>
              <a:rPr kumimoji="0" lang="zh-CN" altLang="en-US" sz="1800" b="1" i="0" u="none" strike="noStrike" kern="0" cap="none" spc="0" normalizeH="0" baseline="0" noProof="0" dirty="0" smtClean="0">
                <a:ln w="18415" cmpd="sng">
                  <a:noFill/>
                  <a:prstDash val="solid"/>
                </a:ln>
                <a:uLnTx/>
                <a:uFillTx/>
                <a:latin typeface="Arial Rounded MT Bold" pitchFamily="34" charset="0"/>
              </a:rPr>
              <a:t>”意识</a:t>
            </a:r>
            <a:endParaRPr kumimoji="0" lang="zh-CN" altLang="en-US" sz="1800" b="1" i="0" u="none" strike="noStrike" kern="0" cap="none" spc="0" normalizeH="0" baseline="0" noProof="0" dirty="0">
              <a:ln w="18415" cmpd="sng">
                <a:noFill/>
                <a:prstDash val="solid"/>
              </a:ln>
              <a:uLnTx/>
              <a:uFillTx/>
              <a:latin typeface="Arial Rounded MT Bold" pitchFamily="34" charset="0"/>
            </a:endParaRPr>
          </a:p>
        </p:txBody>
      </p:sp>
    </p:spTree>
    <p:extLst>
      <p:ext uri="{BB962C8B-B14F-4D97-AF65-F5344CB8AC3E}">
        <p14:creationId xmlns:p14="http://schemas.microsoft.com/office/powerpoint/2010/main" xmlns="" val="19969788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111</a:t>
            </a:fld>
            <a:endParaRPr lang="zh-CN" altLang="en-US"/>
          </a:p>
        </p:txBody>
      </p:sp>
      <p:sp>
        <p:nvSpPr>
          <p:cNvPr id="44" name="Text Box 3"/>
          <p:cNvSpPr txBox="1">
            <a:spLocks noChangeArrowheads="1"/>
          </p:cNvSpPr>
          <p:nvPr/>
        </p:nvSpPr>
        <p:spPr bwMode="auto">
          <a:xfrm>
            <a:off x="1660525" y="722313"/>
            <a:ext cx="184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zh-CN">
              <a:cs typeface="Arial" pitchFamily="34" charset="0"/>
            </a:endParaRPr>
          </a:p>
        </p:txBody>
      </p:sp>
      <p:sp>
        <p:nvSpPr>
          <p:cNvPr id="45" name="AutoShape 4"/>
          <p:cNvSpPr>
            <a:spLocks noChangeArrowheads="1"/>
          </p:cNvSpPr>
          <p:nvPr/>
        </p:nvSpPr>
        <p:spPr bwMode="auto">
          <a:xfrm rot="5400000">
            <a:off x="-2122215" y="1176065"/>
            <a:ext cx="4824413" cy="5367884"/>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noFill/>
            <a:miter lim="800000"/>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46" name="AutoShape 5"/>
          <p:cNvSpPr>
            <a:spLocks noChangeArrowheads="1"/>
          </p:cNvSpPr>
          <p:nvPr/>
        </p:nvSpPr>
        <p:spPr bwMode="auto">
          <a:xfrm rot="5400000" flipH="1">
            <a:off x="-1713624" y="1664677"/>
            <a:ext cx="4032250" cy="4420820"/>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FFC000">
              <a:alpha val="40000"/>
            </a:srgbClr>
          </a:solidFill>
          <a:ln w="9525">
            <a:noFill/>
            <a:miter lim="800000"/>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48" name="AutoShape 7"/>
          <p:cNvSpPr>
            <a:spLocks noChangeArrowheads="1"/>
          </p:cNvSpPr>
          <p:nvPr/>
        </p:nvSpPr>
        <p:spPr bwMode="auto">
          <a:xfrm>
            <a:off x="2909605" y="4776018"/>
            <a:ext cx="5694843" cy="813222"/>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r>
              <a:rPr lang="en-US" altLang="zh-CN" sz="2000" b="1" dirty="0" smtClean="0">
                <a:ea typeface="微软雅黑" pitchFamily="34" charset="-122"/>
                <a:sym typeface="Arial" pitchFamily="34" charset="0"/>
              </a:rPr>
              <a:t>6.3  </a:t>
            </a:r>
            <a:r>
              <a:rPr lang="zh-CN" altLang="en-US" sz="2000" b="1" dirty="0" smtClean="0">
                <a:ea typeface="微软雅黑" pitchFamily="34" charset="-122"/>
                <a:sym typeface="Arial" pitchFamily="34" charset="0"/>
              </a:rPr>
              <a:t>顺义电子商务发展预测</a:t>
            </a:r>
            <a:endParaRPr lang="zh-CN" altLang="en-US" sz="2000" b="1" dirty="0">
              <a:ea typeface="微软雅黑" pitchFamily="34" charset="-122"/>
              <a:sym typeface="Arial" pitchFamily="34" charset="0"/>
            </a:endParaRPr>
          </a:p>
        </p:txBody>
      </p:sp>
      <p:sp>
        <p:nvSpPr>
          <p:cNvPr id="50" name="AutoShape 9"/>
          <p:cNvSpPr>
            <a:spLocks noChangeArrowheads="1"/>
          </p:cNvSpPr>
          <p:nvPr/>
        </p:nvSpPr>
        <p:spPr bwMode="auto">
          <a:xfrm>
            <a:off x="3017882" y="3238872"/>
            <a:ext cx="5730582" cy="910208"/>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r>
              <a:rPr lang="en-US" altLang="zh-CN" sz="2000" b="1" dirty="0" smtClean="0">
                <a:ea typeface="微软雅黑" pitchFamily="34" charset="-122"/>
                <a:sym typeface="Arial" pitchFamily="34" charset="0"/>
              </a:rPr>
              <a:t>6.2  </a:t>
            </a:r>
            <a:r>
              <a:rPr lang="zh-CN" altLang="en-US" sz="2000" b="1" dirty="0" smtClean="0">
                <a:ea typeface="微软雅黑" pitchFamily="34" charset="-122"/>
                <a:sym typeface="Arial" pitchFamily="34" charset="0"/>
              </a:rPr>
              <a:t>顺义</a:t>
            </a:r>
            <a:r>
              <a:rPr lang="zh-CN" altLang="en-US" sz="2000" b="1" dirty="0">
                <a:ea typeface="微软雅黑" pitchFamily="34" charset="-122"/>
                <a:sym typeface="Arial" pitchFamily="34" charset="0"/>
              </a:rPr>
              <a:t>软件与信息服务业</a:t>
            </a:r>
            <a:r>
              <a:rPr lang="zh-CN" altLang="en-US" sz="2000" b="1" dirty="0" smtClean="0">
                <a:ea typeface="微软雅黑" pitchFamily="34" charset="-122"/>
                <a:sym typeface="Arial" pitchFamily="34" charset="0"/>
              </a:rPr>
              <a:t>发展预测 </a:t>
            </a:r>
            <a:endParaRPr lang="zh-CN" altLang="en-US" sz="2000" b="1" dirty="0">
              <a:ea typeface="微软雅黑" pitchFamily="34" charset="-122"/>
              <a:sym typeface="Arial" pitchFamily="34" charset="0"/>
            </a:endParaRPr>
          </a:p>
        </p:txBody>
      </p:sp>
      <p:grpSp>
        <p:nvGrpSpPr>
          <p:cNvPr id="59" name="Group 18"/>
          <p:cNvGrpSpPr>
            <a:grpSpLocks/>
          </p:cNvGrpSpPr>
          <p:nvPr/>
        </p:nvGrpSpPr>
        <p:grpSpPr bwMode="auto">
          <a:xfrm>
            <a:off x="2674795" y="3515147"/>
            <a:ext cx="428859" cy="381000"/>
            <a:chOff x="0" y="0"/>
            <a:chExt cx="1615" cy="1615"/>
          </a:xfrm>
        </p:grpSpPr>
        <p:sp>
          <p:nvSpPr>
            <p:cNvPr id="60" name="Oval 19"/>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1" name="Oval 20"/>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2" name="Oval 21"/>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63" name="Oval 22"/>
            <p:cNvSpPr>
              <a:spLocks noChangeArrowheads="1"/>
            </p:cNvSpPr>
            <p:nvPr/>
          </p:nvSpPr>
          <p:spPr bwMode="auto">
            <a:xfrm>
              <a:off x="176" y="17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4" name="Oval 23"/>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65" name="Oval 24"/>
            <p:cNvSpPr>
              <a:spLocks noChangeArrowheads="1"/>
            </p:cNvSpPr>
            <p:nvPr/>
          </p:nvSpPr>
          <p:spPr bwMode="auto">
            <a:xfrm>
              <a:off x="259" y="259"/>
              <a:ext cx="1096" cy="1098"/>
            </a:xfrm>
            <a:prstGeom prst="ellipse">
              <a:avLst/>
            </a:prstGeom>
            <a:solidFill>
              <a:schemeClr val="accent1">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grpSp>
        <p:nvGrpSpPr>
          <p:cNvPr id="73" name="Group 32"/>
          <p:cNvGrpSpPr>
            <a:grpSpLocks/>
          </p:cNvGrpSpPr>
          <p:nvPr/>
        </p:nvGrpSpPr>
        <p:grpSpPr bwMode="auto">
          <a:xfrm>
            <a:off x="2530780" y="4928493"/>
            <a:ext cx="428859" cy="381000"/>
            <a:chOff x="0" y="0"/>
            <a:chExt cx="1615" cy="1615"/>
          </a:xfrm>
        </p:grpSpPr>
        <p:sp>
          <p:nvSpPr>
            <p:cNvPr id="74" name="Oval 33"/>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75" name="Oval 34"/>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76" name="Oval 35"/>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77" name="Oval 36"/>
            <p:cNvSpPr>
              <a:spLocks noChangeArrowheads="1"/>
            </p:cNvSpPr>
            <p:nvPr/>
          </p:nvSpPr>
          <p:spPr bwMode="auto">
            <a:xfrm>
              <a:off x="176" y="176"/>
              <a:ext cx="1262" cy="1264"/>
            </a:xfrm>
            <a:prstGeom prst="ellipse">
              <a:avLst/>
            </a:prstGeom>
            <a:gradFill rotWithShape="1">
              <a:gsLst>
                <a:gs pos="0">
                  <a:srgbClr val="000000"/>
                </a:gs>
                <a:gs pos="100000">
                  <a:srgbClr val="8D67E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78" name="Oval 37"/>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79" name="Oval 38"/>
            <p:cNvSpPr>
              <a:spLocks noChangeArrowheads="1"/>
            </p:cNvSpPr>
            <p:nvPr/>
          </p:nvSpPr>
          <p:spPr bwMode="auto">
            <a:xfrm>
              <a:off x="259" y="259"/>
              <a:ext cx="1096" cy="1098"/>
            </a:xfrm>
            <a:prstGeom prst="ellipse">
              <a:avLst/>
            </a:pr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sp>
        <p:nvSpPr>
          <p:cNvPr id="88" name="TextBox 87"/>
          <p:cNvSpPr txBox="1"/>
          <p:nvPr/>
        </p:nvSpPr>
        <p:spPr>
          <a:xfrm>
            <a:off x="855164" y="3068960"/>
            <a:ext cx="553998" cy="2016224"/>
          </a:xfrm>
          <a:prstGeom prst="rect">
            <a:avLst/>
          </a:prstGeom>
          <a:noFill/>
        </p:spPr>
        <p:txBody>
          <a:bodyPr vert="eaVert" wrap="square" rtlCol="0">
            <a:spAutoFit/>
          </a:bodyPr>
          <a:lstStyle/>
          <a:p>
            <a:r>
              <a:rPr lang="zh-CN" altLang="en-US" sz="2400" b="1" dirty="0" smtClean="0">
                <a:solidFill>
                  <a:schemeClr val="bg1"/>
                </a:solidFill>
                <a:latin typeface="微软雅黑" pitchFamily="34" charset="-122"/>
                <a:ea typeface="微软雅黑" pitchFamily="34" charset="-122"/>
              </a:rPr>
              <a:t>效  果  分  析</a:t>
            </a:r>
            <a:endParaRPr lang="zh-CN" altLang="en-US" sz="2400" b="1" dirty="0">
              <a:solidFill>
                <a:schemeClr val="bg1"/>
              </a:solidFill>
              <a:latin typeface="微软雅黑" pitchFamily="34" charset="-122"/>
              <a:ea typeface="微软雅黑" pitchFamily="34" charset="-122"/>
            </a:endParaRPr>
          </a:p>
        </p:txBody>
      </p:sp>
      <p:sp>
        <p:nvSpPr>
          <p:cNvPr id="89" name="TextBox 88"/>
          <p:cNvSpPr txBox="1"/>
          <p:nvPr/>
        </p:nvSpPr>
        <p:spPr>
          <a:xfrm rot="16200000">
            <a:off x="888411" y="2243626"/>
            <a:ext cx="553998" cy="764507"/>
          </a:xfrm>
          <a:prstGeom prst="rect">
            <a:avLst/>
          </a:prstGeom>
          <a:noFill/>
        </p:spPr>
        <p:txBody>
          <a:bodyPr vert="eaVert" wrap="square" rtlCol="0">
            <a:spAutoFit/>
          </a:bodyPr>
          <a:lstStyle>
            <a:defPPr>
              <a:defRPr lang="zh-CN"/>
            </a:defPPr>
            <a:lvl1pPr>
              <a:defRPr sz="2400" b="1">
                <a:latin typeface="微软雅黑" pitchFamily="34" charset="-122"/>
                <a:ea typeface="微软雅黑" pitchFamily="34" charset="-122"/>
              </a:defRPr>
            </a:lvl1pPr>
          </a:lstStyle>
          <a:p>
            <a:pPr algn="ctr"/>
            <a:r>
              <a:rPr lang="en-US" altLang="zh-CN" dirty="0">
                <a:solidFill>
                  <a:schemeClr val="bg1"/>
                </a:solidFill>
              </a:rPr>
              <a:t>6</a:t>
            </a:r>
            <a:r>
              <a:rPr lang="en-US" altLang="zh-CN" dirty="0" smtClean="0">
                <a:solidFill>
                  <a:schemeClr val="bg1"/>
                </a:solidFill>
              </a:rPr>
              <a:t>.0</a:t>
            </a:r>
            <a:endParaRPr lang="zh-CN" altLang="en-US" dirty="0">
              <a:solidFill>
                <a:schemeClr val="bg1"/>
              </a:solidFill>
            </a:endParaRPr>
          </a:p>
        </p:txBody>
      </p:sp>
      <p:sp>
        <p:nvSpPr>
          <p:cNvPr id="24" name="AutoShape 9"/>
          <p:cNvSpPr>
            <a:spLocks noChangeArrowheads="1"/>
          </p:cNvSpPr>
          <p:nvPr/>
        </p:nvSpPr>
        <p:spPr bwMode="auto">
          <a:xfrm>
            <a:off x="2538823" y="1844824"/>
            <a:ext cx="5730582" cy="910208"/>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r>
              <a:rPr lang="en-US" altLang="zh-CN" sz="2000" b="1" dirty="0">
                <a:ea typeface="微软雅黑" pitchFamily="34" charset="-122"/>
                <a:sym typeface="Arial" pitchFamily="34" charset="0"/>
              </a:rPr>
              <a:t>6</a:t>
            </a:r>
            <a:r>
              <a:rPr lang="en-US" altLang="zh-CN" sz="2000" b="1" dirty="0" smtClean="0">
                <a:ea typeface="微软雅黑" pitchFamily="34" charset="-122"/>
                <a:sym typeface="Arial" pitchFamily="34" charset="0"/>
              </a:rPr>
              <a:t>.1  </a:t>
            </a:r>
            <a:r>
              <a:rPr lang="zh-CN" altLang="en-US" sz="2000" b="1" dirty="0" smtClean="0">
                <a:ea typeface="微软雅黑" pitchFamily="34" charset="-122"/>
                <a:sym typeface="Arial" pitchFamily="34" charset="0"/>
              </a:rPr>
              <a:t>总体效果分析</a:t>
            </a:r>
            <a:endParaRPr lang="zh-CN" altLang="en-US" sz="2000" b="1" dirty="0">
              <a:ea typeface="微软雅黑" pitchFamily="34" charset="-122"/>
              <a:sym typeface="Arial" pitchFamily="34" charset="0"/>
            </a:endParaRPr>
          </a:p>
        </p:txBody>
      </p:sp>
      <p:grpSp>
        <p:nvGrpSpPr>
          <p:cNvPr id="25" name="Group 18"/>
          <p:cNvGrpSpPr>
            <a:grpSpLocks/>
          </p:cNvGrpSpPr>
          <p:nvPr/>
        </p:nvGrpSpPr>
        <p:grpSpPr bwMode="auto">
          <a:xfrm>
            <a:off x="2195736" y="2121099"/>
            <a:ext cx="428859" cy="381000"/>
            <a:chOff x="0" y="0"/>
            <a:chExt cx="1615" cy="1615"/>
          </a:xfrm>
        </p:grpSpPr>
        <p:sp>
          <p:nvSpPr>
            <p:cNvPr id="26" name="Oval 19"/>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27" name="Oval 20"/>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28" name="Oval 21"/>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29" name="Oval 22"/>
            <p:cNvSpPr>
              <a:spLocks noChangeArrowheads="1"/>
            </p:cNvSpPr>
            <p:nvPr/>
          </p:nvSpPr>
          <p:spPr bwMode="auto">
            <a:xfrm>
              <a:off x="176" y="17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30" name="Oval 23"/>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31" name="Oval 24"/>
            <p:cNvSpPr>
              <a:spLocks noChangeArrowheads="1"/>
            </p:cNvSpPr>
            <p:nvPr/>
          </p:nvSpPr>
          <p:spPr bwMode="auto">
            <a:xfrm>
              <a:off x="259" y="259"/>
              <a:ext cx="1096" cy="1098"/>
            </a:xfrm>
            <a:prstGeom prst="ellipse">
              <a:avLst/>
            </a:prstGeom>
            <a:solidFill>
              <a:schemeClr val="accent1">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spTree>
    <p:extLst>
      <p:ext uri="{BB962C8B-B14F-4D97-AF65-F5344CB8AC3E}">
        <p14:creationId xmlns:p14="http://schemas.microsoft.com/office/powerpoint/2010/main" xmlns="" val="15934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24"/>
                                        </p:tgtEl>
                                        <p:attrNameLst>
                                          <p:attrName>style.opacity</p:attrName>
                                        </p:attrNameLst>
                                      </p:cBhvr>
                                      <p:to>
                                        <p:strVal val="0.5"/>
                                      </p:to>
                                    </p:set>
                                    <p:animEffect filter="image" prLst="opacity: 0.5">
                                      <p:cBhvr rctx="IE">
                                        <p:cTn id="7" dur="indefinite"/>
                                        <p:tgtEl>
                                          <p:spTgt spid="24"/>
                                        </p:tgtEl>
                                      </p:cBhvr>
                                    </p:animEffect>
                                  </p:childTnLst>
                                </p:cTn>
                              </p:par>
                              <p:par>
                                <p:cTn id="8" presetID="9" presetClass="emph" presetSubtype="0" nodeType="withEffect">
                                  <p:stCondLst>
                                    <p:cond delay="0"/>
                                  </p:stCondLst>
                                  <p:childTnLst>
                                    <p:set>
                                      <p:cBhvr rctx="PPT">
                                        <p:cTn id="9" dur="indefinite"/>
                                        <p:tgtEl>
                                          <p:spTgt spid="25"/>
                                        </p:tgtEl>
                                        <p:attrNameLst>
                                          <p:attrName>style.opacity</p:attrName>
                                        </p:attrNameLst>
                                      </p:cBhvr>
                                      <p:to>
                                        <p:strVal val="0.5"/>
                                      </p:to>
                                    </p:set>
                                    <p:animEffect filter="image" prLst="opacity: 0.5">
                                      <p:cBhvr rctx="IE">
                                        <p:cTn id="10" dur="indefinite"/>
                                        <p:tgtEl>
                                          <p:spTgt spid="25"/>
                                        </p:tgtEl>
                                      </p:cBhvr>
                                    </p:animEffect>
                                  </p:childTnLst>
                                </p:cTn>
                              </p:par>
                              <p:par>
                                <p:cTn id="11" presetID="9" presetClass="emph" presetSubtype="0" grpId="0" nodeType="withEffect">
                                  <p:stCondLst>
                                    <p:cond delay="0"/>
                                  </p:stCondLst>
                                  <p:childTnLst>
                                    <p:set>
                                      <p:cBhvr rctx="PPT">
                                        <p:cTn id="12" dur="indefinite"/>
                                        <p:tgtEl>
                                          <p:spTgt spid="48"/>
                                        </p:tgtEl>
                                        <p:attrNameLst>
                                          <p:attrName>style.opacity</p:attrName>
                                        </p:attrNameLst>
                                      </p:cBhvr>
                                      <p:to>
                                        <p:strVal val="0.5"/>
                                      </p:to>
                                    </p:set>
                                    <p:animEffect filter="image" prLst="opacity: 0.5">
                                      <p:cBhvr rctx="IE">
                                        <p:cTn id="13" dur="indefinite"/>
                                        <p:tgtEl>
                                          <p:spTgt spid="48"/>
                                        </p:tgtEl>
                                      </p:cBhvr>
                                    </p:animEffect>
                                  </p:childTnLst>
                                </p:cTn>
                              </p:par>
                              <p:par>
                                <p:cTn id="14" presetID="9" presetClass="emph" presetSubtype="0" nodeType="withEffect">
                                  <p:stCondLst>
                                    <p:cond delay="0"/>
                                  </p:stCondLst>
                                  <p:childTnLst>
                                    <p:set>
                                      <p:cBhvr rctx="PPT">
                                        <p:cTn id="15" dur="indefinite"/>
                                        <p:tgtEl>
                                          <p:spTgt spid="73"/>
                                        </p:tgtEl>
                                        <p:attrNameLst>
                                          <p:attrName>style.opacity</p:attrName>
                                        </p:attrNameLst>
                                      </p:cBhvr>
                                      <p:to>
                                        <p:strVal val="0.5"/>
                                      </p:to>
                                    </p:set>
                                    <p:animEffect filter="image" prLst="opacity: 0.5">
                                      <p:cBhvr rctx="IE">
                                        <p:cTn id="16" dur="indefinite"/>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24"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顺义软件信息服务业发展现状远落后于</a:t>
            </a:r>
            <a:r>
              <a:rPr lang="zh-CN" altLang="en-US" sz="2400" b="1" dirty="0">
                <a:solidFill>
                  <a:schemeClr val="tx1"/>
                </a:solidFill>
                <a:latin typeface="黑体" panose="02010609060101010101" pitchFamily="49" charset="-122"/>
                <a:ea typeface="黑体" panose="02010609060101010101" pitchFamily="49" charset="-122"/>
              </a:rPr>
              <a:t>该</a:t>
            </a:r>
            <a:r>
              <a:rPr lang="zh-CN" altLang="en-US" sz="2400" b="1" dirty="0" smtClean="0">
                <a:solidFill>
                  <a:schemeClr val="tx1"/>
                </a:solidFill>
                <a:latin typeface="黑体" panose="02010609060101010101" pitchFamily="49" charset="-122"/>
                <a:ea typeface="黑体" panose="02010609060101010101" pitchFamily="49" charset="-122"/>
              </a:rPr>
              <a:t>行业北京市的水平</a:t>
            </a:r>
            <a:endParaRPr lang="zh-CN" altLang="en-US" sz="2400" b="1" dirty="0">
              <a:solidFill>
                <a:schemeClr val="tx1"/>
              </a:solidFill>
              <a:latin typeface="黑体" panose="02010609060101010101" pitchFamily="49" charset="-122"/>
              <a:ea typeface="黑体" panose="02010609060101010101" pitchFamily="49" charset="-122"/>
            </a:endParaRPr>
          </a:p>
        </p:txBody>
      </p:sp>
      <p:graphicFrame>
        <p:nvGraphicFramePr>
          <p:cNvPr id="2" name="表格 1"/>
          <p:cNvGraphicFramePr>
            <a:graphicFrameLocks noGrp="1"/>
          </p:cNvGraphicFramePr>
          <p:nvPr>
            <p:extLst>
              <p:ext uri="{D42A27DB-BD31-4B8C-83A1-F6EECF244321}">
                <p14:modId xmlns:p14="http://schemas.microsoft.com/office/powerpoint/2010/main" xmlns="" val="2933029999"/>
              </p:ext>
            </p:extLst>
          </p:nvPr>
        </p:nvGraphicFramePr>
        <p:xfrm>
          <a:off x="498376" y="4493409"/>
          <a:ext cx="8147248" cy="1932217"/>
        </p:xfrm>
        <a:graphic>
          <a:graphicData uri="http://schemas.openxmlformats.org/drawingml/2006/table">
            <a:tbl>
              <a:tblPr>
                <a:tableStyleId>{2A488322-F2BA-4B5B-9748-0D474271808F}</a:tableStyleId>
              </a:tblPr>
              <a:tblGrid>
                <a:gridCol w="1340008"/>
                <a:gridCol w="763805"/>
                <a:gridCol w="723604"/>
                <a:gridCol w="723604"/>
                <a:gridCol w="938006"/>
                <a:gridCol w="723604"/>
                <a:gridCol w="723604"/>
                <a:gridCol w="723604"/>
                <a:gridCol w="723604"/>
                <a:gridCol w="763805"/>
              </a:tblGrid>
              <a:tr h="276031">
                <a:tc gridSpan="10">
                  <a:txBody>
                    <a:bodyPr/>
                    <a:lstStyle/>
                    <a:p>
                      <a:pPr algn="ctr" fontAlgn="ctr"/>
                      <a:r>
                        <a:rPr lang="zh-CN" altLang="en-US" sz="1200" b="1" i="0" u="none" strike="noStrike" dirty="0" smtClean="0">
                          <a:solidFill>
                            <a:srgbClr val="000000"/>
                          </a:solidFill>
                          <a:effectLst/>
                          <a:latin typeface="微软雅黑" panose="020B0503020204020204" pitchFamily="34" charset="-122"/>
                          <a:ea typeface="微软雅黑" panose="020B0503020204020204" pitchFamily="34" charset="-122"/>
                        </a:rPr>
                        <a:t>北京和顺义软件信息服务业收入及增长状况</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hMerge="1">
                  <a:txBody>
                    <a:bodyPr/>
                    <a:lstStyle/>
                    <a:p>
                      <a:pPr algn="r" fontAlgn="ct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hMerge="1">
                  <a:txBody>
                    <a:bodyPr/>
                    <a:lstStyle/>
                    <a:p>
                      <a:pPr algn="r" fontAlgn="ct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hMerge="1">
                  <a:txBody>
                    <a:bodyPr/>
                    <a:lstStyle/>
                    <a:p>
                      <a:pPr algn="r" fontAlgn="ct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hMerge="1">
                  <a:txBody>
                    <a:bodyPr/>
                    <a:lstStyle/>
                    <a:p>
                      <a:pPr algn="r" fontAlgn="ct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hMerge="1">
                  <a:txBody>
                    <a:bodyPr/>
                    <a:lstStyle/>
                    <a:p>
                      <a:pPr algn="r" fontAlgn="ct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hMerge="1">
                  <a:txBody>
                    <a:bodyPr/>
                    <a:lstStyle/>
                    <a:p>
                      <a:pPr algn="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hMerge="1">
                  <a:txBody>
                    <a:bodyPr/>
                    <a:lstStyle/>
                    <a:p>
                      <a:pPr algn="r" fontAlgn="ct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hMerge="1">
                  <a:txBody>
                    <a:bodyPr/>
                    <a:lstStyle/>
                    <a:p>
                      <a:pPr algn="r" fontAlgn="ct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hMerge="1">
                  <a:txBody>
                    <a:bodyPr/>
                    <a:lstStyle/>
                    <a:p>
                      <a:pPr algn="r" fontAlgn="ct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76031">
                <a:tc>
                  <a:txBody>
                    <a:bodyPr/>
                    <a:lstStyle/>
                    <a:p>
                      <a:pPr algn="ctr" fontAlgn="ctr"/>
                      <a:r>
                        <a:rPr lang="zh-CN" altLang="en-US" sz="1100" u="none" strike="noStrike" dirty="0" smtClean="0">
                          <a:effectLst/>
                          <a:latin typeface="微软雅黑" panose="020B0503020204020204" pitchFamily="34" charset="-122"/>
                          <a:ea typeface="微软雅黑" panose="020B0503020204020204" pitchFamily="34" charset="-122"/>
                        </a:rPr>
                        <a:t>项目（亿元）</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2007</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2008</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2009</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2011</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2012</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2014</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2015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76031">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北京总业务收入</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1263.1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1573.0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1687.8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2320.5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2946.1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3612.1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3739.8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4085.5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4525.5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76031">
                <a:tc>
                  <a:txBody>
                    <a:bodyPr/>
                    <a:lstStyle/>
                    <a:p>
                      <a:pPr algn="ctr" fontAlgn="ctr"/>
                      <a:r>
                        <a:rPr lang="zh-CN" altLang="en-US" sz="1100" u="none" strike="noStrike" dirty="0">
                          <a:effectLst/>
                          <a:latin typeface="微软雅黑" panose="020B0503020204020204" pitchFamily="34" charset="-122"/>
                          <a:ea typeface="微软雅黑" panose="020B0503020204020204" pitchFamily="34" charset="-122"/>
                        </a:rPr>
                        <a:t>顺义总业务收入</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1.095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1.951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1.965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2.135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0.869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1.003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1.081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1.166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76031">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北京增长率</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24.53%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7.30%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37.48%</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26.96%</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22.60%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3.54%</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9.24%</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10.77%</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76031">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顺义增长率</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78.23%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0.74%</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8.61%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-59.31%</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15.50%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7.80%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7.80%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76031">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占比</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0.07%</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0.12%</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0.08%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0.07%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0.02%</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0.03%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0.03%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0.03%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bl>
          </a:graphicData>
        </a:graphic>
      </p:graphicFrame>
      <p:sp>
        <p:nvSpPr>
          <p:cNvPr id="12" name="圆角矩形 11"/>
          <p:cNvSpPr/>
          <p:nvPr/>
        </p:nvSpPr>
        <p:spPr>
          <a:xfrm>
            <a:off x="539552" y="1484785"/>
            <a:ext cx="3780420" cy="504056"/>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kumimoji="1" lang="zh-CN" altLang="en-US" dirty="0" smtClean="0">
                <a:latin typeface="微软雅黑" panose="020B0503020204020204" pitchFamily="34" charset="-122"/>
                <a:ea typeface="微软雅黑" panose="020B0503020204020204" pitchFamily="34" charset="-122"/>
                <a:cs typeface="Microsoft YaHei" charset="0"/>
              </a:rPr>
              <a:t>结论：占比小，增长波动大</a:t>
            </a:r>
            <a:endParaRPr kumimoji="1" lang="zh-CN" altLang="en-US" dirty="0">
              <a:latin typeface="微软雅黑" panose="020B0503020204020204" pitchFamily="34" charset="-122"/>
              <a:ea typeface="微软雅黑" panose="020B0503020204020204" pitchFamily="34" charset="-122"/>
              <a:cs typeface="Microsoft YaHei" charset="0"/>
            </a:endParaRPr>
          </a:p>
        </p:txBody>
      </p:sp>
      <p:graphicFrame>
        <p:nvGraphicFramePr>
          <p:cNvPr id="11" name="图表 10"/>
          <p:cNvGraphicFramePr>
            <a:graphicFrameLocks/>
          </p:cNvGraphicFramePr>
          <p:nvPr>
            <p:extLst>
              <p:ext uri="{D42A27DB-BD31-4B8C-83A1-F6EECF244321}">
                <p14:modId xmlns:p14="http://schemas.microsoft.com/office/powerpoint/2010/main" xmlns="" val="759828601"/>
              </p:ext>
            </p:extLst>
          </p:nvPr>
        </p:nvGraphicFramePr>
        <p:xfrm>
          <a:off x="194033" y="2024191"/>
          <a:ext cx="4392000" cy="2448000"/>
        </p:xfrm>
        <a:graphic>
          <a:graphicData uri="http://schemas.openxmlformats.org/drawingml/2006/chart">
            <c:chart xmlns:c="http://schemas.openxmlformats.org/drawingml/2006/chart" xmlns:r="http://schemas.openxmlformats.org/officeDocument/2006/relationships" r:id="rId2"/>
          </a:graphicData>
        </a:graphic>
      </p:graphicFrame>
      <p:sp>
        <p:nvSpPr>
          <p:cNvPr id="3" name="文本框 2"/>
          <p:cNvSpPr txBox="1"/>
          <p:nvPr/>
        </p:nvSpPr>
        <p:spPr>
          <a:xfrm>
            <a:off x="539552" y="6453336"/>
            <a:ext cx="4536504" cy="246221"/>
          </a:xfrm>
          <a:prstGeom prst="rect">
            <a:avLst/>
          </a:prstGeom>
          <a:noFill/>
        </p:spPr>
        <p:txBody>
          <a:bodyPr wrap="square" rtlCol="0">
            <a:spAutoFit/>
          </a:bodyPr>
          <a:lstStyle/>
          <a:p>
            <a:r>
              <a:rPr lang="zh-CN" altLang="en-US" sz="1000" dirty="0" smtClean="0">
                <a:latin typeface="微软雅黑" panose="020B0503020204020204" pitchFamily="34" charset="-122"/>
                <a:ea typeface="微软雅黑" panose="020B0503020204020204" pitchFamily="34" charset="-122"/>
              </a:rPr>
              <a:t>数据来源：顺义统计信息网、工信部官网</a:t>
            </a:r>
            <a:endParaRPr lang="zh-CN" altLang="en-US" sz="1000" dirty="0">
              <a:latin typeface="微软雅黑" panose="020B0503020204020204" pitchFamily="34" charset="-122"/>
              <a:ea typeface="微软雅黑" panose="020B0503020204020204" pitchFamily="34" charset="-122"/>
            </a:endParaRPr>
          </a:p>
        </p:txBody>
      </p:sp>
      <p:graphicFrame>
        <p:nvGraphicFramePr>
          <p:cNvPr id="13" name="图表 12"/>
          <p:cNvGraphicFramePr>
            <a:graphicFrameLocks/>
          </p:cNvGraphicFramePr>
          <p:nvPr>
            <p:extLst>
              <p:ext uri="{D42A27DB-BD31-4B8C-83A1-F6EECF244321}">
                <p14:modId xmlns:p14="http://schemas.microsoft.com/office/powerpoint/2010/main" xmlns="" val="1214602893"/>
              </p:ext>
            </p:extLst>
          </p:nvPr>
        </p:nvGraphicFramePr>
        <p:xfrm>
          <a:off x="4579957" y="1988841"/>
          <a:ext cx="4176000" cy="2448000"/>
        </p:xfrm>
        <a:graphic>
          <a:graphicData uri="http://schemas.openxmlformats.org/drawingml/2006/chart">
            <c:chart xmlns:c="http://schemas.openxmlformats.org/drawingml/2006/chart" xmlns:r="http://schemas.openxmlformats.org/officeDocument/2006/relationships" r:id="rId3"/>
          </a:graphicData>
        </a:graphic>
      </p:graphicFrame>
      <p:sp>
        <p:nvSpPr>
          <p:cNvPr id="4" name="灯片编号占位符 3"/>
          <p:cNvSpPr>
            <a:spLocks noGrp="1"/>
          </p:cNvSpPr>
          <p:nvPr>
            <p:ph type="sldNum" sz="quarter" idx="12"/>
          </p:nvPr>
        </p:nvSpPr>
        <p:spPr/>
        <p:txBody>
          <a:bodyPr/>
          <a:lstStyle/>
          <a:p>
            <a:fld id="{57F98C0C-FAF2-480B-87BE-9D56BE4863FC}" type="slidenum">
              <a:rPr lang="zh-CN" altLang="en-US" smtClean="0"/>
              <a:pPr/>
              <a:t>112</a:t>
            </a:fld>
            <a:endParaRPr lang="zh-CN" altLang="en-US"/>
          </a:p>
        </p:txBody>
      </p:sp>
    </p:spTree>
    <p:extLst>
      <p:ext uri="{BB962C8B-B14F-4D97-AF65-F5344CB8AC3E}">
        <p14:creationId xmlns:p14="http://schemas.microsoft.com/office/powerpoint/2010/main" xmlns="" val="67934502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95536" y="548760"/>
            <a:ext cx="8352928" cy="1008032"/>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顺义软件信息服务业</a:t>
            </a:r>
            <a:r>
              <a:rPr lang="zh-CN" altLang="en-US" sz="2400" b="1" dirty="0">
                <a:solidFill>
                  <a:schemeClr val="tx1"/>
                </a:solidFill>
                <a:latin typeface="黑体" panose="02010609060101010101" pitchFamily="49" charset="-122"/>
                <a:ea typeface="黑体" panose="02010609060101010101" pitchFamily="49" charset="-122"/>
              </a:rPr>
              <a:t>营业</a:t>
            </a:r>
            <a:r>
              <a:rPr lang="zh-CN" altLang="en-US" sz="2400" b="1" dirty="0" smtClean="0">
                <a:solidFill>
                  <a:schemeClr val="tx1"/>
                </a:solidFill>
                <a:latin typeface="黑体" panose="02010609060101010101" pitchFamily="49" charset="-122"/>
                <a:ea typeface="黑体" panose="02010609060101010101" pitchFamily="49" charset="-122"/>
              </a:rPr>
              <a:t>收入于</a:t>
            </a:r>
            <a:r>
              <a:rPr lang="en-US" altLang="zh-CN" sz="2400" b="1" dirty="0" smtClean="0">
                <a:solidFill>
                  <a:schemeClr val="tx1"/>
                </a:solidFill>
                <a:latin typeface="黑体" panose="02010609060101010101" pitchFamily="49" charset="-122"/>
                <a:ea typeface="黑体" panose="02010609060101010101" pitchFamily="49" charset="-122"/>
              </a:rPr>
              <a:t>2012</a:t>
            </a:r>
            <a:r>
              <a:rPr lang="zh-CN" altLang="en-US" sz="2400" b="1" dirty="0" smtClean="0">
                <a:solidFill>
                  <a:schemeClr val="tx1"/>
                </a:solidFill>
                <a:latin typeface="黑体" panose="02010609060101010101" pitchFamily="49" charset="-122"/>
                <a:ea typeface="黑体" panose="02010609060101010101" pitchFamily="49" charset="-122"/>
              </a:rPr>
              <a:t>年曾经大幅下跌，显示其竞争力存在不足</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9" name="灯片编号占位符 8"/>
          <p:cNvSpPr>
            <a:spLocks noGrp="1"/>
          </p:cNvSpPr>
          <p:nvPr>
            <p:ph type="sldNum" sz="quarter" idx="12"/>
          </p:nvPr>
        </p:nvSpPr>
        <p:spPr/>
        <p:txBody>
          <a:bodyPr/>
          <a:lstStyle/>
          <a:p>
            <a:fld id="{57F98C0C-FAF2-480B-87BE-9D56BE4863FC}" type="slidenum">
              <a:rPr lang="zh-CN" altLang="en-US" smtClean="0"/>
              <a:pPr/>
              <a:t>113</a:t>
            </a:fld>
            <a:endParaRPr lang="zh-CN" altLang="en-US" dirty="0"/>
          </a:p>
        </p:txBody>
      </p:sp>
      <p:sp>
        <p:nvSpPr>
          <p:cNvPr id="3" name="文本框 2"/>
          <p:cNvSpPr txBox="1"/>
          <p:nvPr/>
        </p:nvSpPr>
        <p:spPr>
          <a:xfrm>
            <a:off x="360690" y="5478582"/>
            <a:ext cx="4536504" cy="246221"/>
          </a:xfrm>
          <a:prstGeom prst="rect">
            <a:avLst/>
          </a:prstGeom>
          <a:noFill/>
        </p:spPr>
        <p:txBody>
          <a:bodyPr wrap="square" rtlCol="0">
            <a:spAutoFit/>
          </a:bodyPr>
          <a:lstStyle/>
          <a:p>
            <a:r>
              <a:rPr lang="zh-CN" altLang="en-US" sz="1000" dirty="0" smtClean="0">
                <a:latin typeface="微软雅黑" panose="020B0503020204020204" pitchFamily="34" charset="-122"/>
                <a:ea typeface="微软雅黑" panose="020B0503020204020204" pitchFamily="34" charset="-122"/>
              </a:rPr>
              <a:t>数据来源：顺义统计信息网、工信部官网</a:t>
            </a:r>
            <a:endParaRPr lang="zh-CN" altLang="en-US" sz="1000"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716016" y="2204864"/>
            <a:ext cx="4065371" cy="3785652"/>
          </a:xfrm>
          <a:prstGeom prst="rect">
            <a:avLst/>
          </a:prstGeom>
          <a:noFill/>
          <a:ln w="12700">
            <a:solidFill>
              <a:schemeClr val="accent1"/>
            </a:solidFill>
          </a:ln>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顺义区服务业共涉及八个门类</a:t>
            </a:r>
            <a:r>
              <a:rPr lang="zh-CN" altLang="en-US" sz="16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2012</a:t>
            </a:r>
            <a:r>
              <a:rPr lang="zh-CN" altLang="en-US" sz="1600" dirty="0" smtClean="0">
                <a:latin typeface="微软雅黑" panose="020B0503020204020204" pitchFamily="34" charset="-122"/>
                <a:ea typeface="微软雅黑" panose="020B0503020204020204" pitchFamily="34" charset="-122"/>
              </a:rPr>
              <a:t>年营业</a:t>
            </a:r>
            <a:r>
              <a:rPr lang="zh-CN" altLang="en-US" sz="1600" dirty="0">
                <a:latin typeface="微软雅黑" panose="020B0503020204020204" pitchFamily="34" charset="-122"/>
                <a:ea typeface="微软雅黑" panose="020B0503020204020204" pitchFamily="34" charset="-122"/>
              </a:rPr>
              <a:t>收入呈现出</a:t>
            </a:r>
            <a:r>
              <a:rPr lang="zh-CN" altLang="en-US" sz="1600" dirty="0">
                <a:solidFill>
                  <a:srgbClr val="FF0000"/>
                </a:solidFill>
                <a:latin typeface="微软雅黑" panose="020B0503020204020204" pitchFamily="34" charset="-122"/>
                <a:ea typeface="微软雅黑" panose="020B0503020204020204" pitchFamily="34" charset="-122"/>
              </a:rPr>
              <a:t>七升一降</a:t>
            </a:r>
            <a:r>
              <a:rPr lang="zh-CN" altLang="en-US" sz="1600" dirty="0">
                <a:latin typeface="微软雅黑" panose="020B0503020204020204" pitchFamily="34" charset="-122"/>
                <a:ea typeface="微软雅黑" panose="020B0503020204020204" pitchFamily="34" charset="-122"/>
              </a:rPr>
              <a:t>的格局。其中：信息传输、软件和信息技术服务业营业收入同比下降明显</a:t>
            </a:r>
            <a:r>
              <a:rPr lang="zh-CN" altLang="en-US" sz="1600" dirty="0" smtClean="0">
                <a:latin typeface="微软雅黑" panose="020B0503020204020204" pitchFamily="34" charset="-122"/>
                <a:ea typeface="微软雅黑" panose="020B0503020204020204" pitchFamily="34" charset="-122"/>
              </a:rPr>
              <a:t>，降幅为</a:t>
            </a:r>
            <a:r>
              <a:rPr lang="en-US" altLang="zh-CN" sz="1600" dirty="0" smtClean="0">
                <a:solidFill>
                  <a:srgbClr val="FF0000"/>
                </a:solidFill>
                <a:latin typeface="微软雅黑" panose="020B0503020204020204" pitchFamily="34" charset="-122"/>
                <a:ea typeface="微软雅黑" panose="020B0503020204020204" pitchFamily="34" charset="-122"/>
              </a:rPr>
              <a:t>59.13%</a:t>
            </a:r>
            <a:r>
              <a:rPr lang="zh-CN" altLang="en-US" sz="1600" dirty="0" smtClean="0">
                <a:latin typeface="微软雅黑" panose="020B0503020204020204" pitchFamily="34" charset="-122"/>
                <a:ea typeface="微软雅黑" panose="020B0503020204020204" pitchFamily="34" charset="-122"/>
              </a:rPr>
              <a:t>，该</a:t>
            </a:r>
            <a:r>
              <a:rPr lang="zh-CN" altLang="en-US" sz="1600" dirty="0">
                <a:latin typeface="微软雅黑" panose="020B0503020204020204" pitchFamily="34" charset="-122"/>
                <a:ea typeface="微软雅黑" panose="020B0503020204020204" pitchFamily="34" charset="-122"/>
              </a:rPr>
              <a:t>门类共有</a:t>
            </a:r>
            <a:r>
              <a:rPr lang="en-US" altLang="zh-CN" sz="1600" dirty="0">
                <a:latin typeface="微软雅黑" panose="020B0503020204020204" pitchFamily="34" charset="-122"/>
                <a:ea typeface="微软雅黑" panose="020B0503020204020204" pitchFamily="34" charset="-122"/>
              </a:rPr>
              <a:t>9</a:t>
            </a:r>
            <a:r>
              <a:rPr lang="zh-CN" altLang="en-US" sz="1600" dirty="0">
                <a:latin typeface="微软雅黑" panose="020B0503020204020204" pitchFamily="34" charset="-122"/>
                <a:ea typeface="微软雅黑" panose="020B0503020204020204" pitchFamily="34" charset="-122"/>
              </a:rPr>
              <a:t>家企业，其中</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家出现了不同程度的业务量下滑，过半企业亏损</a:t>
            </a:r>
            <a:r>
              <a:rPr lang="zh-CN" altLang="en-US" sz="1600" dirty="0" smtClean="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区内</a:t>
            </a:r>
            <a:r>
              <a:rPr lang="zh-CN" altLang="en-US" sz="1600" dirty="0" smtClean="0">
                <a:latin typeface="微软雅黑" panose="020B0503020204020204" pitchFamily="34" charset="-122"/>
                <a:ea typeface="微软雅黑" panose="020B0503020204020204" pitchFamily="34" charset="-122"/>
              </a:rPr>
              <a:t>该</a:t>
            </a:r>
            <a:r>
              <a:rPr lang="zh-CN" altLang="en-US" sz="1600" dirty="0">
                <a:latin typeface="微软雅黑" panose="020B0503020204020204" pitchFamily="34" charset="-122"/>
                <a:ea typeface="微软雅黑" panose="020B0503020204020204" pitchFamily="34" charset="-122"/>
              </a:rPr>
              <a:t>门类企业主要是从事软件开发、系统开发以及银行等单位的后台数据录入业务，业务项目的获得主要是由上级单位分包取得，自身竞争能力有待提高。</a:t>
            </a:r>
          </a:p>
        </p:txBody>
      </p:sp>
      <p:graphicFrame>
        <p:nvGraphicFramePr>
          <p:cNvPr id="10" name="图表 9"/>
          <p:cNvGraphicFramePr>
            <a:graphicFrameLocks/>
          </p:cNvGraphicFramePr>
          <p:nvPr>
            <p:extLst>
              <p:ext uri="{D42A27DB-BD31-4B8C-83A1-F6EECF244321}">
                <p14:modId xmlns:p14="http://schemas.microsoft.com/office/powerpoint/2010/main" xmlns="" val="30368963"/>
              </p:ext>
            </p:extLst>
          </p:nvPr>
        </p:nvGraphicFramePr>
        <p:xfrm>
          <a:off x="194033" y="2024190"/>
          <a:ext cx="4305959" cy="34210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127114457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顺义软件信息服务业营业收入</a:t>
            </a:r>
            <a:r>
              <a:rPr lang="zh-CN" altLang="en-US" sz="2400" b="1" dirty="0">
                <a:solidFill>
                  <a:schemeClr val="tx1"/>
                </a:solidFill>
                <a:latin typeface="黑体" panose="02010609060101010101" pitchFamily="49" charset="-122"/>
                <a:ea typeface="黑体" panose="02010609060101010101" pitchFamily="49" charset="-122"/>
              </a:rPr>
              <a:t>预测思路</a:t>
            </a:r>
          </a:p>
        </p:txBody>
      </p:sp>
      <p:sp>
        <p:nvSpPr>
          <p:cNvPr id="9" name="灯片编号占位符 8"/>
          <p:cNvSpPr>
            <a:spLocks noGrp="1"/>
          </p:cNvSpPr>
          <p:nvPr>
            <p:ph type="sldNum" sz="quarter" idx="12"/>
          </p:nvPr>
        </p:nvSpPr>
        <p:spPr/>
        <p:txBody>
          <a:bodyPr/>
          <a:lstStyle/>
          <a:p>
            <a:fld id="{57F98C0C-FAF2-480B-87BE-9D56BE4863FC}" type="slidenum">
              <a:rPr lang="zh-CN" altLang="en-US" smtClean="0"/>
              <a:pPr/>
              <a:t>114</a:t>
            </a:fld>
            <a:endParaRPr lang="zh-CN" altLang="en-US"/>
          </a:p>
        </p:txBody>
      </p:sp>
      <p:sp>
        <p:nvSpPr>
          <p:cNvPr id="2" name="文本框 1"/>
          <p:cNvSpPr txBox="1"/>
          <p:nvPr/>
        </p:nvSpPr>
        <p:spPr>
          <a:xfrm>
            <a:off x="1403648" y="1876593"/>
            <a:ext cx="7056784" cy="92333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依据</a:t>
            </a:r>
            <a:r>
              <a:rPr lang="zh-CN" altLang="en-US" b="1" dirty="0" smtClean="0">
                <a:solidFill>
                  <a:srgbClr val="FF0000"/>
                </a:solidFill>
                <a:latin typeface="微软雅黑" panose="020B0503020204020204" pitchFamily="34" charset="-122"/>
                <a:ea typeface="微软雅黑" panose="020B0503020204020204" pitchFamily="34" charset="-122"/>
              </a:rPr>
              <a:t>顺义统计信息网</a:t>
            </a:r>
            <a:r>
              <a:rPr lang="zh-CN" altLang="en-US" dirty="0" smtClean="0">
                <a:latin typeface="微软雅黑" panose="020B0503020204020204" pitchFamily="34" charset="-122"/>
                <a:ea typeface="微软雅黑" panose="020B0503020204020204" pitchFamily="34" charset="-122"/>
              </a:rPr>
              <a:t>公布的</a:t>
            </a:r>
            <a:r>
              <a:rPr lang="en-US" altLang="zh-CN" dirty="0" smtClean="0">
                <a:latin typeface="微软雅黑" panose="020B0503020204020204" pitchFamily="34" charset="-122"/>
                <a:ea typeface="微软雅黑" panose="020B0503020204020204" pitchFamily="34" charset="-122"/>
              </a:rPr>
              <a:t>2008-2014</a:t>
            </a:r>
            <a:r>
              <a:rPr lang="zh-CN" altLang="en-US" dirty="0" smtClean="0">
                <a:latin typeface="微软雅黑" panose="020B0503020204020204" pitchFamily="34" charset="-122"/>
                <a:ea typeface="微软雅黑" panose="020B0503020204020204" pitchFamily="34" charset="-122"/>
              </a:rPr>
              <a:t>年统计公报</a:t>
            </a:r>
            <a:r>
              <a:rPr lang="zh-CN" altLang="en-US" dirty="0">
                <a:latin typeface="微软雅黑" panose="020B0503020204020204" pitchFamily="34" charset="-122"/>
                <a:ea typeface="微软雅黑" panose="020B0503020204020204" pitchFamily="34" charset="-122"/>
              </a:rPr>
              <a:t>下“信息传输、计算机服务和软件业”</a:t>
            </a:r>
            <a:r>
              <a:rPr lang="zh-CN" altLang="en-US" dirty="0" smtClean="0">
                <a:latin typeface="微软雅黑" panose="020B0503020204020204" pitchFamily="34" charset="-122"/>
                <a:ea typeface="微软雅黑" panose="020B0503020204020204" pitchFamily="34" charset="-122"/>
              </a:rPr>
              <a:t>的年产值为历史数据，用</a:t>
            </a:r>
            <a:r>
              <a:rPr lang="en-US" altLang="zh-CN" dirty="0" smtClean="0">
                <a:latin typeface="微软雅黑" panose="020B0503020204020204" pitchFamily="34" charset="-122"/>
                <a:ea typeface="微软雅黑" panose="020B0503020204020204" pitchFamily="34" charset="-122"/>
              </a:rPr>
              <a:t>2014</a:t>
            </a:r>
            <a:r>
              <a:rPr lang="zh-CN" altLang="en-US" dirty="0" smtClean="0">
                <a:latin typeface="微软雅黑" panose="020B0503020204020204" pitchFamily="34" charset="-122"/>
                <a:ea typeface="微软雅黑" panose="020B0503020204020204" pitchFamily="34" charset="-122"/>
              </a:rPr>
              <a:t>年年产值结合增长率估算出</a:t>
            </a:r>
            <a:r>
              <a:rPr lang="en-US" altLang="zh-CN" dirty="0" smtClean="0">
                <a:latin typeface="微软雅黑" panose="020B0503020204020204" pitchFamily="34" charset="-122"/>
                <a:ea typeface="微软雅黑" panose="020B0503020204020204" pitchFamily="34" charset="-122"/>
              </a:rPr>
              <a:t>2015</a:t>
            </a:r>
            <a:r>
              <a:rPr lang="zh-CN" altLang="en-US" dirty="0" smtClean="0">
                <a:latin typeface="微软雅黑" panose="020B0503020204020204" pitchFamily="34" charset="-122"/>
                <a:ea typeface="微软雅黑" panose="020B0503020204020204" pitchFamily="34" charset="-122"/>
              </a:rPr>
              <a:t>年年产值。</a:t>
            </a:r>
            <a:endParaRPr lang="zh-CN" altLang="en-US"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1421029" y="3082678"/>
            <a:ext cx="7056784"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依据</a:t>
            </a:r>
            <a:r>
              <a:rPr lang="en-US" altLang="zh-CN" dirty="0" smtClean="0">
                <a:latin typeface="微软雅黑" panose="020B0503020204020204" pitchFamily="34" charset="-122"/>
                <a:ea typeface="微软雅黑" panose="020B0503020204020204" pitchFamily="34" charset="-122"/>
              </a:rPr>
              <a:t>2008-2015</a:t>
            </a:r>
            <a:r>
              <a:rPr lang="zh-CN" altLang="en-US" dirty="0" smtClean="0">
                <a:latin typeface="微软雅黑" panose="020B0503020204020204" pitchFamily="34" charset="-122"/>
                <a:ea typeface="微软雅黑" panose="020B0503020204020204" pitchFamily="34" charset="-122"/>
              </a:rPr>
              <a:t>年的年产值作图，用“</a:t>
            </a:r>
            <a:r>
              <a:rPr lang="zh-CN" altLang="en-US" b="1" dirty="0" smtClean="0">
                <a:solidFill>
                  <a:srgbClr val="FF0000"/>
                </a:solidFill>
                <a:latin typeface="微软雅黑" panose="020B0503020204020204" pitchFamily="34" charset="-122"/>
                <a:ea typeface="微软雅黑" panose="020B0503020204020204" pitchFamily="34" charset="-122"/>
              </a:rPr>
              <a:t>分析数据库</a:t>
            </a:r>
            <a:r>
              <a:rPr lang="zh-CN" altLang="en-US" dirty="0" smtClean="0">
                <a:latin typeface="微软雅黑" panose="020B0503020204020204" pitchFamily="34" charset="-122"/>
                <a:ea typeface="微软雅黑" panose="020B0503020204020204" pitchFamily="34" charset="-122"/>
              </a:rPr>
              <a:t>”分析，得出</a:t>
            </a:r>
            <a:r>
              <a:rPr lang="en-US" altLang="zh-CN" dirty="0" smtClean="0">
                <a:latin typeface="微软雅黑" panose="020B0503020204020204" pitchFamily="34" charset="-122"/>
                <a:ea typeface="微软雅黑" panose="020B0503020204020204" pitchFamily="34" charset="-122"/>
              </a:rPr>
              <a:t>2012</a:t>
            </a:r>
            <a:r>
              <a:rPr lang="zh-CN" altLang="en-US" dirty="0" smtClean="0">
                <a:latin typeface="微软雅黑" panose="020B0503020204020204" pitchFamily="34" charset="-122"/>
                <a:ea typeface="微软雅黑" panose="020B0503020204020204" pitchFamily="34" charset="-122"/>
              </a:rPr>
              <a:t>年后年产值走势基本符合呈线性回归，</a:t>
            </a:r>
            <a:r>
              <a:rPr lang="en-US" altLang="zh-CN" dirty="0" smtClean="0">
                <a:latin typeface="微软雅黑" panose="020B0503020204020204" pitchFamily="34" charset="-122"/>
                <a:ea typeface="微软雅黑" panose="020B0503020204020204" pitchFamily="34" charset="-122"/>
              </a:rPr>
              <a:t>R=0.93</a:t>
            </a:r>
            <a:r>
              <a:rPr lang="zh-CN" altLang="en-US" dirty="0" smtClean="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432248" y="4099825"/>
            <a:ext cx="7056784" cy="646331"/>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以</a:t>
            </a:r>
            <a:r>
              <a:rPr lang="en-US" altLang="zh-CN" dirty="0" smtClean="0">
                <a:latin typeface="微软雅黑" panose="020B0503020204020204" pitchFamily="34" charset="-122"/>
                <a:ea typeface="微软雅黑" panose="020B0503020204020204" pitchFamily="34" charset="-122"/>
              </a:rPr>
              <a:t>2012-2015</a:t>
            </a:r>
            <a:r>
              <a:rPr lang="zh-CN" altLang="en-US" dirty="0" smtClean="0">
                <a:latin typeface="微软雅黑" panose="020B0503020204020204" pitchFamily="34" charset="-122"/>
                <a:ea typeface="微软雅黑" panose="020B0503020204020204" pitchFamily="34" charset="-122"/>
              </a:rPr>
              <a:t>年数据为基础数据，运用</a:t>
            </a:r>
            <a:r>
              <a:rPr lang="en-US" altLang="zh-CN" b="1" dirty="0" smtClean="0">
                <a:solidFill>
                  <a:srgbClr val="FF0000"/>
                </a:solidFill>
                <a:latin typeface="微软雅黑" panose="020B0503020204020204" pitchFamily="34" charset="-122"/>
                <a:ea typeface="微软雅黑" panose="020B0503020204020204" pitchFamily="34" charset="-122"/>
              </a:rPr>
              <a:t>TREND</a:t>
            </a:r>
            <a:r>
              <a:rPr lang="zh-CN" altLang="en-US" b="1" dirty="0" smtClean="0">
                <a:solidFill>
                  <a:srgbClr val="FF0000"/>
                </a:solidFill>
                <a:latin typeface="微软雅黑" panose="020B0503020204020204" pitchFamily="34" charset="-122"/>
                <a:ea typeface="微软雅黑" panose="020B0503020204020204" pitchFamily="34" charset="-122"/>
              </a:rPr>
              <a:t>函数</a:t>
            </a:r>
            <a:r>
              <a:rPr lang="zh-CN" altLang="en-US" dirty="0" smtClean="0">
                <a:latin typeface="微软雅黑" panose="020B0503020204020204" pitchFamily="34" charset="-122"/>
                <a:ea typeface="微软雅黑" panose="020B0503020204020204" pitchFamily="34" charset="-122"/>
              </a:rPr>
              <a:t>预测基于现状，不进行转型，未来五年的收入状况。</a:t>
            </a:r>
            <a:endParaRPr lang="zh-CN" altLang="en-US"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683568" y="1915650"/>
            <a:ext cx="511973" cy="3914951"/>
            <a:chOff x="1089302" y="1978355"/>
            <a:chExt cx="511973" cy="3914951"/>
          </a:xfrm>
        </p:grpSpPr>
        <p:pic>
          <p:nvPicPr>
            <p:cNvPr id="10" name="Picture 4" descr="4-2"/>
            <p:cNvPicPr>
              <a:picLocks noChangeAspect="1" noChangeArrowheads="1"/>
            </p:cNvPicPr>
            <p:nvPr/>
          </p:nvPicPr>
          <p:blipFill>
            <a:blip r:embed="rId2" cstate="print">
              <a:duotone>
                <a:schemeClr val="accent6">
                  <a:shade val="45000"/>
                  <a:satMod val="135000"/>
                </a:schemeClr>
                <a:prstClr val="white"/>
              </a:duotone>
            </a:blip>
            <a:srcRect/>
            <a:stretch>
              <a:fillRect/>
            </a:stretch>
          </p:blipFill>
          <p:spPr bwMode="auto">
            <a:xfrm>
              <a:off x="1089302" y="1978355"/>
              <a:ext cx="509419" cy="720080"/>
            </a:xfrm>
            <a:prstGeom prst="rect">
              <a:avLst/>
            </a:prstGeom>
            <a:noFill/>
            <a:ln w="9525">
              <a:noFill/>
              <a:miter lim="800000"/>
              <a:headEnd/>
              <a:tailEnd/>
            </a:ln>
          </p:spPr>
        </p:pic>
        <p:pic>
          <p:nvPicPr>
            <p:cNvPr id="11" name="Picture 4" descr="4-2"/>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artisticPhotocopy/>
                      </a14:imgEffect>
                    </a14:imgLayer>
                  </a14:imgProps>
                </a:ext>
              </a:extLst>
            </a:blip>
            <a:srcRect/>
            <a:stretch>
              <a:fillRect/>
            </a:stretch>
          </p:blipFill>
          <p:spPr bwMode="auto">
            <a:xfrm>
              <a:off x="1091856" y="3052432"/>
              <a:ext cx="509419" cy="720080"/>
            </a:xfrm>
            <a:prstGeom prst="rect">
              <a:avLst/>
            </a:prstGeom>
            <a:solidFill>
              <a:srgbClr val="FAFAFA"/>
            </a:solidFill>
            <a:ln w="9525">
              <a:noFill/>
              <a:miter lim="800000"/>
              <a:headEnd/>
              <a:tailEnd/>
            </a:ln>
          </p:spPr>
        </p:pic>
        <p:pic>
          <p:nvPicPr>
            <p:cNvPr id="13" name="Picture 4" descr="4-2"/>
            <p:cNvPicPr>
              <a:picLocks noChangeAspect="1" noChangeArrowheads="1"/>
            </p:cNvPicPr>
            <p:nvPr/>
          </p:nvPicPr>
          <p:blipFill>
            <a:blip r:embed="rId2" cstate="print">
              <a:duotone>
                <a:schemeClr val="accent6">
                  <a:shade val="45000"/>
                  <a:satMod val="135000"/>
                </a:schemeClr>
                <a:prstClr val="white"/>
              </a:duotone>
            </a:blip>
            <a:srcRect/>
            <a:stretch>
              <a:fillRect/>
            </a:stretch>
          </p:blipFill>
          <p:spPr bwMode="auto">
            <a:xfrm>
              <a:off x="1091854" y="4083124"/>
              <a:ext cx="509419" cy="720080"/>
            </a:xfrm>
            <a:prstGeom prst="rect">
              <a:avLst/>
            </a:prstGeom>
            <a:noFill/>
            <a:ln w="9525">
              <a:noFill/>
              <a:miter lim="800000"/>
              <a:headEnd/>
              <a:tailEnd/>
            </a:ln>
          </p:spPr>
        </p:pic>
        <p:pic>
          <p:nvPicPr>
            <p:cNvPr id="15" name="Picture 4" descr="4-2"/>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artisticPhotocopy/>
                      </a14:imgEffect>
                    </a14:imgLayer>
                  </a14:imgProps>
                </a:ext>
              </a:extLst>
            </a:blip>
            <a:srcRect/>
            <a:stretch>
              <a:fillRect/>
            </a:stretch>
          </p:blipFill>
          <p:spPr bwMode="auto">
            <a:xfrm>
              <a:off x="1091855" y="5173226"/>
              <a:ext cx="509419" cy="720080"/>
            </a:xfrm>
            <a:prstGeom prst="rect">
              <a:avLst/>
            </a:prstGeom>
            <a:noFill/>
            <a:ln w="9525">
              <a:noFill/>
              <a:miter lim="800000"/>
              <a:headEnd/>
              <a:tailEnd/>
            </a:ln>
          </p:spPr>
        </p:pic>
      </p:grpSp>
      <p:sp>
        <p:nvSpPr>
          <p:cNvPr id="5" name="矩形 4"/>
          <p:cNvSpPr/>
          <p:nvPr/>
        </p:nvSpPr>
        <p:spPr>
          <a:xfrm>
            <a:off x="1432248" y="5116972"/>
            <a:ext cx="7277772" cy="923330"/>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假设</a:t>
            </a:r>
            <a:r>
              <a:rPr lang="en-US" altLang="zh-CN" dirty="0" smtClean="0">
                <a:latin typeface="微软雅黑" panose="020B0503020204020204" pitchFamily="34" charset="-122"/>
                <a:ea typeface="微软雅黑" panose="020B0503020204020204" pitchFamily="34" charset="-122"/>
              </a:rPr>
              <a:t>2012-2015</a:t>
            </a:r>
            <a:r>
              <a:rPr lang="zh-CN" altLang="en-US" dirty="0">
                <a:latin typeface="微软雅黑" panose="020B0503020204020204" pitchFamily="34" charset="-122"/>
                <a:ea typeface="微软雅黑" panose="020B0503020204020204" pitchFamily="34" charset="-122"/>
              </a:rPr>
              <a:t>年实施转型，顺义软件信息服务业收入增长率可以翻番，则重新计算这四年的收入</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得到</a:t>
            </a:r>
            <a:r>
              <a:rPr lang="zh-CN" altLang="en-US" dirty="0" smtClean="0">
                <a:latin typeface="微软雅黑" panose="020B0503020204020204" pitchFamily="34" charset="-122"/>
                <a:ea typeface="微软雅黑" panose="020B0503020204020204" pitchFamily="34" charset="-122"/>
              </a:rPr>
              <a:t>新数据，以此运用</a:t>
            </a:r>
            <a:r>
              <a:rPr lang="en-US" altLang="zh-CN" b="1" dirty="0" smtClean="0">
                <a:solidFill>
                  <a:srgbClr val="FF0000"/>
                </a:solidFill>
                <a:latin typeface="微软雅黑" panose="020B0503020204020204" pitchFamily="34" charset="-122"/>
                <a:ea typeface="微软雅黑" panose="020B0503020204020204" pitchFamily="34" charset="-122"/>
              </a:rPr>
              <a:t>GROWTH</a:t>
            </a:r>
            <a:r>
              <a:rPr lang="zh-CN" altLang="en-US" b="1" dirty="0" smtClean="0">
                <a:solidFill>
                  <a:srgbClr val="FF0000"/>
                </a:solidFill>
                <a:latin typeface="微软雅黑" panose="020B0503020204020204" pitchFamily="34" charset="-122"/>
                <a:ea typeface="微软雅黑" panose="020B0503020204020204" pitchFamily="34" charset="-122"/>
              </a:rPr>
              <a:t>函数</a:t>
            </a:r>
            <a:r>
              <a:rPr lang="zh-CN" altLang="en-US" dirty="0" smtClean="0">
                <a:latin typeface="微软雅黑" panose="020B0503020204020204" pitchFamily="34" charset="-122"/>
                <a:ea typeface="微软雅黑" panose="020B0503020204020204" pitchFamily="34" charset="-122"/>
              </a:rPr>
              <a:t>预测基于转型的未来五年收入状况。</a:t>
            </a:r>
            <a:endParaRPr lang="zh-CN" altLang="en-US" dirty="0"/>
          </a:p>
        </p:txBody>
      </p:sp>
    </p:spTree>
    <p:extLst>
      <p:ext uri="{BB962C8B-B14F-4D97-AF65-F5344CB8AC3E}">
        <p14:creationId xmlns:p14="http://schemas.microsoft.com/office/powerpoint/2010/main" xmlns="" val="1592809383"/>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顺义软件信息服务业营业收入预测工具介绍</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9" name="灯片编号占位符 8"/>
          <p:cNvSpPr>
            <a:spLocks noGrp="1"/>
          </p:cNvSpPr>
          <p:nvPr>
            <p:ph type="sldNum" sz="quarter" idx="12"/>
          </p:nvPr>
        </p:nvSpPr>
        <p:spPr/>
        <p:txBody>
          <a:bodyPr/>
          <a:lstStyle/>
          <a:p>
            <a:fld id="{57F98C0C-FAF2-480B-87BE-9D56BE4863FC}" type="slidenum">
              <a:rPr lang="zh-CN" altLang="en-US" smtClean="0"/>
              <a:pPr/>
              <a:t>115</a:t>
            </a:fld>
            <a:endParaRPr lang="zh-CN" altLang="en-US"/>
          </a:p>
        </p:txBody>
      </p:sp>
      <p:sp>
        <p:nvSpPr>
          <p:cNvPr id="2" name="文本框 1"/>
          <p:cNvSpPr txBox="1"/>
          <p:nvPr/>
        </p:nvSpPr>
        <p:spPr>
          <a:xfrm>
            <a:off x="683568" y="1340768"/>
            <a:ext cx="3528392" cy="839782"/>
          </a:xfrm>
          <a:prstGeom prst="rect">
            <a:avLst/>
          </a:prstGeom>
          <a:noFill/>
        </p:spPr>
        <p:txBody>
          <a:bodyPr wrap="square" rtlCol="0">
            <a:spAutoFit/>
          </a:bodyPr>
          <a:lstStyle/>
          <a:p>
            <a:pPr>
              <a:lnSpc>
                <a:spcPct val="120000"/>
              </a:lnSpc>
            </a:pPr>
            <a:r>
              <a:rPr lang="en-US" altLang="zh-CN" sz="2400" b="1" dirty="0" smtClean="0">
                <a:solidFill>
                  <a:srgbClr val="E9CD23"/>
                </a:solidFill>
                <a:latin typeface="微软雅黑" panose="020B0503020204020204" pitchFamily="34" charset="-122"/>
                <a:ea typeface="微软雅黑" panose="020B0503020204020204" pitchFamily="34" charset="-122"/>
              </a:rPr>
              <a:t>GROWTH</a:t>
            </a:r>
            <a:r>
              <a:rPr lang="zh-CN" altLang="en-US" sz="2400" b="1" dirty="0" smtClean="0">
                <a:solidFill>
                  <a:srgbClr val="E9CD23"/>
                </a:solidFill>
                <a:latin typeface="微软雅黑" panose="020B0503020204020204" pitchFamily="34" charset="-122"/>
                <a:ea typeface="微软雅黑" panose="020B0503020204020204" pitchFamily="34" charset="-122"/>
              </a:rPr>
              <a:t>函数</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ct val="120000"/>
              </a:lnSpc>
            </a:pPr>
            <a:r>
              <a:rPr lang="zh-CN" altLang="en-US" dirty="0" smtClean="0">
                <a:latin typeface="微软雅黑" panose="020B0503020204020204" pitchFamily="34" charset="-122"/>
                <a:ea typeface="微软雅黑" panose="020B0503020204020204" pitchFamily="34" charset="-122"/>
              </a:rPr>
              <a:t>根据现有的数据预测指数增长值</a:t>
            </a: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719804" y="3885362"/>
            <a:ext cx="3528392" cy="839782"/>
          </a:xfrm>
          <a:prstGeom prst="rect">
            <a:avLst/>
          </a:prstGeom>
          <a:noFill/>
        </p:spPr>
        <p:txBody>
          <a:bodyPr wrap="square" rtlCol="0">
            <a:spAutoFit/>
          </a:bodyPr>
          <a:lstStyle/>
          <a:p>
            <a:pPr>
              <a:lnSpc>
                <a:spcPct val="120000"/>
              </a:lnSpc>
            </a:pPr>
            <a:r>
              <a:rPr lang="en-US" altLang="zh-CN" sz="2400" b="1" dirty="0" smtClean="0">
                <a:solidFill>
                  <a:srgbClr val="E9CD23"/>
                </a:solidFill>
                <a:latin typeface="微软雅黑" panose="020B0503020204020204" pitchFamily="34" charset="-122"/>
                <a:ea typeface="微软雅黑" panose="020B0503020204020204" pitchFamily="34" charset="-122"/>
              </a:rPr>
              <a:t>TREND</a:t>
            </a:r>
            <a:r>
              <a:rPr lang="zh-CN" altLang="en-US" sz="2400" b="1" dirty="0" smtClean="0">
                <a:solidFill>
                  <a:srgbClr val="E9CD23"/>
                </a:solidFill>
                <a:latin typeface="微软雅黑" panose="020B0503020204020204" pitchFamily="34" charset="-122"/>
                <a:ea typeface="微软雅黑" panose="020B0503020204020204" pitchFamily="34" charset="-122"/>
              </a:rPr>
              <a:t>函数</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ct val="120000"/>
              </a:lnSpc>
            </a:pPr>
            <a:r>
              <a:rPr lang="zh-CN" altLang="en-US" dirty="0" smtClean="0">
                <a:latin typeface="微软雅黑" panose="020B0503020204020204" pitchFamily="34" charset="-122"/>
                <a:ea typeface="微软雅黑" panose="020B0503020204020204" pitchFamily="34" charset="-122"/>
              </a:rPr>
              <a:t>根据现有的数据预测线性增长值</a:t>
            </a: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698834" y="2261405"/>
            <a:ext cx="7854206" cy="1572354"/>
          </a:xfrm>
          <a:prstGeom prst="rect">
            <a:avLst/>
          </a:prstGeom>
          <a:noFill/>
          <a:ln w="50800">
            <a:solidFill>
              <a:schemeClr val="accent1">
                <a:lumMod val="20000"/>
                <a:lumOff val="80000"/>
              </a:schemeClr>
            </a:solidFill>
          </a:ln>
        </p:spPr>
        <p:txBody>
          <a:bodyPr wrap="square" rtlCol="0">
            <a:spAutoFit/>
          </a:bodyPr>
          <a:lstStyle/>
          <a:p>
            <a:pPr>
              <a:lnSpc>
                <a:spcPct val="150000"/>
              </a:lnSpc>
            </a:pPr>
            <a:r>
              <a:rPr lang="zh-CN" altLang="en-US" b="1" dirty="0" smtClean="0">
                <a:solidFill>
                  <a:srgbClr val="E9CD23"/>
                </a:solidFill>
                <a:latin typeface="微软雅黑" panose="020B0503020204020204" pitchFamily="34" charset="-122"/>
                <a:ea typeface="微软雅黑" panose="020B0503020204020204" pitchFamily="34" charset="-122"/>
              </a:rPr>
              <a:t>语法</a:t>
            </a:r>
            <a:r>
              <a:rPr lang="zh-CN" altLang="en-US"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GROWTH(</a:t>
            </a:r>
            <a:r>
              <a:rPr lang="en-US" altLang="zh-CN" sz="1600" dirty="0" err="1" smtClean="0">
                <a:latin typeface="微软雅黑" panose="020B0503020204020204" pitchFamily="34" charset="-122"/>
                <a:ea typeface="微软雅黑" panose="020B0503020204020204" pitchFamily="34" charset="-122"/>
              </a:rPr>
              <a:t>known_y’s,known_x’s,new_x’s,const</a:t>
            </a:r>
            <a:r>
              <a:rPr lang="en-US" altLang="zh-CN" sz="1600" dirty="0" smtClean="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err="1">
                <a:latin typeface="微软雅黑" panose="020B0503020204020204" pitchFamily="34" charset="-122"/>
                <a:ea typeface="微软雅黑" panose="020B0503020204020204" pitchFamily="34" charset="-122"/>
              </a:rPr>
              <a:t>k</a:t>
            </a:r>
            <a:r>
              <a:rPr lang="en-US" altLang="zh-CN" sz="1600" dirty="0" err="1" smtClean="0">
                <a:latin typeface="微软雅黑" panose="020B0503020204020204" pitchFamily="34" charset="-122"/>
                <a:ea typeface="微软雅黑" panose="020B0503020204020204" pitchFamily="34" charset="-122"/>
              </a:rPr>
              <a:t>nown_y’s</a:t>
            </a:r>
            <a:r>
              <a:rPr lang="en-US" altLang="zh-CN"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满足指数回归拟合曲线</a:t>
            </a:r>
            <a:r>
              <a:rPr lang="en-US" altLang="zh-CN" sz="1600" dirty="0" smtClean="0">
                <a:latin typeface="微软雅黑" panose="020B0503020204020204" pitchFamily="34" charset="-122"/>
                <a:ea typeface="微软雅黑" panose="020B0503020204020204" pitchFamily="34" charset="-122"/>
              </a:rPr>
              <a:t>y=b*</a:t>
            </a:r>
            <a:r>
              <a:rPr lang="en-US" altLang="zh-CN" sz="1600" dirty="0" err="1" smtClean="0">
                <a:latin typeface="微软雅黑" panose="020B0503020204020204" pitchFamily="34" charset="-122"/>
                <a:ea typeface="微软雅黑" panose="020B0503020204020204" pitchFamily="34" charset="-122"/>
              </a:rPr>
              <a:t>m^x</a:t>
            </a:r>
            <a:r>
              <a:rPr lang="zh-CN" altLang="en-US" sz="1600" dirty="0" smtClean="0">
                <a:latin typeface="微软雅黑" panose="020B0503020204020204" pitchFamily="34" charset="-122"/>
                <a:ea typeface="微软雅黑" panose="020B0503020204020204" pitchFamily="34" charset="-122"/>
              </a:rPr>
              <a:t>的一组已知的</a:t>
            </a:r>
            <a:r>
              <a:rPr lang="en-US" altLang="zh-CN" sz="1600" dirty="0" smtClean="0">
                <a:latin typeface="微软雅黑" panose="020B0503020204020204" pitchFamily="34" charset="-122"/>
                <a:ea typeface="微软雅黑" panose="020B0503020204020204" pitchFamily="34" charset="-122"/>
              </a:rPr>
              <a:t>y</a:t>
            </a:r>
            <a:r>
              <a:rPr lang="zh-CN" altLang="en-US" sz="1600" dirty="0" smtClean="0">
                <a:latin typeface="微软雅黑" panose="020B0503020204020204" pitchFamily="34" charset="-122"/>
                <a:ea typeface="微软雅黑" panose="020B0503020204020204" pitchFamily="34" charset="-122"/>
              </a:rPr>
              <a:t>值</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err="1" smtClean="0">
                <a:latin typeface="微软雅黑" panose="020B0503020204020204" pitchFamily="34" charset="-122"/>
                <a:ea typeface="微软雅黑" panose="020B0503020204020204" pitchFamily="34" charset="-122"/>
              </a:rPr>
              <a:t>known_x’s</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满足指数回归</a:t>
            </a:r>
            <a:r>
              <a:rPr lang="zh-CN" altLang="en-US" sz="1600" dirty="0" smtClean="0">
                <a:latin typeface="微软雅黑" panose="020B0503020204020204" pitchFamily="34" charset="-122"/>
                <a:ea typeface="微软雅黑" panose="020B0503020204020204" pitchFamily="34" charset="-122"/>
              </a:rPr>
              <a:t>拟合</a:t>
            </a:r>
            <a:r>
              <a:rPr lang="zh-CN" altLang="en-US" sz="1600" dirty="0">
                <a:latin typeface="微软雅黑" panose="020B0503020204020204" pitchFamily="34" charset="-122"/>
                <a:ea typeface="微软雅黑" panose="020B0503020204020204" pitchFamily="34" charset="-122"/>
              </a:rPr>
              <a:t>曲线</a:t>
            </a:r>
            <a:r>
              <a:rPr lang="en-US" altLang="zh-CN" sz="1600" dirty="0">
                <a:latin typeface="微软雅黑" panose="020B0503020204020204" pitchFamily="34" charset="-122"/>
                <a:ea typeface="微软雅黑" panose="020B0503020204020204" pitchFamily="34" charset="-122"/>
              </a:rPr>
              <a:t>y=b*</a:t>
            </a:r>
            <a:r>
              <a:rPr lang="en-US" altLang="zh-CN" sz="1600" dirty="0" err="1">
                <a:latin typeface="微软雅黑" panose="020B0503020204020204" pitchFamily="34" charset="-122"/>
                <a:ea typeface="微软雅黑" panose="020B0503020204020204" pitchFamily="34" charset="-122"/>
              </a:rPr>
              <a:t>m^x</a:t>
            </a:r>
            <a:r>
              <a:rPr lang="zh-CN" altLang="en-US" sz="1600" dirty="0">
                <a:latin typeface="微软雅黑" panose="020B0503020204020204" pitchFamily="34" charset="-122"/>
                <a:ea typeface="微软雅黑" panose="020B0503020204020204" pitchFamily="34" charset="-122"/>
              </a:rPr>
              <a:t>的一组已知</a:t>
            </a:r>
            <a:r>
              <a:rPr lang="zh-CN" altLang="en-US" sz="1600" dirty="0" smtClean="0">
                <a:latin typeface="微软雅黑" panose="020B0503020204020204" pitchFamily="34" charset="-122"/>
                <a:ea typeface="微软雅黑" panose="020B0503020204020204" pitchFamily="34" charset="-122"/>
              </a:rPr>
              <a:t>的</a:t>
            </a:r>
            <a:r>
              <a:rPr lang="en-US" altLang="zh-CN" sz="1600" dirty="0" smtClean="0">
                <a:latin typeface="微软雅黑" panose="020B0503020204020204" pitchFamily="34" charset="-122"/>
                <a:ea typeface="微软雅黑" panose="020B0503020204020204" pitchFamily="34" charset="-122"/>
              </a:rPr>
              <a:t>x</a:t>
            </a:r>
            <a:r>
              <a:rPr lang="zh-CN" altLang="en-US" sz="1600" dirty="0" smtClean="0">
                <a:latin typeface="微软雅黑" panose="020B0503020204020204" pitchFamily="34" charset="-122"/>
                <a:ea typeface="微软雅黑" panose="020B0503020204020204" pitchFamily="34" charset="-122"/>
              </a:rPr>
              <a:t>值</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为可选参数</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err="1">
                <a:latin typeface="微软雅黑" panose="020B0503020204020204" pitchFamily="34" charset="-122"/>
                <a:ea typeface="微软雅黑" panose="020B0503020204020204" pitchFamily="34" charset="-122"/>
              </a:rPr>
              <a:t>n</a:t>
            </a:r>
            <a:r>
              <a:rPr lang="en-US" altLang="zh-CN" sz="1600" dirty="0" err="1" smtClean="0">
                <a:latin typeface="微软雅黑" panose="020B0503020204020204" pitchFamily="34" charset="-122"/>
                <a:ea typeface="微软雅黑" panose="020B0503020204020204" pitchFamily="34" charset="-122"/>
              </a:rPr>
              <a:t>ew_x’s</a:t>
            </a:r>
            <a:r>
              <a:rPr lang="en-US" altLang="zh-CN"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新输入的</a:t>
            </a:r>
            <a:r>
              <a:rPr lang="en-US" altLang="zh-CN" sz="1600" dirty="0" smtClean="0">
                <a:latin typeface="微软雅黑" panose="020B0503020204020204" pitchFamily="34" charset="-122"/>
                <a:ea typeface="微软雅黑" panose="020B0503020204020204" pitchFamily="34" charset="-122"/>
              </a:rPr>
              <a:t>x</a:t>
            </a:r>
            <a:r>
              <a:rPr lang="zh-CN" altLang="en-US" sz="1600" dirty="0" smtClean="0">
                <a:latin typeface="微软雅黑" panose="020B0503020204020204" pitchFamily="34" charset="-122"/>
                <a:ea typeface="微软雅黑" panose="020B0503020204020204" pitchFamily="34" charset="-122"/>
              </a:rPr>
              <a:t>值</a:t>
            </a:r>
            <a:endParaRPr lang="en-US" altLang="zh-CN" sz="1600" dirty="0" smtClean="0">
              <a:latin typeface="微软雅黑" panose="020B0503020204020204" pitchFamily="34" charset="-122"/>
              <a:ea typeface="微软雅黑" panose="020B0503020204020204" pitchFamily="34" charset="-122"/>
            </a:endParaRPr>
          </a:p>
        </p:txBody>
      </p:sp>
      <p:sp>
        <p:nvSpPr>
          <p:cNvPr id="12" name="文本框 11"/>
          <p:cNvSpPr txBox="1"/>
          <p:nvPr/>
        </p:nvSpPr>
        <p:spPr>
          <a:xfrm>
            <a:off x="719804" y="4797152"/>
            <a:ext cx="7854206" cy="1661993"/>
          </a:xfrm>
          <a:prstGeom prst="rect">
            <a:avLst/>
          </a:prstGeom>
          <a:noFill/>
          <a:ln w="50800">
            <a:solidFill>
              <a:schemeClr val="accent1">
                <a:lumMod val="20000"/>
                <a:lumOff val="80000"/>
              </a:schemeClr>
            </a:solidFill>
          </a:ln>
        </p:spPr>
        <p:txBody>
          <a:bodyPr wrap="square" rtlCol="0">
            <a:spAutoFit/>
          </a:bodyPr>
          <a:lstStyle/>
          <a:p>
            <a:pPr>
              <a:lnSpc>
                <a:spcPct val="150000"/>
              </a:lnSpc>
            </a:pPr>
            <a:r>
              <a:rPr lang="zh-CN" altLang="en-US" sz="2000" b="1" dirty="0" smtClean="0">
                <a:solidFill>
                  <a:srgbClr val="E9CD23"/>
                </a:solidFill>
                <a:latin typeface="微软雅黑" panose="020B0503020204020204" pitchFamily="34" charset="-122"/>
                <a:ea typeface="微软雅黑" panose="020B0503020204020204" pitchFamily="34" charset="-122"/>
              </a:rPr>
              <a:t>语法</a:t>
            </a:r>
            <a:r>
              <a:rPr lang="zh-CN" altLang="en-US" sz="2000" dirty="0" smtClean="0">
                <a:latin typeface="微软雅黑" panose="020B0503020204020204" pitchFamily="34" charset="-122"/>
                <a:ea typeface="微软雅黑" panose="020B0503020204020204" pitchFamily="34" charset="-122"/>
              </a:rPr>
              <a:t>：</a:t>
            </a:r>
            <a:r>
              <a:rPr lang="en-US" altLang="zh-CN" sz="1600" dirty="0" smtClean="0">
                <a:latin typeface="微软雅黑" panose="020B0503020204020204" pitchFamily="34" charset="-122"/>
                <a:ea typeface="微软雅黑" panose="020B0503020204020204" pitchFamily="34" charset="-122"/>
              </a:rPr>
              <a:t>TREND(</a:t>
            </a:r>
            <a:r>
              <a:rPr lang="en-US" altLang="zh-CN" sz="1600" dirty="0" err="1" smtClean="0">
                <a:latin typeface="微软雅黑" panose="020B0503020204020204" pitchFamily="34" charset="-122"/>
                <a:ea typeface="微软雅黑" panose="020B0503020204020204" pitchFamily="34" charset="-122"/>
              </a:rPr>
              <a:t>known_y’s,known_x’s,new_x’s,const</a:t>
            </a:r>
            <a:r>
              <a:rPr lang="en-US" altLang="zh-CN" sz="1600" dirty="0" smtClean="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err="1">
                <a:latin typeface="微软雅黑" panose="020B0503020204020204" pitchFamily="34" charset="-122"/>
                <a:ea typeface="微软雅黑" panose="020B0503020204020204" pitchFamily="34" charset="-122"/>
              </a:rPr>
              <a:t>k</a:t>
            </a:r>
            <a:r>
              <a:rPr lang="en-US" altLang="zh-CN" sz="1600" dirty="0" err="1" smtClean="0">
                <a:latin typeface="微软雅黑" panose="020B0503020204020204" pitchFamily="34" charset="-122"/>
                <a:ea typeface="微软雅黑" panose="020B0503020204020204" pitchFamily="34" charset="-122"/>
              </a:rPr>
              <a:t>nown_y’s</a:t>
            </a:r>
            <a:r>
              <a:rPr lang="en-US" altLang="zh-CN"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满足指数回归拟合曲线</a:t>
            </a:r>
            <a:r>
              <a:rPr lang="en-US" altLang="zh-CN" sz="1600" dirty="0" smtClean="0">
                <a:latin typeface="微软雅黑" panose="020B0503020204020204" pitchFamily="34" charset="-122"/>
                <a:ea typeface="微软雅黑" panose="020B0503020204020204" pitchFamily="34" charset="-122"/>
              </a:rPr>
              <a:t>y=b*</a:t>
            </a:r>
            <a:r>
              <a:rPr lang="en-US" altLang="zh-CN" sz="1600" dirty="0" err="1" smtClean="0">
                <a:latin typeface="微软雅黑" panose="020B0503020204020204" pitchFamily="34" charset="-122"/>
                <a:ea typeface="微软雅黑" panose="020B0503020204020204" pitchFamily="34" charset="-122"/>
              </a:rPr>
              <a:t>x+m</a:t>
            </a:r>
            <a:r>
              <a:rPr lang="zh-CN" altLang="en-US" sz="1600" dirty="0" smtClean="0">
                <a:latin typeface="微软雅黑" panose="020B0503020204020204" pitchFamily="34" charset="-122"/>
                <a:ea typeface="微软雅黑" panose="020B0503020204020204" pitchFamily="34" charset="-122"/>
              </a:rPr>
              <a:t>的一组已知的</a:t>
            </a:r>
            <a:r>
              <a:rPr lang="en-US" altLang="zh-CN" sz="1600" dirty="0" smtClean="0">
                <a:latin typeface="微软雅黑" panose="020B0503020204020204" pitchFamily="34" charset="-122"/>
                <a:ea typeface="微软雅黑" panose="020B0503020204020204" pitchFamily="34" charset="-122"/>
              </a:rPr>
              <a:t>y</a:t>
            </a:r>
            <a:r>
              <a:rPr lang="zh-CN" altLang="en-US" sz="1600" dirty="0" smtClean="0">
                <a:latin typeface="微软雅黑" panose="020B0503020204020204" pitchFamily="34" charset="-122"/>
                <a:ea typeface="微软雅黑" panose="020B0503020204020204" pitchFamily="34" charset="-122"/>
              </a:rPr>
              <a:t>值</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err="1" smtClean="0">
                <a:latin typeface="微软雅黑" panose="020B0503020204020204" pitchFamily="34" charset="-122"/>
                <a:ea typeface="微软雅黑" panose="020B0503020204020204" pitchFamily="34" charset="-122"/>
              </a:rPr>
              <a:t>known_x’s</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满足指数回归</a:t>
            </a:r>
            <a:r>
              <a:rPr lang="zh-CN" altLang="en-US" sz="1600" dirty="0" smtClean="0">
                <a:latin typeface="微软雅黑" panose="020B0503020204020204" pitchFamily="34" charset="-122"/>
                <a:ea typeface="微软雅黑" panose="020B0503020204020204" pitchFamily="34" charset="-122"/>
              </a:rPr>
              <a:t>拟合</a:t>
            </a:r>
            <a:r>
              <a:rPr lang="zh-CN" altLang="en-US" sz="1600" dirty="0">
                <a:latin typeface="微软雅黑" panose="020B0503020204020204" pitchFamily="34" charset="-122"/>
                <a:ea typeface="微软雅黑" panose="020B0503020204020204" pitchFamily="34" charset="-122"/>
              </a:rPr>
              <a:t>曲线</a:t>
            </a:r>
            <a:r>
              <a:rPr lang="en-US" altLang="zh-CN" sz="1600" dirty="0" smtClean="0">
                <a:latin typeface="微软雅黑" panose="020B0503020204020204" pitchFamily="34" charset="-122"/>
                <a:ea typeface="微软雅黑" panose="020B0503020204020204" pitchFamily="34" charset="-122"/>
              </a:rPr>
              <a:t>y=b*</a:t>
            </a:r>
            <a:r>
              <a:rPr lang="en-US" altLang="zh-CN" sz="1600" dirty="0" err="1" smtClean="0">
                <a:latin typeface="微软雅黑" panose="020B0503020204020204" pitchFamily="34" charset="-122"/>
                <a:ea typeface="微软雅黑" panose="020B0503020204020204" pitchFamily="34" charset="-122"/>
              </a:rPr>
              <a:t>x+m</a:t>
            </a:r>
            <a:r>
              <a:rPr lang="zh-CN" altLang="en-US" sz="1600" dirty="0" smtClean="0">
                <a:latin typeface="微软雅黑" panose="020B0503020204020204" pitchFamily="34" charset="-122"/>
                <a:ea typeface="微软雅黑" panose="020B0503020204020204" pitchFamily="34" charset="-122"/>
              </a:rPr>
              <a:t>的</a:t>
            </a:r>
            <a:r>
              <a:rPr lang="zh-CN" altLang="en-US" sz="1600" dirty="0">
                <a:latin typeface="微软雅黑" panose="020B0503020204020204" pitchFamily="34" charset="-122"/>
                <a:ea typeface="微软雅黑" panose="020B0503020204020204" pitchFamily="34" charset="-122"/>
              </a:rPr>
              <a:t>一组已知</a:t>
            </a:r>
            <a:r>
              <a:rPr lang="zh-CN" altLang="en-US" sz="1600" dirty="0" smtClean="0">
                <a:latin typeface="微软雅黑" panose="020B0503020204020204" pitchFamily="34" charset="-122"/>
                <a:ea typeface="微软雅黑" panose="020B0503020204020204" pitchFamily="34" charset="-122"/>
              </a:rPr>
              <a:t>的</a:t>
            </a:r>
            <a:r>
              <a:rPr lang="en-US" altLang="zh-CN" sz="1600" dirty="0" smtClean="0">
                <a:latin typeface="微软雅黑" panose="020B0503020204020204" pitchFamily="34" charset="-122"/>
                <a:ea typeface="微软雅黑" panose="020B0503020204020204" pitchFamily="34" charset="-122"/>
              </a:rPr>
              <a:t>x</a:t>
            </a:r>
            <a:r>
              <a:rPr lang="zh-CN" altLang="en-US" sz="1600" dirty="0" smtClean="0">
                <a:latin typeface="微软雅黑" panose="020B0503020204020204" pitchFamily="34" charset="-122"/>
                <a:ea typeface="微软雅黑" panose="020B0503020204020204" pitchFamily="34" charset="-122"/>
              </a:rPr>
              <a:t>值</a:t>
            </a:r>
            <a:r>
              <a:rPr lang="en-US" altLang="zh-CN" sz="1600"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为可选参数</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err="1">
                <a:latin typeface="微软雅黑" panose="020B0503020204020204" pitchFamily="34" charset="-122"/>
                <a:ea typeface="微软雅黑" panose="020B0503020204020204" pitchFamily="34" charset="-122"/>
              </a:rPr>
              <a:t>n</a:t>
            </a:r>
            <a:r>
              <a:rPr lang="en-US" altLang="zh-CN" sz="1600" dirty="0" err="1" smtClean="0">
                <a:latin typeface="微软雅黑" panose="020B0503020204020204" pitchFamily="34" charset="-122"/>
                <a:ea typeface="微软雅黑" panose="020B0503020204020204" pitchFamily="34" charset="-122"/>
              </a:rPr>
              <a:t>ew_x’s</a:t>
            </a:r>
            <a:r>
              <a:rPr lang="en-US" altLang="zh-CN"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新输入的</a:t>
            </a:r>
            <a:r>
              <a:rPr lang="en-US" altLang="zh-CN" sz="1600" dirty="0" smtClean="0">
                <a:latin typeface="微软雅黑" panose="020B0503020204020204" pitchFamily="34" charset="-122"/>
                <a:ea typeface="微软雅黑" panose="020B0503020204020204" pitchFamily="34" charset="-122"/>
              </a:rPr>
              <a:t>x</a:t>
            </a:r>
            <a:r>
              <a:rPr lang="zh-CN" altLang="en-US" sz="1600" dirty="0" smtClean="0">
                <a:latin typeface="微软雅黑" panose="020B0503020204020204" pitchFamily="34" charset="-122"/>
                <a:ea typeface="微软雅黑" panose="020B0503020204020204" pitchFamily="34" charset="-122"/>
              </a:rPr>
              <a:t>值</a:t>
            </a:r>
            <a:endParaRPr lang="en-US" altLang="zh-CN" sz="1600"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26562617"/>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95536" y="54868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若实施转型，增长率翻番，该行业前景可观</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9" name="灯片编号占位符 8"/>
          <p:cNvSpPr>
            <a:spLocks noGrp="1"/>
          </p:cNvSpPr>
          <p:nvPr>
            <p:ph type="sldNum" sz="quarter" idx="12"/>
          </p:nvPr>
        </p:nvSpPr>
        <p:spPr/>
        <p:txBody>
          <a:bodyPr/>
          <a:lstStyle/>
          <a:p>
            <a:fld id="{57F98C0C-FAF2-480B-87BE-9D56BE4863FC}" type="slidenum">
              <a:rPr lang="zh-CN" altLang="en-US" smtClean="0"/>
              <a:pPr/>
              <a:t>116</a:t>
            </a:fld>
            <a:endParaRPr lang="zh-CN" altLang="en-US"/>
          </a:p>
        </p:txBody>
      </p:sp>
      <p:graphicFrame>
        <p:nvGraphicFramePr>
          <p:cNvPr id="5" name="表格 4"/>
          <p:cNvGraphicFramePr>
            <a:graphicFrameLocks noGrp="1"/>
          </p:cNvGraphicFramePr>
          <p:nvPr>
            <p:extLst>
              <p:ext uri="{D42A27DB-BD31-4B8C-83A1-F6EECF244321}">
                <p14:modId xmlns:p14="http://schemas.microsoft.com/office/powerpoint/2010/main" xmlns="" val="1618134208"/>
              </p:ext>
            </p:extLst>
          </p:nvPr>
        </p:nvGraphicFramePr>
        <p:xfrm>
          <a:off x="561876" y="3652913"/>
          <a:ext cx="1993900" cy="2657097"/>
        </p:xfrm>
        <a:graphic>
          <a:graphicData uri="http://schemas.openxmlformats.org/drawingml/2006/table">
            <a:tbl>
              <a:tblPr>
                <a:tableStyleId>{2A488322-F2BA-4B5B-9748-0D474271808F}</a:tableStyleId>
              </a:tblPr>
              <a:tblGrid>
                <a:gridCol w="792088"/>
                <a:gridCol w="1201812"/>
              </a:tblGrid>
              <a:tr h="295233">
                <a:tc>
                  <a:txBody>
                    <a:bodyPr/>
                    <a:lstStyle/>
                    <a:p>
                      <a:pPr algn="ctr" fontAlgn="ctr"/>
                      <a:r>
                        <a:rPr lang="zh-CN" altLang="en-US" sz="1100" u="none" strike="noStrike" dirty="0" smtClean="0">
                          <a:effectLst/>
                          <a:latin typeface="微软雅黑" panose="020B0503020204020204" pitchFamily="34" charset="-122"/>
                          <a:ea typeface="微软雅黑" panose="020B0503020204020204" pitchFamily="34" charset="-122"/>
                        </a:rPr>
                        <a:t>年份</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dirty="0">
                          <a:effectLst/>
                          <a:latin typeface="微软雅黑" panose="020B0503020204020204" pitchFamily="34" charset="-122"/>
                          <a:ea typeface="微软雅黑" panose="020B0503020204020204" pitchFamily="34" charset="-122"/>
                        </a:rPr>
                        <a:t>行业</a:t>
                      </a:r>
                      <a:r>
                        <a:rPr lang="zh-CN" altLang="en-US" sz="1100" u="none" strike="noStrike" dirty="0" smtClean="0">
                          <a:effectLst/>
                          <a:latin typeface="微软雅黑" panose="020B0503020204020204" pitchFamily="34" charset="-122"/>
                          <a:ea typeface="微软雅黑" panose="020B0503020204020204" pitchFamily="34" charset="-122"/>
                        </a:rPr>
                        <a:t>收入（亿元）</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95233">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2008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1.095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95233">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2009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1.951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95233">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2010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1.965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95233">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2011</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2.135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95233">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2012</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0.869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95233">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1.003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95233">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2014</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1.081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95233">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2015</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1.165</a:t>
                      </a:r>
                    </a:p>
                  </a:txBody>
                  <a:tcPr marL="9525" marR="9525" marT="9525" marB="0" anchor="ctr"/>
                </a:tc>
              </a:tr>
            </a:tbl>
          </a:graphicData>
        </a:graphic>
      </p:graphicFrame>
      <p:sp>
        <p:nvSpPr>
          <p:cNvPr id="12" name="文本框 11"/>
          <p:cNvSpPr txBox="1"/>
          <p:nvPr/>
        </p:nvSpPr>
        <p:spPr>
          <a:xfrm>
            <a:off x="993924" y="3284984"/>
            <a:ext cx="1512168" cy="338554"/>
          </a:xfrm>
          <a:prstGeom prst="rect">
            <a:avLst/>
          </a:prstGeom>
          <a:noFill/>
        </p:spPr>
        <p:txBody>
          <a:bodyPr wrap="square" rtlCol="0">
            <a:spAutoFit/>
          </a:bodyPr>
          <a:lstStyle/>
          <a:p>
            <a:r>
              <a:rPr lang="zh-CN" altLang="en-US" sz="1600" dirty="0" smtClean="0">
                <a:latin typeface="微软雅黑" panose="020B0503020204020204" pitchFamily="34" charset="-122"/>
                <a:ea typeface="微软雅黑" panose="020B0503020204020204" pitchFamily="34" charset="-122"/>
              </a:rPr>
              <a:t>历史数据</a:t>
            </a:r>
            <a:endParaRPr lang="zh-CN" altLang="en-US" sz="1600" dirty="0">
              <a:latin typeface="微软雅黑" panose="020B0503020204020204" pitchFamily="34" charset="-122"/>
              <a:ea typeface="微软雅黑" panose="020B0503020204020204" pitchFamily="34" charset="-122"/>
            </a:endParaRPr>
          </a:p>
        </p:txBody>
      </p:sp>
      <p:graphicFrame>
        <p:nvGraphicFramePr>
          <p:cNvPr id="14" name="表格 13"/>
          <p:cNvGraphicFramePr>
            <a:graphicFrameLocks noGrp="1"/>
          </p:cNvGraphicFramePr>
          <p:nvPr>
            <p:extLst>
              <p:ext uri="{D42A27DB-BD31-4B8C-83A1-F6EECF244321}">
                <p14:modId xmlns:p14="http://schemas.microsoft.com/office/powerpoint/2010/main" xmlns="" val="311932088"/>
              </p:ext>
            </p:extLst>
          </p:nvPr>
        </p:nvGraphicFramePr>
        <p:xfrm>
          <a:off x="6750140" y="1757349"/>
          <a:ext cx="1832819" cy="1463602"/>
        </p:xfrm>
        <a:graphic>
          <a:graphicData uri="http://schemas.openxmlformats.org/drawingml/2006/table">
            <a:tbl>
              <a:tblPr>
                <a:tableStyleId>{0E3FDE45-AF77-4B5C-9715-49D594BDF05E}</a:tableStyleId>
              </a:tblPr>
              <a:tblGrid>
                <a:gridCol w="630172"/>
                <a:gridCol w="1202647"/>
              </a:tblGrid>
              <a:tr h="241200">
                <a:tc>
                  <a:txBody>
                    <a:bodyPr/>
                    <a:lstStyle/>
                    <a:p>
                      <a:pPr algn="ctr" fontAlgn="ctr"/>
                      <a:r>
                        <a:rPr lang="zh-CN" altLang="en-US" sz="1100" u="none" strike="noStrike" dirty="0" smtClean="0">
                          <a:effectLst/>
                          <a:latin typeface="微软雅黑" panose="020B0503020204020204" pitchFamily="34" charset="-122"/>
                          <a:ea typeface="微软雅黑" panose="020B0503020204020204" pitchFamily="34" charset="-122"/>
                        </a:rPr>
                        <a:t>年份</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dirty="0" smtClean="0">
                          <a:effectLst/>
                          <a:latin typeface="微软雅黑" panose="020B0503020204020204" pitchFamily="34" charset="-122"/>
                          <a:ea typeface="微软雅黑" panose="020B0503020204020204" pitchFamily="34" charset="-122"/>
                        </a:rPr>
                        <a:t>预测收入（亿元）</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41200">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2016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1.536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57602">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2017</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1.737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41200">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2018</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1.966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41200">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2019</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2.223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41200">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2020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2.515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bl>
          </a:graphicData>
        </a:graphic>
      </p:graphicFrame>
      <p:sp>
        <p:nvSpPr>
          <p:cNvPr id="15" name="文本框 14"/>
          <p:cNvSpPr txBox="1"/>
          <p:nvPr/>
        </p:nvSpPr>
        <p:spPr>
          <a:xfrm>
            <a:off x="4716016" y="1442178"/>
            <a:ext cx="2016224" cy="30777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基于现状的收入预测</a:t>
            </a:r>
            <a:endParaRPr lang="zh-CN" altLang="en-US" sz="1400" dirty="0">
              <a:latin typeface="微软雅黑" panose="020B0503020204020204" pitchFamily="34" charset="-122"/>
              <a:ea typeface="微软雅黑" panose="020B0503020204020204" pitchFamily="34" charset="-122"/>
            </a:endParaRPr>
          </a:p>
        </p:txBody>
      </p:sp>
      <p:graphicFrame>
        <p:nvGraphicFramePr>
          <p:cNvPr id="16" name="表格 15"/>
          <p:cNvGraphicFramePr>
            <a:graphicFrameLocks noGrp="1"/>
          </p:cNvGraphicFramePr>
          <p:nvPr>
            <p:extLst>
              <p:ext uri="{D42A27DB-BD31-4B8C-83A1-F6EECF244321}">
                <p14:modId xmlns:p14="http://schemas.microsoft.com/office/powerpoint/2010/main" xmlns="" val="2723731941"/>
              </p:ext>
            </p:extLst>
          </p:nvPr>
        </p:nvGraphicFramePr>
        <p:xfrm>
          <a:off x="4752020" y="1772816"/>
          <a:ext cx="1656184" cy="1441614"/>
        </p:xfrm>
        <a:graphic>
          <a:graphicData uri="http://schemas.openxmlformats.org/drawingml/2006/table">
            <a:tbl>
              <a:tblPr>
                <a:tableStyleId>{9D7B26C5-4107-4FEC-AEDC-1716B250A1EF}</a:tableStyleId>
              </a:tblPr>
              <a:tblGrid>
                <a:gridCol w="468052"/>
                <a:gridCol w="1188132"/>
              </a:tblGrid>
              <a:tr h="240269">
                <a:tc>
                  <a:txBody>
                    <a:bodyPr/>
                    <a:lstStyle/>
                    <a:p>
                      <a:pPr algn="ctr" fontAlgn="ctr"/>
                      <a:r>
                        <a:rPr lang="zh-CN" altLang="en-US" sz="1100" u="none" strike="noStrike" dirty="0" smtClean="0">
                          <a:effectLst/>
                          <a:latin typeface="微软雅黑" panose="020B0503020204020204" pitchFamily="34" charset="-122"/>
                          <a:ea typeface="微软雅黑" panose="020B0503020204020204" pitchFamily="34" charset="-122"/>
                        </a:rPr>
                        <a:t>年份</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dirty="0" smtClean="0">
                          <a:effectLst/>
                          <a:latin typeface="微软雅黑" panose="020B0503020204020204" pitchFamily="34" charset="-122"/>
                          <a:ea typeface="微软雅黑" panose="020B0503020204020204" pitchFamily="34" charset="-122"/>
                        </a:rPr>
                        <a:t>预测收入（亿元）</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40269">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2016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1.299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40269">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2017</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1.430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40269">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2018</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1.573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40269">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2019</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1.730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40269">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2020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1.904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bl>
          </a:graphicData>
        </a:graphic>
      </p:graphicFrame>
      <p:sp>
        <p:nvSpPr>
          <p:cNvPr id="17" name="文本框 16"/>
          <p:cNvSpPr txBox="1"/>
          <p:nvPr/>
        </p:nvSpPr>
        <p:spPr>
          <a:xfrm>
            <a:off x="6766551" y="1437329"/>
            <a:ext cx="2016224" cy="307777"/>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基于转型的收入预测</a:t>
            </a:r>
            <a:endParaRPr lang="zh-CN" altLang="en-US" sz="1400" dirty="0">
              <a:latin typeface="微软雅黑" panose="020B0503020204020204" pitchFamily="34" charset="-122"/>
              <a:ea typeface="微软雅黑" panose="020B0503020204020204" pitchFamily="34" charset="-122"/>
            </a:endParaRPr>
          </a:p>
        </p:txBody>
      </p:sp>
      <p:sp>
        <p:nvSpPr>
          <p:cNvPr id="18" name="圆角矩形 17"/>
          <p:cNvSpPr/>
          <p:nvPr/>
        </p:nvSpPr>
        <p:spPr>
          <a:xfrm>
            <a:off x="395536" y="1412776"/>
            <a:ext cx="4032448" cy="1679759"/>
          </a:xfrm>
          <a:prstGeom prst="roundRect">
            <a:avLst/>
          </a:prstGeom>
          <a:ln>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dirty="0" smtClean="0">
                <a:latin typeface="微软雅黑" panose="020B0503020204020204" pitchFamily="34" charset="-122"/>
                <a:ea typeface="微软雅黑" panose="020B0503020204020204" pitchFamily="34" charset="-122"/>
                <a:cs typeface="Microsoft YaHei" charset="0"/>
              </a:rPr>
              <a:t>结论：若实施转型，增长率将变为原来的两倍，保守采用</a:t>
            </a:r>
            <a:r>
              <a:rPr kumimoji="1" lang="en-US" altLang="zh-CN" dirty="0" smtClean="0">
                <a:latin typeface="微软雅黑" panose="020B0503020204020204" pitchFamily="34" charset="-122"/>
                <a:ea typeface="微软雅黑" panose="020B0503020204020204" pitchFamily="34" charset="-122"/>
                <a:cs typeface="Microsoft YaHei" charset="0"/>
              </a:rPr>
              <a:t>13%</a:t>
            </a:r>
            <a:r>
              <a:rPr kumimoji="1" lang="zh-CN" altLang="en-US" dirty="0" smtClean="0">
                <a:latin typeface="微软雅黑" panose="020B0503020204020204" pitchFamily="34" charset="-122"/>
                <a:ea typeface="微软雅黑" panose="020B0503020204020204" pitchFamily="34" charset="-122"/>
                <a:cs typeface="Microsoft YaHei" charset="0"/>
              </a:rPr>
              <a:t>的年增长率，则十三五期间该行业收入会实现翻番的目标。</a:t>
            </a:r>
            <a:endParaRPr kumimoji="1" lang="zh-CN" altLang="en-US" dirty="0">
              <a:latin typeface="微软雅黑" panose="020B0503020204020204" pitchFamily="34" charset="-122"/>
              <a:ea typeface="微软雅黑" panose="020B0503020204020204" pitchFamily="34" charset="-122"/>
              <a:cs typeface="Microsoft YaHei" charset="0"/>
            </a:endParaRPr>
          </a:p>
        </p:txBody>
      </p:sp>
      <p:sp>
        <p:nvSpPr>
          <p:cNvPr id="19" name="文本框 18"/>
          <p:cNvSpPr txBox="1"/>
          <p:nvPr/>
        </p:nvSpPr>
        <p:spPr>
          <a:xfrm>
            <a:off x="540621" y="6402086"/>
            <a:ext cx="2268252" cy="246221"/>
          </a:xfrm>
          <a:prstGeom prst="rect">
            <a:avLst/>
          </a:prstGeom>
          <a:noFill/>
        </p:spPr>
        <p:txBody>
          <a:bodyPr wrap="square" rtlCol="0">
            <a:spAutoFit/>
          </a:bodyPr>
          <a:lstStyle/>
          <a:p>
            <a:r>
              <a:rPr lang="zh-CN" altLang="en-US" sz="1000" dirty="0" smtClean="0">
                <a:latin typeface="微软雅黑" panose="020B0503020204020204" pitchFamily="34" charset="-122"/>
                <a:ea typeface="微软雅黑" panose="020B0503020204020204" pitchFamily="34" charset="-122"/>
              </a:rPr>
              <a:t>数据来源：顺义统计信息网</a:t>
            </a:r>
            <a:endParaRPr lang="zh-CN" altLang="en-US" sz="1000" dirty="0">
              <a:latin typeface="微软雅黑" panose="020B0503020204020204" pitchFamily="34" charset="-122"/>
              <a:ea typeface="微软雅黑" panose="020B0503020204020204" pitchFamily="34" charset="-122"/>
            </a:endParaRPr>
          </a:p>
        </p:txBody>
      </p:sp>
      <p:graphicFrame>
        <p:nvGraphicFramePr>
          <p:cNvPr id="20" name="图表 19"/>
          <p:cNvGraphicFramePr>
            <a:graphicFrameLocks/>
          </p:cNvGraphicFramePr>
          <p:nvPr>
            <p:extLst>
              <p:ext uri="{D42A27DB-BD31-4B8C-83A1-F6EECF244321}">
                <p14:modId xmlns:p14="http://schemas.microsoft.com/office/powerpoint/2010/main" xmlns="" val="2958734225"/>
              </p:ext>
            </p:extLst>
          </p:nvPr>
        </p:nvGraphicFramePr>
        <p:xfrm>
          <a:off x="2789199" y="3491920"/>
          <a:ext cx="5815249" cy="291016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xmlns="" val="306302916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研究所用数据差异情况说明</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9" name="灯片编号占位符 8"/>
          <p:cNvSpPr>
            <a:spLocks noGrp="1"/>
          </p:cNvSpPr>
          <p:nvPr>
            <p:ph type="sldNum" sz="quarter" idx="12"/>
          </p:nvPr>
        </p:nvSpPr>
        <p:spPr/>
        <p:txBody>
          <a:bodyPr/>
          <a:lstStyle/>
          <a:p>
            <a:fld id="{57F98C0C-FAF2-480B-87BE-9D56BE4863FC}" type="slidenum">
              <a:rPr lang="zh-CN" altLang="en-US" smtClean="0"/>
              <a:pPr/>
              <a:t>117</a:t>
            </a:fld>
            <a:endParaRPr lang="zh-CN" altLang="en-US"/>
          </a:p>
        </p:txBody>
      </p:sp>
      <p:sp>
        <p:nvSpPr>
          <p:cNvPr id="4" name="文本框 3"/>
          <p:cNvSpPr txBox="1"/>
          <p:nvPr/>
        </p:nvSpPr>
        <p:spPr>
          <a:xfrm>
            <a:off x="1619672" y="1869690"/>
            <a:ext cx="6984776" cy="1785104"/>
          </a:xfrm>
          <a:prstGeom prst="rect">
            <a:avLst/>
          </a:prstGeom>
          <a:noFill/>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通过对比</a:t>
            </a:r>
            <a:r>
              <a:rPr lang="zh-CN" altLang="en-US" sz="2000" b="1" dirty="0" smtClean="0">
                <a:solidFill>
                  <a:srgbClr val="FF0000"/>
                </a:solidFill>
                <a:latin typeface="微软雅黑" panose="020B0503020204020204" pitchFamily="34" charset="-122"/>
                <a:ea typeface="微软雅黑" panose="020B0503020204020204" pitchFamily="34" charset="-122"/>
              </a:rPr>
              <a:t>顺义统计信息网</a:t>
            </a:r>
            <a:r>
              <a:rPr lang="zh-CN" altLang="en-US" sz="2000" dirty="0" smtClean="0">
                <a:latin typeface="微软雅黑" panose="020B0503020204020204" pitchFamily="34" charset="-122"/>
                <a:ea typeface="微软雅黑" panose="020B0503020204020204" pitchFamily="34" charset="-122"/>
              </a:rPr>
              <a:t>公布的统计公报和</a:t>
            </a:r>
            <a:r>
              <a:rPr lang="zh-CN" altLang="en-US" sz="2000" b="1" dirty="0" smtClean="0">
                <a:solidFill>
                  <a:srgbClr val="FF0000"/>
                </a:solidFill>
                <a:latin typeface="微软雅黑" panose="020B0503020204020204" pitchFamily="34" charset="-122"/>
                <a:ea typeface="微软雅黑" panose="020B0503020204020204" pitchFamily="34" charset="-122"/>
              </a:rPr>
              <a:t>顺义网城</a:t>
            </a:r>
            <a:r>
              <a:rPr lang="zh-CN" altLang="en-US" sz="2000" dirty="0" smtClean="0">
                <a:latin typeface="微软雅黑" panose="020B0503020204020204" pitchFamily="34" charset="-122"/>
                <a:ea typeface="微软雅黑" panose="020B0503020204020204" pitchFamily="34" charset="-122"/>
              </a:rPr>
              <a:t>发布的相关信息，发现关于“软件信息服务业”收入，二者统计口径不同，造成</a:t>
            </a:r>
            <a:r>
              <a:rPr lang="zh-CN" altLang="en-US" sz="2000" b="1" dirty="0" smtClean="0">
                <a:solidFill>
                  <a:srgbClr val="FF0000"/>
                </a:solidFill>
                <a:latin typeface="微软雅黑" panose="020B0503020204020204" pitchFamily="34" charset="-122"/>
                <a:ea typeface="微软雅黑" panose="020B0503020204020204" pitchFamily="34" charset="-122"/>
              </a:rPr>
              <a:t>数据差异较大</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619672" y="3765353"/>
            <a:ext cx="7128792" cy="1477328"/>
          </a:xfrm>
          <a:prstGeom prst="rect">
            <a:avLst/>
          </a:prstGeom>
          <a:noFill/>
        </p:spPr>
        <p:txBody>
          <a:bodyPr wrap="square" rtlCol="0">
            <a:spAutoFit/>
          </a:bodyPr>
          <a:lstStyle/>
          <a:p>
            <a:pPr>
              <a:lnSpc>
                <a:spcPct val="150000"/>
              </a:lnSpc>
            </a:pPr>
            <a:r>
              <a:rPr lang="zh-CN" altLang="en-US" sz="2000" dirty="0" smtClean="0">
                <a:latin typeface="微软雅黑" panose="020B0503020204020204" pitchFamily="34" charset="-122"/>
                <a:ea typeface="微软雅黑" panose="020B0503020204020204" pitchFamily="34" charset="-122"/>
              </a:rPr>
              <a:t>此次预测采用的是</a:t>
            </a:r>
            <a:r>
              <a:rPr lang="zh-CN" altLang="en-US" sz="2000" b="1" dirty="0" smtClean="0">
                <a:solidFill>
                  <a:srgbClr val="FF0000"/>
                </a:solidFill>
                <a:latin typeface="微软雅黑" panose="020B0503020204020204" pitchFamily="34" charset="-122"/>
                <a:ea typeface="微软雅黑" panose="020B0503020204020204" pitchFamily="34" charset="-122"/>
              </a:rPr>
              <a:t>顺义统计信息网</a:t>
            </a:r>
            <a:r>
              <a:rPr lang="zh-CN" altLang="en-US" sz="2000" dirty="0" smtClean="0">
                <a:latin typeface="微软雅黑" panose="020B0503020204020204" pitchFamily="34" charset="-122"/>
                <a:ea typeface="微软雅黑" panose="020B0503020204020204" pitchFamily="34" charset="-122"/>
              </a:rPr>
              <a:t>统计公报上公布的数据，预测结果只为证明若实施转型，五年后将会带来收入翻番的</a:t>
            </a:r>
            <a:r>
              <a:rPr lang="zh-CN" altLang="en-US" sz="2000" b="1" dirty="0" smtClean="0">
                <a:solidFill>
                  <a:srgbClr val="FF0000"/>
                </a:solidFill>
                <a:latin typeface="微软雅黑" panose="020B0503020204020204" pitchFamily="34" charset="-122"/>
                <a:ea typeface="微软雅黑" panose="020B0503020204020204" pitchFamily="34" charset="-122"/>
              </a:rPr>
              <a:t>经济价值</a:t>
            </a:r>
            <a:r>
              <a:rPr lang="zh-CN" altLang="en-US" sz="2000" dirty="0" smtClean="0">
                <a:latin typeface="微软雅黑" panose="020B0503020204020204" pitchFamily="34" charset="-122"/>
                <a:ea typeface="微软雅黑" panose="020B0503020204020204" pitchFamily="34" charset="-122"/>
              </a:rPr>
              <a:t>，关于得到的未来收入数据，</a:t>
            </a:r>
            <a:r>
              <a:rPr lang="zh-CN" altLang="en-US" sz="2000" b="1" dirty="0">
                <a:solidFill>
                  <a:srgbClr val="FF0000"/>
                </a:solidFill>
                <a:latin typeface="微软雅黑" panose="020B0503020204020204" pitchFamily="34" charset="-122"/>
                <a:ea typeface="微软雅黑" panose="020B0503020204020204" pitchFamily="34" charset="-122"/>
              </a:rPr>
              <a:t>不考虑</a:t>
            </a:r>
            <a:r>
              <a:rPr lang="zh-CN" altLang="en-US" sz="2000" b="1" dirty="0" smtClean="0">
                <a:solidFill>
                  <a:srgbClr val="FF0000"/>
                </a:solidFill>
                <a:latin typeface="微软雅黑" panose="020B0503020204020204" pitchFamily="34" charset="-122"/>
                <a:ea typeface="微软雅黑" panose="020B0503020204020204" pitchFamily="34" charset="-122"/>
              </a:rPr>
              <a:t>实际意义</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pic>
        <p:nvPicPr>
          <p:cNvPr id="13" name="Picture 4" descr="4-2"/>
          <p:cNvPicPr>
            <a:picLocks noChangeAspect="1" noChangeArrowheads="1"/>
          </p:cNvPicPr>
          <p:nvPr/>
        </p:nvPicPr>
        <p:blipFill>
          <a:blip r:embed="rId2" cstate="print">
            <a:duotone>
              <a:schemeClr val="accent6">
                <a:shade val="45000"/>
                <a:satMod val="135000"/>
              </a:schemeClr>
              <a:prstClr val="white"/>
            </a:duotone>
          </a:blip>
          <a:srcRect/>
          <a:stretch>
            <a:fillRect/>
          </a:stretch>
        </p:blipFill>
        <p:spPr bwMode="auto">
          <a:xfrm>
            <a:off x="611560" y="1988840"/>
            <a:ext cx="720080" cy="936104"/>
          </a:xfrm>
          <a:prstGeom prst="rect">
            <a:avLst/>
          </a:prstGeom>
          <a:noFill/>
          <a:ln w="9525">
            <a:noFill/>
            <a:miter lim="800000"/>
            <a:headEnd/>
            <a:tailEnd/>
          </a:ln>
        </p:spPr>
      </p:pic>
      <p:pic>
        <p:nvPicPr>
          <p:cNvPr id="14" name="Picture 4" descr="4-2"/>
          <p:cNvPicPr>
            <a:picLocks noChangeAspect="1" noChangeArrowheads="1"/>
          </p:cNvPicPr>
          <p:nvPr/>
        </p:nvPicPr>
        <p:blipFill>
          <a:blip r:embed="rId2" cstate="print">
            <a:lum bright="70000" contrast="-70000"/>
          </a:blip>
          <a:srcRect/>
          <a:stretch>
            <a:fillRect/>
          </a:stretch>
        </p:blipFill>
        <p:spPr bwMode="auto">
          <a:xfrm>
            <a:off x="611560" y="4008778"/>
            <a:ext cx="720080" cy="936104"/>
          </a:xfrm>
          <a:prstGeom prst="rect">
            <a:avLst/>
          </a:prstGeom>
          <a:noFill/>
          <a:ln w="9525">
            <a:noFill/>
            <a:miter lim="800000"/>
            <a:headEnd/>
            <a:tailEnd/>
          </a:ln>
        </p:spPr>
      </p:pic>
    </p:spTree>
    <p:extLst>
      <p:ext uri="{BB962C8B-B14F-4D97-AF65-F5344CB8AC3E}">
        <p14:creationId xmlns:p14="http://schemas.microsoft.com/office/powerpoint/2010/main" xmlns="" val="3014147395"/>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118</a:t>
            </a:fld>
            <a:endParaRPr lang="zh-CN" altLang="en-US"/>
          </a:p>
        </p:txBody>
      </p:sp>
      <p:sp>
        <p:nvSpPr>
          <p:cNvPr id="44" name="Text Box 3"/>
          <p:cNvSpPr txBox="1">
            <a:spLocks noChangeArrowheads="1"/>
          </p:cNvSpPr>
          <p:nvPr/>
        </p:nvSpPr>
        <p:spPr bwMode="auto">
          <a:xfrm>
            <a:off x="1660525" y="722313"/>
            <a:ext cx="184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zh-CN">
              <a:cs typeface="Arial" pitchFamily="34" charset="0"/>
            </a:endParaRPr>
          </a:p>
        </p:txBody>
      </p:sp>
      <p:sp>
        <p:nvSpPr>
          <p:cNvPr id="45" name="AutoShape 4"/>
          <p:cNvSpPr>
            <a:spLocks noChangeArrowheads="1"/>
          </p:cNvSpPr>
          <p:nvPr/>
        </p:nvSpPr>
        <p:spPr bwMode="auto">
          <a:xfrm rot="5400000">
            <a:off x="-2122215" y="1176065"/>
            <a:ext cx="4824413" cy="5367884"/>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noFill/>
            <a:miter lim="800000"/>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46" name="AutoShape 5"/>
          <p:cNvSpPr>
            <a:spLocks noChangeArrowheads="1"/>
          </p:cNvSpPr>
          <p:nvPr/>
        </p:nvSpPr>
        <p:spPr bwMode="auto">
          <a:xfrm rot="5400000" flipH="1">
            <a:off x="-1713624" y="1664677"/>
            <a:ext cx="4032250" cy="4420820"/>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FFC000">
              <a:alpha val="40000"/>
            </a:srgbClr>
          </a:solidFill>
          <a:ln w="9525">
            <a:noFill/>
            <a:miter lim="800000"/>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48" name="AutoShape 7"/>
          <p:cNvSpPr>
            <a:spLocks noChangeArrowheads="1"/>
          </p:cNvSpPr>
          <p:nvPr/>
        </p:nvSpPr>
        <p:spPr bwMode="auto">
          <a:xfrm>
            <a:off x="2909605" y="4776018"/>
            <a:ext cx="5694843" cy="813222"/>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r>
              <a:rPr lang="en-US" altLang="zh-CN" sz="2000" b="1" dirty="0" smtClean="0">
                <a:ea typeface="微软雅黑" pitchFamily="34" charset="-122"/>
                <a:sym typeface="Arial" pitchFamily="34" charset="0"/>
              </a:rPr>
              <a:t>6.3  </a:t>
            </a:r>
            <a:r>
              <a:rPr lang="zh-CN" altLang="en-US" sz="2000" b="1" dirty="0" smtClean="0">
                <a:ea typeface="微软雅黑" pitchFamily="34" charset="-122"/>
                <a:sym typeface="Arial" pitchFamily="34" charset="0"/>
              </a:rPr>
              <a:t>顺义电子商务发展预测</a:t>
            </a:r>
            <a:endParaRPr lang="zh-CN" altLang="en-US" sz="2000" b="1" dirty="0">
              <a:ea typeface="微软雅黑" pitchFamily="34" charset="-122"/>
              <a:sym typeface="Arial" pitchFamily="34" charset="0"/>
            </a:endParaRPr>
          </a:p>
        </p:txBody>
      </p:sp>
      <p:sp>
        <p:nvSpPr>
          <p:cNvPr id="50" name="AutoShape 9"/>
          <p:cNvSpPr>
            <a:spLocks noChangeArrowheads="1"/>
          </p:cNvSpPr>
          <p:nvPr/>
        </p:nvSpPr>
        <p:spPr bwMode="auto">
          <a:xfrm>
            <a:off x="3017882" y="3238872"/>
            <a:ext cx="5730582" cy="910208"/>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r>
              <a:rPr lang="en-US" altLang="zh-CN" sz="2000" b="1" dirty="0" smtClean="0">
                <a:ea typeface="微软雅黑" pitchFamily="34" charset="-122"/>
                <a:sym typeface="Arial" pitchFamily="34" charset="0"/>
              </a:rPr>
              <a:t>6.2  </a:t>
            </a:r>
            <a:r>
              <a:rPr lang="zh-CN" altLang="en-US" sz="2000" b="1" dirty="0" smtClean="0">
                <a:ea typeface="微软雅黑" pitchFamily="34" charset="-122"/>
                <a:sym typeface="Arial" pitchFamily="34" charset="0"/>
              </a:rPr>
              <a:t>顺义</a:t>
            </a:r>
            <a:r>
              <a:rPr lang="zh-CN" altLang="en-US" sz="2000" b="1" dirty="0">
                <a:ea typeface="微软雅黑" pitchFamily="34" charset="-122"/>
                <a:sym typeface="Arial" pitchFamily="34" charset="0"/>
              </a:rPr>
              <a:t>软件与信息服务业</a:t>
            </a:r>
            <a:r>
              <a:rPr lang="zh-CN" altLang="en-US" sz="2000" b="1" dirty="0" smtClean="0">
                <a:ea typeface="微软雅黑" pitchFamily="34" charset="-122"/>
                <a:sym typeface="Arial" pitchFamily="34" charset="0"/>
              </a:rPr>
              <a:t>发展预测 </a:t>
            </a:r>
            <a:endParaRPr lang="zh-CN" altLang="en-US" sz="2000" b="1" dirty="0">
              <a:ea typeface="微软雅黑" pitchFamily="34" charset="-122"/>
              <a:sym typeface="Arial" pitchFamily="34" charset="0"/>
            </a:endParaRPr>
          </a:p>
        </p:txBody>
      </p:sp>
      <p:grpSp>
        <p:nvGrpSpPr>
          <p:cNvPr id="59" name="Group 18"/>
          <p:cNvGrpSpPr>
            <a:grpSpLocks/>
          </p:cNvGrpSpPr>
          <p:nvPr/>
        </p:nvGrpSpPr>
        <p:grpSpPr bwMode="auto">
          <a:xfrm>
            <a:off x="2674795" y="3515147"/>
            <a:ext cx="428859" cy="381000"/>
            <a:chOff x="0" y="0"/>
            <a:chExt cx="1615" cy="1615"/>
          </a:xfrm>
        </p:grpSpPr>
        <p:sp>
          <p:nvSpPr>
            <p:cNvPr id="60" name="Oval 19"/>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1" name="Oval 20"/>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2" name="Oval 21"/>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63" name="Oval 22"/>
            <p:cNvSpPr>
              <a:spLocks noChangeArrowheads="1"/>
            </p:cNvSpPr>
            <p:nvPr/>
          </p:nvSpPr>
          <p:spPr bwMode="auto">
            <a:xfrm>
              <a:off x="176" y="17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4" name="Oval 23"/>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65" name="Oval 24"/>
            <p:cNvSpPr>
              <a:spLocks noChangeArrowheads="1"/>
            </p:cNvSpPr>
            <p:nvPr/>
          </p:nvSpPr>
          <p:spPr bwMode="auto">
            <a:xfrm>
              <a:off x="259" y="259"/>
              <a:ext cx="1096" cy="1098"/>
            </a:xfrm>
            <a:prstGeom prst="ellipse">
              <a:avLst/>
            </a:prstGeom>
            <a:solidFill>
              <a:schemeClr val="accent1">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grpSp>
        <p:nvGrpSpPr>
          <p:cNvPr id="73" name="Group 32"/>
          <p:cNvGrpSpPr>
            <a:grpSpLocks/>
          </p:cNvGrpSpPr>
          <p:nvPr/>
        </p:nvGrpSpPr>
        <p:grpSpPr bwMode="auto">
          <a:xfrm>
            <a:off x="2530780" y="4928493"/>
            <a:ext cx="428859" cy="381000"/>
            <a:chOff x="0" y="0"/>
            <a:chExt cx="1615" cy="1615"/>
          </a:xfrm>
        </p:grpSpPr>
        <p:sp>
          <p:nvSpPr>
            <p:cNvPr id="74" name="Oval 33"/>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75" name="Oval 34"/>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76" name="Oval 35"/>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77" name="Oval 36"/>
            <p:cNvSpPr>
              <a:spLocks noChangeArrowheads="1"/>
            </p:cNvSpPr>
            <p:nvPr/>
          </p:nvSpPr>
          <p:spPr bwMode="auto">
            <a:xfrm>
              <a:off x="176" y="176"/>
              <a:ext cx="1262" cy="1264"/>
            </a:xfrm>
            <a:prstGeom prst="ellipse">
              <a:avLst/>
            </a:prstGeom>
            <a:gradFill rotWithShape="1">
              <a:gsLst>
                <a:gs pos="0">
                  <a:srgbClr val="000000"/>
                </a:gs>
                <a:gs pos="100000">
                  <a:srgbClr val="8D67E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78" name="Oval 37"/>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79" name="Oval 38"/>
            <p:cNvSpPr>
              <a:spLocks noChangeArrowheads="1"/>
            </p:cNvSpPr>
            <p:nvPr/>
          </p:nvSpPr>
          <p:spPr bwMode="auto">
            <a:xfrm>
              <a:off x="259" y="259"/>
              <a:ext cx="1096" cy="1098"/>
            </a:xfrm>
            <a:prstGeom prst="ellipse">
              <a:avLst/>
            </a:pr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sp>
        <p:nvSpPr>
          <p:cNvPr id="88" name="TextBox 87"/>
          <p:cNvSpPr txBox="1"/>
          <p:nvPr/>
        </p:nvSpPr>
        <p:spPr>
          <a:xfrm>
            <a:off x="855164" y="3068960"/>
            <a:ext cx="553998" cy="2016224"/>
          </a:xfrm>
          <a:prstGeom prst="rect">
            <a:avLst/>
          </a:prstGeom>
          <a:noFill/>
        </p:spPr>
        <p:txBody>
          <a:bodyPr vert="eaVert" wrap="square" rtlCol="0">
            <a:spAutoFit/>
          </a:bodyPr>
          <a:lstStyle/>
          <a:p>
            <a:r>
              <a:rPr lang="zh-CN" altLang="en-US" sz="2400" b="1" dirty="0" smtClean="0">
                <a:solidFill>
                  <a:schemeClr val="bg1"/>
                </a:solidFill>
                <a:latin typeface="微软雅黑" pitchFamily="34" charset="-122"/>
                <a:ea typeface="微软雅黑" pitchFamily="34" charset="-122"/>
              </a:rPr>
              <a:t>效  果  分  析</a:t>
            </a:r>
            <a:endParaRPr lang="zh-CN" altLang="en-US" sz="2400" b="1" dirty="0">
              <a:solidFill>
                <a:schemeClr val="bg1"/>
              </a:solidFill>
              <a:latin typeface="微软雅黑" pitchFamily="34" charset="-122"/>
              <a:ea typeface="微软雅黑" pitchFamily="34" charset="-122"/>
            </a:endParaRPr>
          </a:p>
        </p:txBody>
      </p:sp>
      <p:sp>
        <p:nvSpPr>
          <p:cNvPr id="89" name="TextBox 88"/>
          <p:cNvSpPr txBox="1"/>
          <p:nvPr/>
        </p:nvSpPr>
        <p:spPr>
          <a:xfrm rot="16200000">
            <a:off x="888411" y="2243626"/>
            <a:ext cx="553998" cy="764507"/>
          </a:xfrm>
          <a:prstGeom prst="rect">
            <a:avLst/>
          </a:prstGeom>
          <a:noFill/>
        </p:spPr>
        <p:txBody>
          <a:bodyPr vert="eaVert" wrap="square" rtlCol="0">
            <a:spAutoFit/>
          </a:bodyPr>
          <a:lstStyle>
            <a:defPPr>
              <a:defRPr lang="zh-CN"/>
            </a:defPPr>
            <a:lvl1pPr>
              <a:defRPr sz="2400" b="1">
                <a:latin typeface="微软雅黑" pitchFamily="34" charset="-122"/>
                <a:ea typeface="微软雅黑" pitchFamily="34" charset="-122"/>
              </a:defRPr>
            </a:lvl1pPr>
          </a:lstStyle>
          <a:p>
            <a:pPr algn="ctr"/>
            <a:r>
              <a:rPr lang="en-US" altLang="zh-CN" dirty="0">
                <a:solidFill>
                  <a:schemeClr val="bg1"/>
                </a:solidFill>
              </a:rPr>
              <a:t>6</a:t>
            </a:r>
            <a:r>
              <a:rPr lang="en-US" altLang="zh-CN" dirty="0" smtClean="0">
                <a:solidFill>
                  <a:schemeClr val="bg1"/>
                </a:solidFill>
              </a:rPr>
              <a:t>.0</a:t>
            </a:r>
            <a:endParaRPr lang="zh-CN" altLang="en-US" dirty="0">
              <a:solidFill>
                <a:schemeClr val="bg1"/>
              </a:solidFill>
            </a:endParaRPr>
          </a:p>
        </p:txBody>
      </p:sp>
      <p:sp>
        <p:nvSpPr>
          <p:cNvPr id="24" name="AutoShape 9"/>
          <p:cNvSpPr>
            <a:spLocks noChangeArrowheads="1"/>
          </p:cNvSpPr>
          <p:nvPr/>
        </p:nvSpPr>
        <p:spPr bwMode="auto">
          <a:xfrm>
            <a:off x="2538823" y="1844824"/>
            <a:ext cx="5730582" cy="910208"/>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r>
              <a:rPr lang="en-US" altLang="zh-CN" sz="2000" b="1" dirty="0">
                <a:ea typeface="微软雅黑" pitchFamily="34" charset="-122"/>
                <a:sym typeface="Arial" pitchFamily="34" charset="0"/>
              </a:rPr>
              <a:t>6</a:t>
            </a:r>
            <a:r>
              <a:rPr lang="en-US" altLang="zh-CN" sz="2000" b="1" dirty="0" smtClean="0">
                <a:ea typeface="微软雅黑" pitchFamily="34" charset="-122"/>
                <a:sym typeface="Arial" pitchFamily="34" charset="0"/>
              </a:rPr>
              <a:t>.1  </a:t>
            </a:r>
            <a:r>
              <a:rPr lang="zh-CN" altLang="en-US" sz="2000" b="1" dirty="0" smtClean="0">
                <a:ea typeface="微软雅黑" pitchFamily="34" charset="-122"/>
                <a:sym typeface="Arial" pitchFamily="34" charset="0"/>
              </a:rPr>
              <a:t>总体效果分析</a:t>
            </a:r>
            <a:endParaRPr lang="zh-CN" altLang="en-US" sz="2000" b="1" dirty="0">
              <a:ea typeface="微软雅黑" pitchFamily="34" charset="-122"/>
              <a:sym typeface="Arial" pitchFamily="34" charset="0"/>
            </a:endParaRPr>
          </a:p>
        </p:txBody>
      </p:sp>
      <p:grpSp>
        <p:nvGrpSpPr>
          <p:cNvPr id="25" name="Group 18"/>
          <p:cNvGrpSpPr>
            <a:grpSpLocks/>
          </p:cNvGrpSpPr>
          <p:nvPr/>
        </p:nvGrpSpPr>
        <p:grpSpPr bwMode="auto">
          <a:xfrm>
            <a:off x="2195736" y="2121099"/>
            <a:ext cx="428859" cy="381000"/>
            <a:chOff x="0" y="0"/>
            <a:chExt cx="1615" cy="1615"/>
          </a:xfrm>
        </p:grpSpPr>
        <p:sp>
          <p:nvSpPr>
            <p:cNvPr id="26" name="Oval 19"/>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27" name="Oval 20"/>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28" name="Oval 21"/>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29" name="Oval 22"/>
            <p:cNvSpPr>
              <a:spLocks noChangeArrowheads="1"/>
            </p:cNvSpPr>
            <p:nvPr/>
          </p:nvSpPr>
          <p:spPr bwMode="auto">
            <a:xfrm>
              <a:off x="176" y="17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30" name="Oval 23"/>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31" name="Oval 24"/>
            <p:cNvSpPr>
              <a:spLocks noChangeArrowheads="1"/>
            </p:cNvSpPr>
            <p:nvPr/>
          </p:nvSpPr>
          <p:spPr bwMode="auto">
            <a:xfrm>
              <a:off x="259" y="259"/>
              <a:ext cx="1096" cy="1098"/>
            </a:xfrm>
            <a:prstGeom prst="ellipse">
              <a:avLst/>
            </a:prstGeom>
            <a:solidFill>
              <a:schemeClr val="accent1">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spTree>
    <p:extLst>
      <p:ext uri="{BB962C8B-B14F-4D97-AF65-F5344CB8AC3E}">
        <p14:creationId xmlns:p14="http://schemas.microsoft.com/office/powerpoint/2010/main" xmlns="" val="179387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50"/>
                                        </p:tgtEl>
                                        <p:attrNameLst>
                                          <p:attrName>style.opacity</p:attrName>
                                        </p:attrNameLst>
                                      </p:cBhvr>
                                      <p:to>
                                        <p:strVal val="0.5"/>
                                      </p:to>
                                    </p:set>
                                    <p:animEffect filter="image" prLst="opacity: 0.5">
                                      <p:cBhvr rctx="IE">
                                        <p:cTn id="7" dur="indefinite"/>
                                        <p:tgtEl>
                                          <p:spTgt spid="50"/>
                                        </p:tgtEl>
                                      </p:cBhvr>
                                    </p:animEffect>
                                  </p:childTnLst>
                                </p:cTn>
                              </p:par>
                              <p:par>
                                <p:cTn id="8" presetID="9" presetClass="emph" presetSubtype="0" nodeType="withEffect">
                                  <p:stCondLst>
                                    <p:cond delay="0"/>
                                  </p:stCondLst>
                                  <p:childTnLst>
                                    <p:set>
                                      <p:cBhvr rctx="PPT">
                                        <p:cTn id="9" dur="indefinite"/>
                                        <p:tgtEl>
                                          <p:spTgt spid="59"/>
                                        </p:tgtEl>
                                        <p:attrNameLst>
                                          <p:attrName>style.opacity</p:attrName>
                                        </p:attrNameLst>
                                      </p:cBhvr>
                                      <p:to>
                                        <p:strVal val="0.5"/>
                                      </p:to>
                                    </p:set>
                                    <p:animEffect filter="image" prLst="opacity: 0.5">
                                      <p:cBhvr rctx="IE">
                                        <p:cTn id="10" dur="indefinite"/>
                                        <p:tgtEl>
                                          <p:spTgt spid="59"/>
                                        </p:tgtEl>
                                      </p:cBhvr>
                                    </p:animEffect>
                                  </p:childTnLst>
                                </p:cTn>
                              </p:par>
                              <p:par>
                                <p:cTn id="11" presetID="9" presetClass="emph" presetSubtype="0" grpId="0" nodeType="withEffect">
                                  <p:stCondLst>
                                    <p:cond delay="0"/>
                                  </p:stCondLst>
                                  <p:childTnLst>
                                    <p:set>
                                      <p:cBhvr rctx="PPT">
                                        <p:cTn id="12" dur="indefinite"/>
                                        <p:tgtEl>
                                          <p:spTgt spid="24"/>
                                        </p:tgtEl>
                                        <p:attrNameLst>
                                          <p:attrName>style.opacity</p:attrName>
                                        </p:attrNameLst>
                                      </p:cBhvr>
                                      <p:to>
                                        <p:strVal val="0.5"/>
                                      </p:to>
                                    </p:set>
                                    <p:animEffect filter="image" prLst="opacity: 0.5">
                                      <p:cBhvr rctx="IE">
                                        <p:cTn id="13" dur="indefinite"/>
                                        <p:tgtEl>
                                          <p:spTgt spid="24"/>
                                        </p:tgtEl>
                                      </p:cBhvr>
                                    </p:animEffect>
                                  </p:childTnLst>
                                </p:cTn>
                              </p:par>
                              <p:par>
                                <p:cTn id="14" presetID="9" presetClass="emph" presetSubtype="0" nodeType="withEffect">
                                  <p:stCondLst>
                                    <p:cond delay="0"/>
                                  </p:stCondLst>
                                  <p:childTnLst>
                                    <p:set>
                                      <p:cBhvr rctx="PPT">
                                        <p:cTn id="15" dur="indefinite"/>
                                        <p:tgtEl>
                                          <p:spTgt spid="25"/>
                                        </p:tgtEl>
                                        <p:attrNameLst>
                                          <p:attrName>style.opacity</p:attrName>
                                        </p:attrNameLst>
                                      </p:cBhvr>
                                      <p:to>
                                        <p:strVal val="0.5"/>
                                      </p:to>
                                    </p:set>
                                    <p:animEffect filter="image" prLst="opacity: 0.5">
                                      <p:cBhvr rctx="IE">
                                        <p:cTn id="16" dur="indefinite"/>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24"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95535"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我国电子商务行业发展态势良好，未来行业有较大提升潜力</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12" name="圆角矩形 11"/>
          <p:cNvSpPr/>
          <p:nvPr/>
        </p:nvSpPr>
        <p:spPr>
          <a:xfrm>
            <a:off x="467543" y="1417506"/>
            <a:ext cx="8280920" cy="643342"/>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lnSpc>
                <a:spcPct val="150000"/>
              </a:lnSpc>
            </a:pPr>
            <a:r>
              <a:rPr kumimoji="1" lang="zh-CN" altLang="en-US" sz="1400" dirty="0" smtClean="0">
                <a:latin typeface="微软雅黑" panose="020B0503020204020204" pitchFamily="34" charset="-122"/>
                <a:ea typeface="微软雅黑" panose="020B0503020204020204" pitchFamily="34" charset="-122"/>
                <a:cs typeface="Microsoft YaHei" charset="0"/>
              </a:rPr>
              <a:t>我国电子商务行业发展态势良好，北京市电子商务收入在全国占比较高，</a:t>
            </a:r>
            <a:r>
              <a:rPr kumimoji="1" lang="zh-CN" altLang="en-US" sz="1400" dirty="0">
                <a:latin typeface="微软雅黑" panose="020B0503020204020204" pitchFamily="34" charset="-122"/>
                <a:ea typeface="微软雅黑" panose="020B0503020204020204" pitchFamily="34" charset="-122"/>
                <a:cs typeface="Microsoft YaHei" charset="0"/>
              </a:rPr>
              <a:t>但增长率</a:t>
            </a:r>
            <a:r>
              <a:rPr kumimoji="1" lang="zh-CN" altLang="en-US" sz="1400" dirty="0" smtClean="0">
                <a:latin typeface="微软雅黑" panose="020B0503020204020204" pitchFamily="34" charset="-122"/>
                <a:ea typeface="微软雅黑" panose="020B0503020204020204" pitchFamily="34" charset="-122"/>
                <a:cs typeface="Microsoft YaHei" charset="0"/>
              </a:rPr>
              <a:t>波动明显，目前北京在全国收入占比已有下降趋势。近年来电子商务行业发展平稳较快，未来行业仍有较大提升潜力。</a:t>
            </a:r>
            <a:endParaRPr kumimoji="1" lang="zh-CN" altLang="en-US" sz="1400" dirty="0">
              <a:latin typeface="微软雅黑" panose="020B0503020204020204" pitchFamily="34" charset="-122"/>
              <a:ea typeface="微软雅黑" panose="020B0503020204020204" pitchFamily="34" charset="-122"/>
              <a:cs typeface="Microsoft YaHei" charset="0"/>
            </a:endParaRPr>
          </a:p>
        </p:txBody>
      </p:sp>
      <p:graphicFrame>
        <p:nvGraphicFramePr>
          <p:cNvPr id="11" name="图表 10"/>
          <p:cNvGraphicFramePr>
            <a:graphicFrameLocks/>
          </p:cNvGraphicFramePr>
          <p:nvPr>
            <p:extLst>
              <p:ext uri="{D42A27DB-BD31-4B8C-83A1-F6EECF244321}">
                <p14:modId xmlns:p14="http://schemas.microsoft.com/office/powerpoint/2010/main" xmlns="" val="2213443192"/>
              </p:ext>
            </p:extLst>
          </p:nvPr>
        </p:nvGraphicFramePr>
        <p:xfrm>
          <a:off x="395535" y="2218238"/>
          <a:ext cx="4104457" cy="242152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表格 5"/>
          <p:cNvGraphicFramePr>
            <a:graphicFrameLocks noGrp="1"/>
          </p:cNvGraphicFramePr>
          <p:nvPr>
            <p:extLst>
              <p:ext uri="{D42A27DB-BD31-4B8C-83A1-F6EECF244321}">
                <p14:modId xmlns:p14="http://schemas.microsoft.com/office/powerpoint/2010/main" xmlns="" val="835819449"/>
              </p:ext>
            </p:extLst>
          </p:nvPr>
        </p:nvGraphicFramePr>
        <p:xfrm>
          <a:off x="435999" y="4666991"/>
          <a:ext cx="8271999" cy="1813640"/>
        </p:xfrm>
        <a:graphic>
          <a:graphicData uri="http://schemas.openxmlformats.org/drawingml/2006/table">
            <a:tbl>
              <a:tblPr>
                <a:tableStyleId>{2A488322-F2BA-4B5B-9748-0D474271808F}</a:tableStyleId>
              </a:tblPr>
              <a:tblGrid>
                <a:gridCol w="1498878"/>
                <a:gridCol w="856501"/>
                <a:gridCol w="811422"/>
                <a:gridCol w="811422"/>
                <a:gridCol w="1048088"/>
                <a:gridCol w="811422"/>
                <a:gridCol w="811422"/>
                <a:gridCol w="811422"/>
                <a:gridCol w="811422"/>
              </a:tblGrid>
              <a:tr h="332330">
                <a:tc gridSpan="9">
                  <a:txBody>
                    <a:bodyPr/>
                    <a:lstStyle/>
                    <a:p>
                      <a:pPr algn="ctr" fontAlgn="ctr"/>
                      <a:r>
                        <a:rPr lang="zh-CN" altLang="en-US" sz="1200" b="1" u="none" strike="noStrike" dirty="0" smtClean="0">
                          <a:effectLst/>
                          <a:latin typeface="微软雅黑" panose="020B0503020204020204" pitchFamily="34" charset="-122"/>
                          <a:ea typeface="微软雅黑" panose="020B0503020204020204" pitchFamily="34" charset="-122"/>
                        </a:rPr>
                        <a:t>全国和北京电子商务产业业务收入及增长状况</a:t>
                      </a:r>
                      <a:endParaRPr lang="zh-CN" altLang="en-US" sz="1200" b="1"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246885">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100" u="none" strike="noStrike" dirty="0" smtClean="0">
                          <a:effectLst/>
                          <a:latin typeface="微软雅黑" panose="020B0503020204020204" pitchFamily="34" charset="-122"/>
                          <a:ea typeface="微软雅黑" panose="020B0503020204020204" pitchFamily="34" charset="-122"/>
                        </a:rPr>
                        <a:t>项目（万亿元）</a:t>
                      </a:r>
                      <a:endParaRPr lang="zh-CN" altLang="en-US" sz="1100" b="0" i="0" u="none" strike="noStrike" dirty="0" smtClean="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2008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2009</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2011</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2012</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2013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2014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2015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46885">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全国总业务收入</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3.1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3.7</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4.5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6</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7.85</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10.2</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13.4</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18</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46885">
                <a:tc>
                  <a:txBody>
                    <a:bodyPr/>
                    <a:lstStyle/>
                    <a:p>
                      <a:pPr algn="ctr" fontAlgn="ctr"/>
                      <a:r>
                        <a:rPr lang="zh-CN" altLang="en-US" sz="1100" u="none" strike="noStrike" dirty="0">
                          <a:effectLst/>
                          <a:latin typeface="微软雅黑" panose="020B0503020204020204" pitchFamily="34" charset="-122"/>
                          <a:ea typeface="微软雅黑" panose="020B0503020204020204" pitchFamily="34" charset="-122"/>
                        </a:rPr>
                        <a:t>北京总业务收入</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1100" u="none" strike="noStrike" dirty="0" smtClean="0">
                          <a:effectLst/>
                          <a:latin typeface="微软雅黑" panose="020B0503020204020204" pitchFamily="34" charset="-122"/>
                          <a:ea typeface="微软雅黑" panose="020B0503020204020204" pitchFamily="34" charset="-122"/>
                        </a:rPr>
                        <a:t>0.240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1100" u="none" strike="noStrike" dirty="0" smtClean="0">
                          <a:effectLst/>
                          <a:latin typeface="微软雅黑" panose="020B0503020204020204" pitchFamily="34" charset="-122"/>
                          <a:ea typeface="微软雅黑" panose="020B0503020204020204" pitchFamily="34" charset="-122"/>
                        </a:rPr>
                        <a:t>0.274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1100" u="none" strike="noStrike" dirty="0" smtClean="0">
                          <a:effectLst/>
                          <a:latin typeface="微软雅黑" panose="020B0503020204020204" pitchFamily="34" charset="-122"/>
                          <a:ea typeface="微软雅黑" panose="020B0503020204020204" pitchFamily="34" charset="-122"/>
                        </a:rPr>
                        <a:t>0.340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1100" u="none" strike="noStrike" dirty="0" smtClean="0">
                          <a:effectLst/>
                          <a:latin typeface="微软雅黑" panose="020B0503020204020204" pitchFamily="34" charset="-122"/>
                          <a:ea typeface="微软雅黑" panose="020B0503020204020204" pitchFamily="34" charset="-122"/>
                        </a:rPr>
                        <a:t>0.478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1100" u="none" strike="noStrike" dirty="0" smtClean="0">
                          <a:effectLst/>
                          <a:latin typeface="微软雅黑" panose="020B0503020204020204" pitchFamily="34" charset="-122"/>
                          <a:ea typeface="微软雅黑" panose="020B0503020204020204" pitchFamily="34" charset="-122"/>
                        </a:rPr>
                        <a:t>0.550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1100" u="none" strike="noStrike" dirty="0" smtClean="0">
                          <a:effectLst/>
                          <a:latin typeface="微软雅黑" panose="020B0503020204020204" pitchFamily="34" charset="-122"/>
                          <a:ea typeface="微软雅黑" panose="020B0503020204020204" pitchFamily="34" charset="-122"/>
                        </a:rPr>
                        <a:t>0.766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0.92</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1.12</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46885">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全国增长率</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19.35%</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21.62%</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33.33%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30.83%</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29.94%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31.37%</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34.33%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46885">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北京增长率</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14.17%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24.09%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40.59%</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15.06%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39.27%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20.10%</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21.74%</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46885">
                <a:tc>
                  <a:txBody>
                    <a:bodyPr/>
                    <a:lstStyle/>
                    <a:p>
                      <a:pPr algn="ctr" fontAlgn="ctr"/>
                      <a:r>
                        <a:rPr lang="zh-CN" altLang="en-US" sz="1100" u="none" strike="noStrike" dirty="0">
                          <a:effectLst/>
                          <a:latin typeface="微软雅黑" panose="020B0503020204020204" pitchFamily="34" charset="-122"/>
                          <a:ea typeface="微软雅黑" panose="020B0503020204020204" pitchFamily="34" charset="-122"/>
                        </a:rPr>
                        <a:t>占比</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7.74%</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7.41%</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7.56%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7.97%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7.01%</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7.51%</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6.87%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smtClean="0">
                          <a:effectLst/>
                          <a:latin typeface="微软雅黑" panose="020B0503020204020204" pitchFamily="34" charset="-122"/>
                          <a:ea typeface="微软雅黑" panose="020B0503020204020204" pitchFamily="34" charset="-122"/>
                        </a:rPr>
                        <a:t>6.22%</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bl>
          </a:graphicData>
        </a:graphic>
      </p:graphicFrame>
      <p:sp>
        <p:nvSpPr>
          <p:cNvPr id="16" name="文本框 2"/>
          <p:cNvSpPr txBox="1"/>
          <p:nvPr/>
        </p:nvSpPr>
        <p:spPr>
          <a:xfrm>
            <a:off x="539552" y="6495147"/>
            <a:ext cx="4536504" cy="246221"/>
          </a:xfrm>
          <a:prstGeom prst="rect">
            <a:avLst/>
          </a:prstGeom>
          <a:noFill/>
        </p:spPr>
        <p:txBody>
          <a:bodyPr wrap="square" rtlCol="0">
            <a:spAutoFit/>
          </a:bodyPr>
          <a:lstStyle/>
          <a:p>
            <a:r>
              <a:rPr lang="zh-CN" altLang="en-US" sz="1000" dirty="0" smtClean="0">
                <a:latin typeface="微软雅黑" panose="020B0503020204020204" pitchFamily="34" charset="-122"/>
                <a:ea typeface="微软雅黑" panose="020B0503020204020204" pitchFamily="34" charset="-122"/>
              </a:rPr>
              <a:t>数据来源</a:t>
            </a:r>
            <a:r>
              <a:rPr lang="zh-CN" altLang="en-US" sz="1000" dirty="0">
                <a:latin typeface="微软雅黑" panose="020B0503020204020204" pitchFamily="34" charset="-122"/>
                <a:ea typeface="微软雅黑" panose="020B0503020204020204" pitchFamily="34" charset="-122"/>
              </a:rPr>
              <a:t>：中国电子商务研究中心、北京市统计局、中新社、亿邦动力等</a:t>
            </a:r>
          </a:p>
        </p:txBody>
      </p:sp>
      <p:graphicFrame>
        <p:nvGraphicFramePr>
          <p:cNvPr id="13" name="图表 12"/>
          <p:cNvGraphicFramePr>
            <a:graphicFrameLocks/>
          </p:cNvGraphicFramePr>
          <p:nvPr>
            <p:extLst>
              <p:ext uri="{D42A27DB-BD31-4B8C-83A1-F6EECF244321}">
                <p14:modId xmlns:p14="http://schemas.microsoft.com/office/powerpoint/2010/main" xmlns="" val="4084220682"/>
              </p:ext>
            </p:extLst>
          </p:nvPr>
        </p:nvGraphicFramePr>
        <p:xfrm>
          <a:off x="4571999" y="2223000"/>
          <a:ext cx="4281462" cy="2412000"/>
        </p:xfrm>
        <a:graphic>
          <a:graphicData uri="http://schemas.openxmlformats.org/drawingml/2006/chart">
            <c:chart xmlns:c="http://schemas.openxmlformats.org/drawingml/2006/chart" xmlns:r="http://schemas.openxmlformats.org/officeDocument/2006/relationships" r:id="rId3"/>
          </a:graphicData>
        </a:graphic>
      </p:graphicFrame>
      <p:sp>
        <p:nvSpPr>
          <p:cNvPr id="2" name="灯片编号占位符 1"/>
          <p:cNvSpPr>
            <a:spLocks noGrp="1"/>
          </p:cNvSpPr>
          <p:nvPr>
            <p:ph type="sldNum" sz="quarter" idx="12"/>
          </p:nvPr>
        </p:nvSpPr>
        <p:spPr/>
        <p:txBody>
          <a:bodyPr/>
          <a:lstStyle/>
          <a:p>
            <a:fld id="{57F98C0C-FAF2-480B-87BE-9D56BE4863FC}" type="slidenum">
              <a:rPr lang="zh-CN" altLang="en-US" smtClean="0"/>
              <a:pPr/>
              <a:t>119</a:t>
            </a:fld>
            <a:endParaRPr lang="zh-CN" altLang="en-US"/>
          </a:p>
        </p:txBody>
      </p:sp>
    </p:spTree>
    <p:extLst>
      <p:ext uri="{BB962C8B-B14F-4D97-AF65-F5344CB8AC3E}">
        <p14:creationId xmlns:p14="http://schemas.microsoft.com/office/powerpoint/2010/main" xmlns="" val="18199604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755576" y="1988840"/>
            <a:ext cx="3096344" cy="4176464"/>
          </a:xfrm>
          <a:prstGeom prst="roundRect">
            <a:avLst/>
          </a:prstGeom>
          <a:solidFill>
            <a:schemeClr val="lt1">
              <a:alpha val="0"/>
            </a:schemeClr>
          </a:solidFill>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nSpc>
                <a:spcPct val="150000"/>
              </a:lnSpc>
              <a:buFont typeface="Wingdings" pitchFamily="2" charset="2"/>
              <a:buChar char="p"/>
            </a:pPr>
            <a:r>
              <a:rPr lang="zh-CN" altLang="en-US" sz="1400" dirty="0">
                <a:latin typeface="Microsoft YaHei" charset="0"/>
                <a:ea typeface="Microsoft YaHei" charset="0"/>
                <a:cs typeface="Microsoft YaHei" charset="0"/>
              </a:rPr>
              <a:t>十三五规划建议中提到，未来五年，我国要实施“互联网</a:t>
            </a:r>
            <a:r>
              <a:rPr lang="en-US" altLang="zh-CN" sz="1400" dirty="0">
                <a:latin typeface="Microsoft YaHei" charset="0"/>
                <a:ea typeface="Microsoft YaHei" charset="0"/>
                <a:cs typeface="Microsoft YaHei" charset="0"/>
              </a:rPr>
              <a:t>+”</a:t>
            </a:r>
            <a:r>
              <a:rPr lang="zh-CN" altLang="en-US" sz="1400" dirty="0">
                <a:latin typeface="Microsoft YaHei" charset="0"/>
                <a:ea typeface="Microsoft YaHei" charset="0"/>
                <a:cs typeface="Microsoft YaHei" charset="0"/>
              </a:rPr>
              <a:t>行动计划，支持信息技术等新兴产业发展，促进传统产业优化升级。实施智能制造工程，构建新型制造体系，引导制造业朝着分工细化、协作紧密方向发展，促进信息技术向市场、设计、生产等环节渗透</a:t>
            </a:r>
            <a:r>
              <a:rPr lang="zh-CN" altLang="en-US" sz="1400" dirty="0" smtClean="0">
                <a:latin typeface="Microsoft YaHei" charset="0"/>
                <a:ea typeface="Microsoft YaHei" charset="0"/>
                <a:cs typeface="Microsoft YaHei" charset="0"/>
              </a:rPr>
              <a:t>。</a:t>
            </a:r>
            <a:endParaRPr lang="en-US" altLang="zh-CN" sz="1400" dirty="0" smtClean="0">
              <a:latin typeface="Microsoft YaHei" charset="0"/>
              <a:ea typeface="Microsoft YaHei" charset="0"/>
              <a:cs typeface="Microsoft YaHei" charset="0"/>
            </a:endParaRPr>
          </a:p>
          <a:p>
            <a:pPr marL="285750" indent="-285750">
              <a:lnSpc>
                <a:spcPct val="150000"/>
              </a:lnSpc>
              <a:buFont typeface="Wingdings" pitchFamily="2" charset="2"/>
              <a:buChar char="p"/>
            </a:pPr>
            <a:r>
              <a:rPr lang="zh-CN" altLang="en-US" sz="1400" dirty="0" smtClean="0">
                <a:latin typeface="Microsoft YaHei" charset="0"/>
                <a:ea typeface="Microsoft YaHei" charset="0"/>
                <a:cs typeface="Microsoft YaHei" charset="0"/>
              </a:rPr>
              <a:t>由此可知，未来五年，软件与信息技术服务业的重点方向是“互联网</a:t>
            </a:r>
            <a:r>
              <a:rPr lang="en-US" altLang="zh-CN" sz="1400" dirty="0" smtClean="0">
                <a:latin typeface="Microsoft YaHei" charset="0"/>
                <a:ea typeface="Microsoft YaHei" charset="0"/>
                <a:cs typeface="Microsoft YaHei" charset="0"/>
              </a:rPr>
              <a:t>+</a:t>
            </a:r>
            <a:r>
              <a:rPr lang="zh-CN" altLang="en-US" sz="1400" dirty="0" smtClean="0">
                <a:latin typeface="Microsoft YaHei" charset="0"/>
                <a:ea typeface="Microsoft YaHei" charset="0"/>
                <a:cs typeface="Microsoft YaHei" charset="0"/>
              </a:rPr>
              <a:t>”。</a:t>
            </a:r>
            <a:endParaRPr lang="zh-CN" altLang="en-US" sz="1400" dirty="0">
              <a:latin typeface="Microsoft YaHei" charset="0"/>
              <a:ea typeface="Microsoft YaHei" charset="0"/>
              <a:cs typeface="Microsoft YaHei"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211960" y="2535699"/>
            <a:ext cx="4389498" cy="279471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8" name="矩形 7"/>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a:solidFill>
                  <a:schemeClr val="tx1"/>
                </a:solidFill>
                <a:latin typeface="黑体" panose="02010609060101010101" pitchFamily="49" charset="-122"/>
                <a:ea typeface="黑体" panose="02010609060101010101" pitchFamily="49" charset="-122"/>
              </a:rPr>
              <a:t>“互联网</a:t>
            </a:r>
            <a:r>
              <a:rPr lang="en-US" altLang="zh-CN" sz="2400" b="1" dirty="0">
                <a:solidFill>
                  <a:schemeClr val="tx1"/>
                </a:solidFill>
                <a:latin typeface="黑体" panose="02010609060101010101" pitchFamily="49" charset="-122"/>
                <a:ea typeface="黑体" panose="02010609060101010101" pitchFamily="49" charset="-122"/>
              </a:rPr>
              <a:t>+”</a:t>
            </a:r>
            <a:r>
              <a:rPr lang="zh-CN" altLang="en-US" sz="2400" b="1" dirty="0">
                <a:solidFill>
                  <a:schemeClr val="tx1"/>
                </a:solidFill>
                <a:latin typeface="黑体" panose="02010609060101010101" pitchFamily="49" charset="-122"/>
                <a:ea typeface="黑体" panose="02010609060101010101" pitchFamily="49" charset="-122"/>
              </a:rPr>
              <a:t>行动计划是十三五规划的重点内容</a:t>
            </a:r>
          </a:p>
        </p:txBody>
      </p:sp>
      <p:sp>
        <p:nvSpPr>
          <p:cNvPr id="10" name="灯片编号占位符 9"/>
          <p:cNvSpPr>
            <a:spLocks noGrp="1"/>
          </p:cNvSpPr>
          <p:nvPr>
            <p:ph type="sldNum" sz="quarter" idx="12"/>
          </p:nvPr>
        </p:nvSpPr>
        <p:spPr/>
        <p:txBody>
          <a:bodyPr/>
          <a:lstStyle/>
          <a:p>
            <a:fld id="{57F98C0C-FAF2-480B-87BE-9D56BE4863FC}" type="slidenum">
              <a:rPr lang="zh-CN" altLang="en-US" smtClean="0"/>
              <a:pPr/>
              <a:t>12</a:t>
            </a:fld>
            <a:endParaRPr lang="zh-CN" altLang="en-US"/>
          </a:p>
        </p:txBody>
      </p:sp>
    </p:spTree>
    <p:extLst>
      <p:ext uri="{BB962C8B-B14F-4D97-AF65-F5344CB8AC3E}">
        <p14:creationId xmlns:p14="http://schemas.microsoft.com/office/powerpoint/2010/main" xmlns="" val="110456098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图表 13"/>
          <p:cNvGraphicFramePr>
            <a:graphicFrameLocks/>
          </p:cNvGraphicFramePr>
          <p:nvPr>
            <p:extLst>
              <p:ext uri="{D42A27DB-BD31-4B8C-83A1-F6EECF244321}">
                <p14:modId xmlns:p14="http://schemas.microsoft.com/office/powerpoint/2010/main" xmlns="" val="3469064145"/>
              </p:ext>
            </p:extLst>
          </p:nvPr>
        </p:nvGraphicFramePr>
        <p:xfrm>
          <a:off x="5220072" y="1642253"/>
          <a:ext cx="2895600" cy="2557463"/>
        </p:xfrm>
        <a:graphic>
          <a:graphicData uri="http://schemas.openxmlformats.org/drawingml/2006/chart">
            <c:chart xmlns:c="http://schemas.openxmlformats.org/drawingml/2006/chart" xmlns:r="http://schemas.openxmlformats.org/officeDocument/2006/relationships" r:id="rId2"/>
          </a:graphicData>
        </a:graphic>
      </p:graphicFrame>
      <p:sp>
        <p:nvSpPr>
          <p:cNvPr id="8" name="矩形 7"/>
          <p:cNvSpPr/>
          <p:nvPr/>
        </p:nvSpPr>
        <p:spPr>
          <a:xfrm>
            <a:off x="395536" y="548760"/>
            <a:ext cx="8352000" cy="108004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从网上零售额角度来看，顺义区电子商务占北京市比重较小，未来电商行业有较大提升空间</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12" name="圆角矩形 11"/>
          <p:cNvSpPr/>
          <p:nvPr/>
        </p:nvSpPr>
        <p:spPr>
          <a:xfrm>
            <a:off x="467544" y="1805414"/>
            <a:ext cx="3960440" cy="2088232"/>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1400" dirty="0" smtClean="0">
                <a:latin typeface="微软雅黑" panose="020B0503020204020204" pitchFamily="34" charset="-122"/>
                <a:ea typeface="微软雅黑" panose="020B0503020204020204" pitchFamily="34" charset="-122"/>
                <a:cs typeface="Microsoft YaHei" charset="0"/>
              </a:rPr>
              <a:t>电子商务业收入主要分为</a:t>
            </a:r>
            <a:r>
              <a:rPr kumimoji="1" lang="en-US" altLang="zh-CN" sz="1400" dirty="0" smtClean="0">
                <a:latin typeface="微软雅黑" panose="020B0503020204020204" pitchFamily="34" charset="-122"/>
                <a:ea typeface="微软雅黑" panose="020B0503020204020204" pitchFamily="34" charset="-122"/>
                <a:cs typeface="Microsoft YaHei" charset="0"/>
              </a:rPr>
              <a:t>B2B</a:t>
            </a:r>
            <a:r>
              <a:rPr kumimoji="1" lang="zh-CN" altLang="en-US" sz="1400" dirty="0" smtClean="0">
                <a:latin typeface="微软雅黑" panose="020B0503020204020204" pitchFamily="34" charset="-122"/>
                <a:ea typeface="微软雅黑" panose="020B0503020204020204" pitchFamily="34" charset="-122"/>
                <a:cs typeface="Microsoft YaHei" charset="0"/>
              </a:rPr>
              <a:t>、网上零售、</a:t>
            </a:r>
            <a:r>
              <a:rPr kumimoji="1" lang="en-US" altLang="zh-CN" sz="1400" dirty="0" smtClean="0">
                <a:latin typeface="微软雅黑" panose="020B0503020204020204" pitchFamily="34" charset="-122"/>
                <a:ea typeface="微软雅黑" panose="020B0503020204020204" pitchFamily="34" charset="-122"/>
                <a:cs typeface="Microsoft YaHei" charset="0"/>
              </a:rPr>
              <a:t>O2O</a:t>
            </a:r>
            <a:r>
              <a:rPr kumimoji="1" lang="zh-CN" altLang="en-US" sz="1400" dirty="0" smtClean="0">
                <a:latin typeface="微软雅黑" panose="020B0503020204020204" pitchFamily="34" charset="-122"/>
                <a:ea typeface="微软雅黑" panose="020B0503020204020204" pitchFamily="34" charset="-122"/>
                <a:cs typeface="Microsoft YaHei" charset="0"/>
              </a:rPr>
              <a:t>三类。随着电子商务行业较快发展，全国网上零售额收入逐年提升，而网上零售额占电子商务交易额比重也在逐年增加。顺义区电子商务发展不成熟，顺义区电商收入占北京市比重较小，因此未来仍有较大提升空间。</a:t>
            </a:r>
            <a:endParaRPr kumimoji="1" lang="zh-CN" altLang="en-US" sz="1400" dirty="0">
              <a:latin typeface="微软雅黑" panose="020B0503020204020204" pitchFamily="34" charset="-122"/>
              <a:ea typeface="微软雅黑" panose="020B0503020204020204" pitchFamily="34" charset="-122"/>
              <a:cs typeface="Microsoft YaHei" charset="0"/>
            </a:endParaRPr>
          </a:p>
        </p:txBody>
      </p:sp>
      <p:sp>
        <p:nvSpPr>
          <p:cNvPr id="10" name="文本框 2"/>
          <p:cNvSpPr txBox="1"/>
          <p:nvPr/>
        </p:nvSpPr>
        <p:spPr>
          <a:xfrm>
            <a:off x="467544" y="6567155"/>
            <a:ext cx="4536504" cy="246221"/>
          </a:xfrm>
          <a:prstGeom prst="rect">
            <a:avLst/>
          </a:prstGeom>
          <a:noFill/>
        </p:spPr>
        <p:txBody>
          <a:bodyPr wrap="square" rtlCol="0">
            <a:spAutoFit/>
          </a:bodyPr>
          <a:lstStyle/>
          <a:p>
            <a:r>
              <a:rPr lang="zh-CN" altLang="en-US" sz="1000" dirty="0" smtClean="0">
                <a:latin typeface="微软雅黑" panose="020B0503020204020204" pitchFamily="34" charset="-122"/>
                <a:ea typeface="微软雅黑" panose="020B0503020204020204" pitchFamily="34" charset="-122"/>
              </a:rPr>
              <a:t>数据</a:t>
            </a:r>
            <a:r>
              <a:rPr lang="zh-CN" altLang="en-US" sz="1000" smtClean="0">
                <a:latin typeface="微软雅黑" panose="020B0503020204020204" pitchFamily="34" charset="-122"/>
                <a:ea typeface="微软雅黑" panose="020B0503020204020204" pitchFamily="34" charset="-122"/>
              </a:rPr>
              <a:t>来源</a:t>
            </a:r>
            <a:r>
              <a:rPr lang="zh-CN" altLang="en-US" sz="1000">
                <a:latin typeface="微软雅黑" panose="020B0503020204020204" pitchFamily="34" charset="-122"/>
                <a:ea typeface="微软雅黑" panose="020B0503020204020204" pitchFamily="34" charset="-122"/>
              </a:rPr>
              <a:t>：中国电子商务研究中心</a:t>
            </a:r>
            <a:endParaRPr lang="zh-CN" altLang="en-US" sz="1000" dirty="0">
              <a:latin typeface="微软雅黑" panose="020B0503020204020204" pitchFamily="34" charset="-122"/>
              <a:ea typeface="微软雅黑" panose="020B0503020204020204" pitchFamily="34" charset="-122"/>
            </a:endParaRPr>
          </a:p>
        </p:txBody>
      </p:sp>
      <p:graphicFrame>
        <p:nvGraphicFramePr>
          <p:cNvPr id="11" name="图表 10"/>
          <p:cNvGraphicFramePr>
            <a:graphicFrameLocks noChangeAspect="1"/>
          </p:cNvGraphicFramePr>
          <p:nvPr>
            <p:extLst>
              <p:ext uri="{D42A27DB-BD31-4B8C-83A1-F6EECF244321}">
                <p14:modId xmlns:p14="http://schemas.microsoft.com/office/powerpoint/2010/main" xmlns="" val="1512205200"/>
              </p:ext>
            </p:extLst>
          </p:nvPr>
        </p:nvGraphicFramePr>
        <p:xfrm>
          <a:off x="395536" y="4119155"/>
          <a:ext cx="3973808" cy="24480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3" name="图表 12"/>
          <p:cNvGraphicFramePr>
            <a:graphicFrameLocks/>
          </p:cNvGraphicFramePr>
          <p:nvPr>
            <p:extLst>
              <p:ext uri="{D42A27DB-BD31-4B8C-83A1-F6EECF244321}">
                <p14:modId xmlns:p14="http://schemas.microsoft.com/office/powerpoint/2010/main" xmlns="" val="725067557"/>
              </p:ext>
            </p:extLst>
          </p:nvPr>
        </p:nvGraphicFramePr>
        <p:xfrm>
          <a:off x="4573883" y="4146499"/>
          <a:ext cx="4303907" cy="2420656"/>
        </p:xfrm>
        <a:graphic>
          <a:graphicData uri="http://schemas.openxmlformats.org/drawingml/2006/chart">
            <c:chart xmlns:c="http://schemas.openxmlformats.org/drawingml/2006/chart" xmlns:r="http://schemas.openxmlformats.org/officeDocument/2006/relationships" r:id="rId4"/>
          </a:graphicData>
        </a:graphic>
      </p:graphicFrame>
      <p:sp>
        <p:nvSpPr>
          <p:cNvPr id="2" name="灯片编号占位符 1"/>
          <p:cNvSpPr>
            <a:spLocks noGrp="1"/>
          </p:cNvSpPr>
          <p:nvPr>
            <p:ph type="sldNum" sz="quarter" idx="12"/>
          </p:nvPr>
        </p:nvSpPr>
        <p:spPr/>
        <p:txBody>
          <a:bodyPr/>
          <a:lstStyle/>
          <a:p>
            <a:fld id="{57F98C0C-FAF2-480B-87BE-9D56BE4863FC}" type="slidenum">
              <a:rPr lang="zh-CN" altLang="en-US" smtClean="0"/>
              <a:pPr/>
              <a:t>120</a:t>
            </a:fld>
            <a:endParaRPr lang="zh-CN" altLang="en-US"/>
          </a:p>
        </p:txBody>
      </p:sp>
    </p:spTree>
    <p:extLst>
      <p:ext uri="{BB962C8B-B14F-4D97-AF65-F5344CB8AC3E}">
        <p14:creationId xmlns:p14="http://schemas.microsoft.com/office/powerpoint/2010/main" xmlns="" val="292462264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88671" y="548800"/>
            <a:ext cx="8352000"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顺义区电子商务行业若实施转型，增长率提高，前景可观</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12" name="文本框 11"/>
          <p:cNvSpPr txBox="1"/>
          <p:nvPr/>
        </p:nvSpPr>
        <p:spPr>
          <a:xfrm>
            <a:off x="1115616" y="3563724"/>
            <a:ext cx="1512168" cy="338554"/>
          </a:xfrm>
          <a:prstGeom prst="rect">
            <a:avLst/>
          </a:prstGeom>
          <a:noFill/>
        </p:spPr>
        <p:txBody>
          <a:bodyPr wrap="square" rtlCol="0">
            <a:spAutoFit/>
          </a:bodyPr>
          <a:lstStyle/>
          <a:p>
            <a:pPr algn="ctr"/>
            <a:r>
              <a:rPr lang="zh-CN" altLang="en-US" sz="1600" dirty="0" smtClean="0">
                <a:latin typeface="微软雅黑" panose="020B0503020204020204" pitchFamily="34" charset="-122"/>
                <a:ea typeface="微软雅黑" panose="020B0503020204020204" pitchFamily="34" charset="-122"/>
              </a:rPr>
              <a:t>历史数据</a:t>
            </a:r>
            <a:endParaRPr lang="zh-CN" altLang="en-US" sz="16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4572000" y="1484784"/>
            <a:ext cx="2016224" cy="307777"/>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基于现状的收入预测</a:t>
            </a:r>
            <a:endParaRPr lang="zh-CN" altLang="en-US" sz="1400"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6816113" y="1484784"/>
            <a:ext cx="2016224" cy="307777"/>
          </a:xfrm>
          <a:prstGeom prst="rect">
            <a:avLst/>
          </a:prstGeom>
          <a:noFill/>
        </p:spPr>
        <p:txBody>
          <a:bodyPr wrap="square" rtlCol="0">
            <a:spAutoFit/>
          </a:bodyPr>
          <a:lstStyle/>
          <a:p>
            <a:pPr algn="ctr"/>
            <a:r>
              <a:rPr lang="zh-CN" altLang="en-US" sz="1400" dirty="0" smtClean="0">
                <a:latin typeface="微软雅黑" panose="020B0503020204020204" pitchFamily="34" charset="-122"/>
                <a:ea typeface="微软雅黑" panose="020B0503020204020204" pitchFamily="34" charset="-122"/>
              </a:rPr>
              <a:t>基于转型的收入预测</a:t>
            </a:r>
            <a:endParaRPr lang="zh-CN" altLang="en-US" sz="1400" dirty="0">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extLst>
              <p:ext uri="{D42A27DB-BD31-4B8C-83A1-F6EECF244321}">
                <p14:modId xmlns:p14="http://schemas.microsoft.com/office/powerpoint/2010/main" xmlns="" val="1121961091"/>
              </p:ext>
            </p:extLst>
          </p:nvPr>
        </p:nvGraphicFramePr>
        <p:xfrm>
          <a:off x="733335" y="3933056"/>
          <a:ext cx="2276730" cy="2533690"/>
        </p:xfrm>
        <a:graphic>
          <a:graphicData uri="http://schemas.openxmlformats.org/drawingml/2006/table">
            <a:tbl>
              <a:tblPr>
                <a:tableStyleId>{2A488322-F2BA-4B5B-9748-0D474271808F}</a:tableStyleId>
              </a:tblPr>
              <a:tblGrid>
                <a:gridCol w="873014"/>
                <a:gridCol w="1403716"/>
              </a:tblGrid>
              <a:tr h="363698">
                <a:tc>
                  <a:txBody>
                    <a:bodyPr/>
                    <a:lstStyle/>
                    <a:p>
                      <a:pPr algn="ctr" fontAlgn="ctr"/>
                      <a:r>
                        <a:rPr lang="zh-CN" altLang="en-US" sz="1100" u="none" strike="noStrike" dirty="0">
                          <a:effectLst/>
                          <a:latin typeface="微软雅黑" panose="020B0503020204020204" pitchFamily="34" charset="-122"/>
                          <a:ea typeface="微软雅黑" panose="020B0503020204020204" pitchFamily="34" charset="-122"/>
                        </a:rPr>
                        <a:t>年份</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行业收入（亿元）</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71249">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2008</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1100" u="none" strike="noStrike">
                          <a:effectLst/>
                          <a:latin typeface="微软雅黑" panose="020B0503020204020204" pitchFamily="34" charset="-122"/>
                          <a:ea typeface="微软雅黑" panose="020B0503020204020204" pitchFamily="34" charset="-122"/>
                        </a:rPr>
                        <a:t>57.552</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r>
              <a:tr h="271249">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2009</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1100" u="none" strike="noStrike">
                          <a:effectLst/>
                          <a:latin typeface="微软雅黑" panose="020B0503020204020204" pitchFamily="34" charset="-122"/>
                          <a:ea typeface="微软雅黑" panose="020B0503020204020204" pitchFamily="34" charset="-122"/>
                        </a:rPr>
                        <a:t>65.832</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r>
              <a:tr h="271249">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1100" u="none" strike="noStrike">
                          <a:effectLst/>
                          <a:latin typeface="微软雅黑" panose="020B0503020204020204" pitchFamily="34" charset="-122"/>
                          <a:ea typeface="微软雅黑" panose="020B0503020204020204" pitchFamily="34" charset="-122"/>
                        </a:rPr>
                        <a:t>81.6</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r>
              <a:tr h="271249">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2011</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1100" u="none" strike="noStrike">
                          <a:effectLst/>
                          <a:latin typeface="微软雅黑" panose="020B0503020204020204" pitchFamily="34" charset="-122"/>
                          <a:ea typeface="微软雅黑" panose="020B0503020204020204" pitchFamily="34" charset="-122"/>
                        </a:rPr>
                        <a:t>114.7824</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r>
              <a:tr h="271249">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2012</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1100" u="none" strike="noStrike">
                          <a:effectLst/>
                          <a:latin typeface="微软雅黑" panose="020B0503020204020204" pitchFamily="34" charset="-122"/>
                          <a:ea typeface="微软雅黑" panose="020B0503020204020204" pitchFamily="34" charset="-122"/>
                        </a:rPr>
                        <a:t>132</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r>
              <a:tr h="271249">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1100" u="none" strike="noStrike">
                          <a:effectLst/>
                          <a:latin typeface="微软雅黑" panose="020B0503020204020204" pitchFamily="34" charset="-122"/>
                          <a:ea typeface="微软雅黑" panose="020B0503020204020204" pitchFamily="34" charset="-122"/>
                        </a:rPr>
                        <a:t>183.8112</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b"/>
                </a:tc>
              </a:tr>
              <a:tr h="271249">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2014</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220.8</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71249">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2015</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268.8</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bl>
          </a:graphicData>
        </a:graphic>
      </p:graphicFrame>
      <p:graphicFrame>
        <p:nvGraphicFramePr>
          <p:cNvPr id="3" name="表格 2"/>
          <p:cNvGraphicFramePr>
            <a:graphicFrameLocks noGrp="1"/>
          </p:cNvGraphicFramePr>
          <p:nvPr>
            <p:extLst>
              <p:ext uri="{D42A27DB-BD31-4B8C-83A1-F6EECF244321}">
                <p14:modId xmlns:p14="http://schemas.microsoft.com/office/powerpoint/2010/main" xmlns="" val="3816011449"/>
              </p:ext>
            </p:extLst>
          </p:nvPr>
        </p:nvGraphicFramePr>
        <p:xfrm>
          <a:off x="4572000" y="1871173"/>
          <a:ext cx="2016224" cy="1433556"/>
        </p:xfrm>
        <a:graphic>
          <a:graphicData uri="http://schemas.openxmlformats.org/drawingml/2006/table">
            <a:tbl>
              <a:tblPr>
                <a:tableStyleId>{9D7B26C5-4107-4FEC-AEDC-1716B250A1EF}</a:tableStyleId>
              </a:tblPr>
              <a:tblGrid>
                <a:gridCol w="803577"/>
                <a:gridCol w="1212647"/>
              </a:tblGrid>
              <a:tr h="238926">
                <a:tc>
                  <a:txBody>
                    <a:bodyPr/>
                    <a:lstStyle/>
                    <a:p>
                      <a:pPr algn="ctr" fontAlgn="ctr"/>
                      <a:r>
                        <a:rPr lang="zh-CN" altLang="en-US" sz="1100" u="none" strike="noStrike" dirty="0">
                          <a:effectLst/>
                          <a:latin typeface="微软雅黑" panose="020B0503020204020204" pitchFamily="34" charset="-122"/>
                          <a:ea typeface="微软雅黑" panose="020B0503020204020204" pitchFamily="34" charset="-122"/>
                        </a:rPr>
                        <a:t>年份</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a:effectLst/>
                          <a:latin typeface="微软雅黑" panose="020B0503020204020204" pitchFamily="34" charset="-122"/>
                          <a:ea typeface="微软雅黑" panose="020B0503020204020204" pitchFamily="34" charset="-122"/>
                        </a:rPr>
                        <a:t>行业收入（亿元）</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38926">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2016</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1100" u="none" strike="noStrike">
                          <a:effectLst/>
                          <a:latin typeface="微软雅黑" panose="020B0503020204020204" pitchFamily="34" charset="-122"/>
                          <a:ea typeface="微软雅黑" panose="020B0503020204020204" pitchFamily="34" charset="-122"/>
                        </a:rPr>
                        <a:t>278.7236571</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38926">
                <a:tc>
                  <a:txBody>
                    <a:bodyPr/>
                    <a:lstStyle/>
                    <a:p>
                      <a:pPr algn="ctr" fontAlgn="ctr"/>
                      <a:r>
                        <a:rPr lang="en-US" altLang="zh-CN" sz="1100" u="none" strike="noStrike" dirty="0">
                          <a:effectLst/>
                          <a:latin typeface="微软雅黑" panose="020B0503020204020204" pitchFamily="34" charset="-122"/>
                          <a:ea typeface="微软雅黑" panose="020B0503020204020204" pitchFamily="34" charset="-122"/>
                        </a:rPr>
                        <a:t>2017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1100" u="none" strike="noStrike">
                          <a:effectLst/>
                          <a:latin typeface="微软雅黑" panose="020B0503020204020204" pitchFamily="34" charset="-122"/>
                          <a:ea typeface="微软雅黑" panose="020B0503020204020204" pitchFamily="34" charset="-122"/>
                        </a:rPr>
                        <a:t>309.4073143</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38926">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2018</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1100" u="none" strike="noStrike">
                          <a:effectLst/>
                          <a:latin typeface="微软雅黑" panose="020B0503020204020204" pitchFamily="34" charset="-122"/>
                          <a:ea typeface="微软雅黑" panose="020B0503020204020204" pitchFamily="34" charset="-122"/>
                        </a:rPr>
                        <a:t>340.0909714</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38926">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2019</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1100" u="none" strike="noStrike" dirty="0">
                          <a:effectLst/>
                          <a:latin typeface="微软雅黑" panose="020B0503020204020204" pitchFamily="34" charset="-122"/>
                          <a:ea typeface="微软雅黑" panose="020B0503020204020204" pitchFamily="34" charset="-122"/>
                        </a:rPr>
                        <a:t>370.7746286</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38926">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2020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1100" u="none" strike="noStrike" dirty="0">
                          <a:effectLst/>
                          <a:latin typeface="微软雅黑" panose="020B0503020204020204" pitchFamily="34" charset="-122"/>
                          <a:ea typeface="微软雅黑" panose="020B0503020204020204" pitchFamily="34" charset="-122"/>
                        </a:rPr>
                        <a:t>401.4582857</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xmlns="" val="1454581509"/>
              </p:ext>
            </p:extLst>
          </p:nvPr>
        </p:nvGraphicFramePr>
        <p:xfrm>
          <a:off x="6791877" y="1895546"/>
          <a:ext cx="1948793" cy="1389440"/>
        </p:xfrm>
        <a:graphic>
          <a:graphicData uri="http://schemas.openxmlformats.org/drawingml/2006/table">
            <a:tbl>
              <a:tblPr>
                <a:tableStyleId>{0E3FDE45-AF77-4B5C-9715-49D594BDF05E}</a:tableStyleId>
              </a:tblPr>
              <a:tblGrid>
                <a:gridCol w="717133"/>
                <a:gridCol w="1231660"/>
              </a:tblGrid>
              <a:tr h="217615">
                <a:tc>
                  <a:txBody>
                    <a:bodyPr/>
                    <a:lstStyle/>
                    <a:p>
                      <a:pPr algn="ctr" fontAlgn="ctr"/>
                      <a:r>
                        <a:rPr lang="zh-CN" altLang="en-US" sz="1100" u="none" strike="noStrike" dirty="0">
                          <a:effectLst/>
                          <a:latin typeface="微软雅黑" panose="020B0503020204020204" pitchFamily="34" charset="-122"/>
                          <a:ea typeface="微软雅黑" panose="020B0503020204020204" pitchFamily="34" charset="-122"/>
                        </a:rPr>
                        <a:t>年份</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zh-CN" altLang="en-US" sz="1100" u="none" strike="noStrike" dirty="0">
                          <a:effectLst/>
                          <a:latin typeface="微软雅黑" panose="020B0503020204020204" pitchFamily="34" charset="-122"/>
                          <a:ea typeface="微软雅黑" panose="020B0503020204020204" pitchFamily="34" charset="-122"/>
                        </a:rPr>
                        <a:t>行业收入（亿元）</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34365">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2016</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312.840555</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34365">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2017</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1100" u="none" strike="noStrike">
                          <a:effectLst/>
                          <a:latin typeface="微软雅黑" panose="020B0503020204020204" pitchFamily="34" charset="-122"/>
                          <a:ea typeface="微软雅黑" panose="020B0503020204020204" pitchFamily="34" charset="-122"/>
                        </a:rPr>
                        <a:t>373.2929059</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34365">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2018</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1100" u="none" strike="noStrike">
                          <a:effectLst/>
                          <a:latin typeface="微软雅黑" panose="020B0503020204020204" pitchFamily="34" charset="-122"/>
                          <a:ea typeface="微软雅黑" panose="020B0503020204020204" pitchFamily="34" charset="-122"/>
                        </a:rPr>
                        <a:t>445.4755666</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34365">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2019</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1100" u="none" strike="noStrike">
                          <a:effectLst/>
                          <a:latin typeface="微软雅黑" panose="020B0503020204020204" pitchFamily="34" charset="-122"/>
                          <a:ea typeface="微软雅黑" panose="020B0503020204020204" pitchFamily="34" charset="-122"/>
                        </a:rPr>
                        <a:t>532.4388272</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r h="234365">
                <a:tc>
                  <a:txBody>
                    <a:bodyPr/>
                    <a:lstStyle/>
                    <a:p>
                      <a:pPr algn="ctr" fontAlgn="ctr"/>
                      <a:r>
                        <a:rPr lang="en-US" altLang="zh-CN" sz="1100" u="none" strike="noStrike">
                          <a:effectLst/>
                          <a:latin typeface="微软雅黑" panose="020B0503020204020204" pitchFamily="34" charset="-122"/>
                          <a:ea typeface="微软雅黑" panose="020B0503020204020204" pitchFamily="34" charset="-122"/>
                        </a:rPr>
                        <a:t>2020</a:t>
                      </a:r>
                      <a:endParaRPr lang="en-US" altLang="zh-CN"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ctr" fontAlgn="b"/>
                      <a:r>
                        <a:rPr lang="en-US" altLang="zh-CN" sz="1100" u="none" strike="noStrike" dirty="0">
                          <a:effectLst/>
                          <a:latin typeface="微软雅黑" panose="020B0503020204020204" pitchFamily="34" charset="-122"/>
                          <a:ea typeface="微软雅黑" panose="020B0503020204020204" pitchFamily="34" charset="-122"/>
                        </a:rPr>
                        <a:t>638.0261592</a:t>
                      </a:r>
                      <a:endParaRPr lang="en-US" altLang="zh-CN"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r>
            </a:tbl>
          </a:graphicData>
        </a:graphic>
      </p:graphicFrame>
      <p:graphicFrame>
        <p:nvGraphicFramePr>
          <p:cNvPr id="16" name="图表 15"/>
          <p:cNvGraphicFramePr>
            <a:graphicFrameLocks/>
          </p:cNvGraphicFramePr>
          <p:nvPr>
            <p:extLst>
              <p:ext uri="{D42A27DB-BD31-4B8C-83A1-F6EECF244321}">
                <p14:modId xmlns:p14="http://schemas.microsoft.com/office/powerpoint/2010/main" xmlns="" val="2312077213"/>
              </p:ext>
            </p:extLst>
          </p:nvPr>
        </p:nvGraphicFramePr>
        <p:xfrm>
          <a:off x="3252224" y="3429000"/>
          <a:ext cx="5352224" cy="3111287"/>
        </p:xfrm>
        <a:graphic>
          <a:graphicData uri="http://schemas.openxmlformats.org/drawingml/2006/chart">
            <c:chart xmlns:c="http://schemas.openxmlformats.org/drawingml/2006/chart" xmlns:r="http://schemas.openxmlformats.org/officeDocument/2006/relationships" r:id="rId2"/>
          </a:graphicData>
        </a:graphic>
      </p:graphicFrame>
      <p:sp>
        <p:nvSpPr>
          <p:cNvPr id="9" name="灯片编号占位符 8"/>
          <p:cNvSpPr>
            <a:spLocks noGrp="1"/>
          </p:cNvSpPr>
          <p:nvPr>
            <p:ph type="sldNum" sz="quarter" idx="12"/>
          </p:nvPr>
        </p:nvSpPr>
        <p:spPr/>
        <p:txBody>
          <a:bodyPr/>
          <a:lstStyle/>
          <a:p>
            <a:fld id="{57F98C0C-FAF2-480B-87BE-9D56BE4863FC}" type="slidenum">
              <a:rPr lang="zh-CN" altLang="en-US" smtClean="0"/>
              <a:pPr/>
              <a:t>121</a:t>
            </a:fld>
            <a:endParaRPr lang="zh-CN" altLang="en-US"/>
          </a:p>
        </p:txBody>
      </p:sp>
      <p:sp>
        <p:nvSpPr>
          <p:cNvPr id="18" name="圆角矩形 17"/>
          <p:cNvSpPr/>
          <p:nvPr/>
        </p:nvSpPr>
        <p:spPr>
          <a:xfrm>
            <a:off x="466791" y="1484784"/>
            <a:ext cx="3745169" cy="1944216"/>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kumimoji="1" lang="zh-CN" altLang="en-US" sz="1400" dirty="0" smtClean="0">
                <a:latin typeface="微软雅黑" panose="020B0503020204020204" pitchFamily="34" charset="-122"/>
                <a:ea typeface="微软雅黑" panose="020B0503020204020204" pitchFamily="34" charset="-122"/>
                <a:cs typeface="Microsoft YaHei" charset="0"/>
              </a:rPr>
              <a:t>根据顺义</a:t>
            </a:r>
            <a:r>
              <a:rPr kumimoji="1" lang="zh-CN" altLang="en-US" sz="1400" dirty="0">
                <a:latin typeface="微软雅黑" panose="020B0503020204020204" pitchFamily="34" charset="-122"/>
                <a:ea typeface="微软雅黑" panose="020B0503020204020204" pitchFamily="34" charset="-122"/>
                <a:cs typeface="Microsoft YaHei" charset="0"/>
              </a:rPr>
              <a:t>近年的数据与顺义在北京市的收入占比，向前追溯得出顺义</a:t>
            </a:r>
            <a:r>
              <a:rPr kumimoji="1" lang="zh-CN" altLang="en-US" sz="1400" dirty="0" smtClean="0">
                <a:latin typeface="微软雅黑" panose="020B0503020204020204" pitchFamily="34" charset="-122"/>
                <a:ea typeface="微软雅黑" panose="020B0503020204020204" pitchFamily="34" charset="-122"/>
                <a:cs typeface="Microsoft YaHei" charset="0"/>
              </a:rPr>
              <a:t>区历史</a:t>
            </a:r>
            <a:r>
              <a:rPr kumimoji="1" lang="zh-CN" altLang="en-US" sz="1400" dirty="0">
                <a:latin typeface="微软雅黑" panose="020B0503020204020204" pitchFamily="34" charset="-122"/>
                <a:ea typeface="微软雅黑" panose="020B0503020204020204" pitchFamily="34" charset="-122"/>
                <a:cs typeface="Microsoft YaHei" charset="0"/>
              </a:rPr>
              <a:t>数据</a:t>
            </a:r>
            <a:r>
              <a:rPr kumimoji="1" lang="zh-CN" altLang="en-US" sz="1400" dirty="0" smtClean="0">
                <a:latin typeface="微软雅黑" panose="020B0503020204020204" pitchFamily="34" charset="-122"/>
                <a:ea typeface="微软雅黑" panose="020B0503020204020204" pitchFamily="34" charset="-122"/>
                <a:cs typeface="Microsoft YaHei" charset="0"/>
              </a:rPr>
              <a:t>。</a:t>
            </a:r>
            <a:endParaRPr kumimoji="1" lang="en-US" altLang="zh-CN" sz="1400" dirty="0" smtClean="0">
              <a:latin typeface="微软雅黑" panose="020B0503020204020204" pitchFamily="34" charset="-122"/>
              <a:ea typeface="微软雅黑" panose="020B0503020204020204" pitchFamily="34" charset="-122"/>
              <a:cs typeface="Microsoft YaHei" charset="0"/>
            </a:endParaRPr>
          </a:p>
          <a:p>
            <a:pPr>
              <a:lnSpc>
                <a:spcPct val="150000"/>
              </a:lnSpc>
            </a:pPr>
            <a:r>
              <a:rPr kumimoji="1" lang="zh-CN" altLang="en-US" sz="1400" dirty="0" smtClean="0">
                <a:latin typeface="微软雅黑" panose="020B0503020204020204" pitchFamily="34" charset="-122"/>
                <a:ea typeface="微软雅黑" panose="020B0503020204020204" pitchFamily="34" charset="-122"/>
                <a:cs typeface="Microsoft YaHei" charset="0"/>
              </a:rPr>
              <a:t>顺义区电子商务行业若实施转型，收入增长率将变为原来的两倍，保守采用</a:t>
            </a:r>
            <a:r>
              <a:rPr kumimoji="1" lang="en-US" altLang="zh-CN" sz="1400" dirty="0" smtClean="0">
                <a:latin typeface="微软雅黑" panose="020B0503020204020204" pitchFamily="34" charset="-122"/>
                <a:ea typeface="微软雅黑" panose="020B0503020204020204" pitchFamily="34" charset="-122"/>
                <a:cs typeface="Microsoft YaHei" charset="0"/>
              </a:rPr>
              <a:t>16-19%</a:t>
            </a:r>
            <a:r>
              <a:rPr kumimoji="1" lang="zh-CN" altLang="en-US" sz="1400" dirty="0" smtClean="0">
                <a:latin typeface="微软雅黑" panose="020B0503020204020204" pitchFamily="34" charset="-122"/>
                <a:ea typeface="微软雅黑" panose="020B0503020204020204" pitchFamily="34" charset="-122"/>
                <a:cs typeface="Microsoft YaHei" charset="0"/>
              </a:rPr>
              <a:t>的年增长率，则十三五期间该行业收入会实现翻番的目标。</a:t>
            </a:r>
            <a:endParaRPr kumimoji="1" lang="zh-CN" altLang="en-US" sz="1400" dirty="0">
              <a:latin typeface="微软雅黑" panose="020B0503020204020204" pitchFamily="34" charset="-122"/>
              <a:ea typeface="微软雅黑" panose="020B0503020204020204" pitchFamily="34" charset="-122"/>
              <a:cs typeface="Microsoft YaHei" charset="0"/>
            </a:endParaRPr>
          </a:p>
        </p:txBody>
      </p:sp>
    </p:spTree>
    <p:extLst>
      <p:ext uri="{BB962C8B-B14F-4D97-AF65-F5344CB8AC3E}">
        <p14:creationId xmlns:p14="http://schemas.microsoft.com/office/powerpoint/2010/main" xmlns="" val="234516086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122</a:t>
            </a:fld>
            <a:endParaRPr lang="zh-CN" altLang="en-US"/>
          </a:p>
        </p:txBody>
      </p:sp>
      <p:sp>
        <p:nvSpPr>
          <p:cNvPr id="4" name="TextBox 3"/>
          <p:cNvSpPr txBox="1"/>
          <p:nvPr/>
        </p:nvSpPr>
        <p:spPr>
          <a:xfrm>
            <a:off x="3419872" y="1309293"/>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smtClean="0">
                <a:ln w="18415" cmpd="sng">
                  <a:noFill/>
                  <a:prstDash val="solid"/>
                </a:ln>
                <a:solidFill>
                  <a:schemeClr val="tx1"/>
                </a:solidFill>
                <a:effectLst/>
                <a:uLnTx/>
                <a:uFillTx/>
                <a:latin typeface="Agency FB" pitchFamily="34" charset="0"/>
                <a:ea typeface="微软雅黑" pitchFamily="34" charset="-122"/>
              </a:rPr>
              <a:t>1.0</a:t>
            </a:r>
            <a:endParaRPr kumimoji="0" lang="zh-CN" altLang="en-US" sz="3600" b="1" i="0" u="none" strike="noStrike" kern="0" cap="none" spc="0" normalizeH="0" baseline="0" noProof="0" dirty="0">
              <a:ln w="18415" cmpd="sng">
                <a:noFill/>
                <a:prstDash val="solid"/>
              </a:ln>
              <a:solidFill>
                <a:schemeClr val="tx1"/>
              </a:solidFill>
              <a:effectLst/>
              <a:uLnTx/>
              <a:uFillTx/>
              <a:latin typeface="Agency FB" pitchFamily="34" charset="0"/>
              <a:ea typeface="微软雅黑" pitchFamily="34" charset="-122"/>
            </a:endParaRPr>
          </a:p>
        </p:txBody>
      </p:sp>
      <p:sp>
        <p:nvSpPr>
          <p:cNvPr id="5" name="TextBox 4"/>
          <p:cNvSpPr txBox="1"/>
          <p:nvPr/>
        </p:nvSpPr>
        <p:spPr>
          <a:xfrm>
            <a:off x="3502443" y="1251117"/>
            <a:ext cx="4425137" cy="523220"/>
          </a:xfrm>
          <a:prstGeom prst="rect">
            <a:avLst/>
          </a:prstGeom>
          <a:noFill/>
        </p:spPr>
        <p:txBody>
          <a:bodyPr wrap="square" rtlCol="0">
            <a:spAutoFit/>
          </a:bodyPr>
          <a:lstStyle/>
          <a:p>
            <a:pPr lvl="0" algn="ctr">
              <a:defRPr/>
            </a:pPr>
            <a:r>
              <a:rPr lang="zh-CN" altLang="en-US" sz="2800" b="1" kern="0" dirty="0" smtClean="0">
                <a:latin typeface="Arial" pitchFamily="34" charset="0"/>
                <a:ea typeface="微软雅黑" pitchFamily="34" charset="-122"/>
                <a:cs typeface="Arial" pitchFamily="34" charset="0"/>
              </a:rPr>
              <a:t>规划</a:t>
            </a:r>
            <a:r>
              <a:rPr lang="zh-CN" altLang="en-US" sz="2800" b="1" kern="0" dirty="0">
                <a:latin typeface="Arial" pitchFamily="34" charset="0"/>
                <a:ea typeface="微软雅黑" pitchFamily="34" charset="-122"/>
                <a:cs typeface="Arial" pitchFamily="34" charset="0"/>
              </a:rPr>
              <a:t>背景</a:t>
            </a:r>
            <a:endParaRPr kumimoji="0" lang="en-US" altLang="zh-CN" sz="2800" b="1" i="0" u="none" strike="noStrike" kern="0" cap="none" spc="0" normalizeH="0" baseline="0" noProof="0" dirty="0">
              <a:ln>
                <a:noFill/>
              </a:ln>
              <a:effectLst/>
              <a:uLnTx/>
              <a:uFillTx/>
              <a:latin typeface="Arial" pitchFamily="34" charset="0"/>
              <a:ea typeface="微软雅黑" pitchFamily="34" charset="-122"/>
              <a:cs typeface="Arial" pitchFamily="34" charset="0"/>
            </a:endParaRPr>
          </a:p>
        </p:txBody>
      </p:sp>
      <p:sp>
        <p:nvSpPr>
          <p:cNvPr id="6" name="TextBox 5"/>
          <p:cNvSpPr txBox="1"/>
          <p:nvPr/>
        </p:nvSpPr>
        <p:spPr>
          <a:xfrm>
            <a:off x="3502443" y="1916832"/>
            <a:ext cx="4528477" cy="523220"/>
          </a:xfrm>
          <a:prstGeom prst="rect">
            <a:avLst/>
          </a:prstGeom>
          <a:noFill/>
        </p:spPr>
        <p:txBody>
          <a:bodyPr wrap="square" rtlCol="0">
            <a:spAutoFit/>
          </a:bodyPr>
          <a:lstStyle/>
          <a:p>
            <a:pPr algn="ctr">
              <a:defRPr/>
            </a:pPr>
            <a:r>
              <a:rPr lang="zh-CN" altLang="en-US" sz="2800" b="1" kern="0" dirty="0" smtClean="0">
                <a:latin typeface="Arial" pitchFamily="34" charset="0"/>
                <a:ea typeface="微软雅黑" pitchFamily="34" charset="-122"/>
                <a:cs typeface="Arial" pitchFamily="34" charset="0"/>
              </a:rPr>
              <a:t>规划</a:t>
            </a:r>
            <a:r>
              <a:rPr lang="zh-CN" altLang="en-US" sz="2800" b="1" kern="0" dirty="0">
                <a:latin typeface="Arial" pitchFamily="34" charset="0"/>
                <a:ea typeface="微软雅黑" pitchFamily="34" charset="-122"/>
                <a:cs typeface="Arial" pitchFamily="34" charset="0"/>
              </a:rPr>
              <a:t>思路</a:t>
            </a:r>
            <a:endParaRPr lang="en-US" altLang="zh-CN" sz="2800" b="1" kern="0" dirty="0">
              <a:latin typeface="Arial" pitchFamily="34" charset="0"/>
              <a:ea typeface="微软雅黑" pitchFamily="34" charset="-122"/>
              <a:cs typeface="Arial" pitchFamily="34" charset="0"/>
            </a:endParaRPr>
          </a:p>
        </p:txBody>
      </p:sp>
      <p:sp>
        <p:nvSpPr>
          <p:cNvPr id="7" name="TextBox 6"/>
          <p:cNvSpPr txBox="1"/>
          <p:nvPr/>
        </p:nvSpPr>
        <p:spPr>
          <a:xfrm>
            <a:off x="3417324" y="2749453"/>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smtClean="0">
                <a:solidFill>
                  <a:schemeClr val="tx1"/>
                </a:solidFill>
              </a:rPr>
              <a:t>3.0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8" name="TextBox 7"/>
          <p:cNvSpPr txBox="1"/>
          <p:nvPr/>
        </p:nvSpPr>
        <p:spPr>
          <a:xfrm>
            <a:off x="3502442" y="2594734"/>
            <a:ext cx="4425137" cy="523220"/>
          </a:xfrm>
          <a:prstGeom prst="rect">
            <a:avLst/>
          </a:prstGeom>
          <a:noFill/>
        </p:spPr>
        <p:txBody>
          <a:bodyPr wrap="square" rtlCol="0">
            <a:spAutoFit/>
          </a:bodyPr>
          <a:lstStyle/>
          <a:p>
            <a:pPr lvl="0" algn="ctr">
              <a:defRPr/>
            </a:pPr>
            <a:r>
              <a:rPr lang="zh-CN" altLang="en-US" sz="2800" b="1" kern="0" dirty="0" smtClean="0">
                <a:latin typeface="Arial" pitchFamily="34" charset="0"/>
                <a:ea typeface="微软雅黑" pitchFamily="34" charset="-122"/>
                <a:cs typeface="Arial" pitchFamily="34" charset="0"/>
              </a:rPr>
              <a:t>规划内容</a:t>
            </a:r>
            <a:endParaRPr lang="en-US" altLang="zh-CN" sz="2800" b="1" kern="0" dirty="0">
              <a:latin typeface="Arial" pitchFamily="34" charset="0"/>
              <a:ea typeface="微软雅黑" pitchFamily="34" charset="-122"/>
              <a:cs typeface="Arial" pitchFamily="34" charset="0"/>
            </a:endParaRPr>
          </a:p>
        </p:txBody>
      </p:sp>
      <p:sp>
        <p:nvSpPr>
          <p:cNvPr id="13" name="TextBox 12"/>
          <p:cNvSpPr txBox="1"/>
          <p:nvPr/>
        </p:nvSpPr>
        <p:spPr>
          <a:xfrm>
            <a:off x="3419872" y="1957365"/>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smtClean="0">
                <a:solidFill>
                  <a:schemeClr val="tx1"/>
                </a:solidFill>
              </a:rPr>
              <a:t>2.0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14" name="圆角矩形 13"/>
          <p:cNvSpPr/>
          <p:nvPr/>
        </p:nvSpPr>
        <p:spPr>
          <a:xfrm>
            <a:off x="3563888" y="1196752"/>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3563888" y="1916832"/>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3563888" y="2677445"/>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2771800" y="260648"/>
            <a:ext cx="3384376" cy="584775"/>
          </a:xfrm>
          <a:prstGeom prst="rect">
            <a:avLst/>
          </a:prstGeom>
          <a:noFill/>
        </p:spPr>
        <p:txBody>
          <a:bodyPr wrap="square" rtlCol="0">
            <a:spAutoFit/>
          </a:bodyPr>
          <a:lstStyle/>
          <a:p>
            <a:pPr algn="ctr"/>
            <a:r>
              <a:rPr lang="zh-CN" altLang="en-US" sz="3200" b="1" dirty="0" smtClean="0">
                <a:latin typeface="黑体" panose="02010609060101010101" pitchFamily="49" charset="-122"/>
                <a:ea typeface="黑体" panose="02010609060101010101" pitchFamily="49" charset="-122"/>
              </a:rPr>
              <a:t>目 录</a:t>
            </a:r>
            <a:endParaRPr lang="zh-CN" altLang="en-US" sz="3200" b="1" dirty="0">
              <a:latin typeface="黑体" panose="02010609060101010101" pitchFamily="49" charset="-122"/>
              <a:ea typeface="黑体" panose="02010609060101010101" pitchFamily="49" charset="-122"/>
            </a:endParaRPr>
          </a:p>
        </p:txBody>
      </p:sp>
      <p:grpSp>
        <p:nvGrpSpPr>
          <p:cNvPr id="23" name="组合 22"/>
          <p:cNvGrpSpPr/>
          <p:nvPr/>
        </p:nvGrpSpPr>
        <p:grpSpPr>
          <a:xfrm>
            <a:off x="1547664" y="5824304"/>
            <a:ext cx="5328592" cy="701040"/>
            <a:chOff x="1547664" y="1791856"/>
            <a:chExt cx="5328592" cy="701040"/>
          </a:xfrm>
        </p:grpSpPr>
        <p:cxnSp>
          <p:nvCxnSpPr>
            <p:cNvPr id="21" name="直接连接符 20"/>
            <p:cNvCxnSpPr/>
            <p:nvPr/>
          </p:nvCxnSpPr>
          <p:spPr>
            <a:xfrm>
              <a:off x="2771800" y="2420888"/>
              <a:ext cx="4104456"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3" descr="C:\Users\Chen\Desktop\360截图20151230115225744.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1035" b="15516"/>
            <a:stretch/>
          </p:blipFill>
          <p:spPr bwMode="auto">
            <a:xfrm>
              <a:off x="1547664" y="1791856"/>
              <a:ext cx="1424940" cy="7010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Lst>
          </p:spPr>
        </p:pic>
      </p:grpSp>
      <p:sp>
        <p:nvSpPr>
          <p:cNvPr id="22" name="TextBox 21"/>
          <p:cNvSpPr txBox="1"/>
          <p:nvPr/>
        </p:nvSpPr>
        <p:spPr>
          <a:xfrm>
            <a:off x="3417324" y="3376156"/>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a:solidFill>
                  <a:schemeClr val="tx1"/>
                </a:solidFill>
              </a:rPr>
              <a:t>4</a:t>
            </a:r>
            <a:r>
              <a:rPr lang="en-US" altLang="zh-CN" sz="3600" dirty="0" smtClean="0">
                <a:solidFill>
                  <a:schemeClr val="tx1"/>
                </a:solidFill>
              </a:rPr>
              <a:t>.0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24" name="TextBox 23"/>
          <p:cNvSpPr txBox="1"/>
          <p:nvPr/>
        </p:nvSpPr>
        <p:spPr>
          <a:xfrm>
            <a:off x="3563888" y="3356992"/>
            <a:ext cx="4425137" cy="523220"/>
          </a:xfrm>
          <a:prstGeom prst="rect">
            <a:avLst/>
          </a:prstGeom>
          <a:noFill/>
        </p:spPr>
        <p:txBody>
          <a:bodyPr wrap="square" rtlCol="0">
            <a:spAutoFit/>
          </a:bodyPr>
          <a:lstStyle/>
          <a:p>
            <a:pPr lvl="0" algn="ctr">
              <a:defRPr/>
            </a:pPr>
            <a:r>
              <a:rPr lang="zh-CN" altLang="en-US" sz="2800" b="1" kern="0" dirty="0">
                <a:latin typeface="Arial" pitchFamily="34" charset="0"/>
                <a:ea typeface="微软雅黑" pitchFamily="34" charset="-122"/>
                <a:cs typeface="Arial" pitchFamily="34" charset="0"/>
              </a:rPr>
              <a:t>保障措施</a:t>
            </a:r>
            <a:endParaRPr lang="en-US" altLang="zh-CN" sz="2800" b="1" kern="0" dirty="0">
              <a:latin typeface="Arial" pitchFamily="34" charset="0"/>
              <a:ea typeface="微软雅黑" pitchFamily="34" charset="-122"/>
              <a:cs typeface="Arial" pitchFamily="34" charset="0"/>
            </a:endParaRPr>
          </a:p>
        </p:txBody>
      </p:sp>
      <p:sp>
        <p:nvSpPr>
          <p:cNvPr id="25" name="圆角矩形 24"/>
          <p:cNvSpPr/>
          <p:nvPr/>
        </p:nvSpPr>
        <p:spPr>
          <a:xfrm>
            <a:off x="3563888" y="3376156"/>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3419872" y="4189613"/>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a:solidFill>
                  <a:schemeClr val="tx1"/>
                </a:solidFill>
              </a:rPr>
              <a:t>5</a:t>
            </a:r>
            <a:r>
              <a:rPr lang="en-US" altLang="zh-CN" sz="3600" dirty="0" smtClean="0">
                <a:solidFill>
                  <a:schemeClr val="tx1"/>
                </a:solidFill>
              </a:rPr>
              <a:t>.0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27" name="TextBox 26"/>
          <p:cNvSpPr txBox="1"/>
          <p:nvPr/>
        </p:nvSpPr>
        <p:spPr>
          <a:xfrm>
            <a:off x="3563888" y="4149080"/>
            <a:ext cx="4425137" cy="523220"/>
          </a:xfrm>
          <a:prstGeom prst="rect">
            <a:avLst/>
          </a:prstGeom>
          <a:noFill/>
        </p:spPr>
        <p:txBody>
          <a:bodyPr wrap="square" rtlCol="0">
            <a:spAutoFit/>
          </a:bodyPr>
          <a:lstStyle/>
          <a:p>
            <a:pPr algn="ctr">
              <a:defRPr/>
            </a:pPr>
            <a:r>
              <a:rPr lang="zh-CN" altLang="en-US" sz="2800" b="1" kern="0" dirty="0">
                <a:latin typeface="Arial" pitchFamily="34" charset="0"/>
                <a:ea typeface="微软雅黑" pitchFamily="34" charset="-122"/>
                <a:cs typeface="Arial" pitchFamily="34" charset="0"/>
              </a:rPr>
              <a:t>演进路线</a:t>
            </a:r>
            <a:endParaRPr lang="en-US" altLang="zh-CN" sz="2800" b="1" kern="0" dirty="0">
              <a:latin typeface="Arial" pitchFamily="34" charset="0"/>
              <a:ea typeface="微软雅黑" pitchFamily="34" charset="-122"/>
              <a:cs typeface="Arial" pitchFamily="34" charset="0"/>
            </a:endParaRPr>
          </a:p>
        </p:txBody>
      </p:sp>
      <p:sp>
        <p:nvSpPr>
          <p:cNvPr id="28" name="圆角矩形 27"/>
          <p:cNvSpPr/>
          <p:nvPr/>
        </p:nvSpPr>
        <p:spPr>
          <a:xfrm>
            <a:off x="3563888" y="4149080"/>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419872" y="4909693"/>
            <a:ext cx="1154676" cy="584775"/>
          </a:xfrm>
          <a:prstGeom prst="rect">
            <a:avLst/>
          </a:prstGeom>
          <a:noFill/>
        </p:spPr>
        <p:txBody>
          <a:bodyPr wrap="square" rtlCol="0">
            <a:spAutoFit/>
          </a:bodyPr>
          <a:lstStyle>
            <a:defPPr>
              <a:defRPr lang="zh-CN"/>
            </a:defPPr>
            <a:lvl1pPr algn="ctr">
              <a:defRPr sz="2800" b="1" kern="0">
                <a:latin typeface="Arial" pitchFamily="34" charset="0"/>
                <a:ea typeface="微软雅黑" pitchFamily="34" charset="-122"/>
                <a:cs typeface="Arial" pitchFamily="34" charset="0"/>
              </a:defRPr>
            </a:lvl1pPr>
          </a:lstStyle>
          <a:p>
            <a:r>
              <a:rPr lang="en-US" altLang="zh-CN" sz="3200" dirty="0"/>
              <a:t>6.0</a:t>
            </a:r>
            <a:endParaRPr lang="zh-CN" altLang="en-US" sz="3200" dirty="0"/>
          </a:p>
        </p:txBody>
      </p:sp>
      <p:sp>
        <p:nvSpPr>
          <p:cNvPr id="30" name="TextBox 29"/>
          <p:cNvSpPr txBox="1"/>
          <p:nvPr/>
        </p:nvSpPr>
        <p:spPr>
          <a:xfrm>
            <a:off x="3563888" y="4869160"/>
            <a:ext cx="4425137" cy="523220"/>
          </a:xfrm>
          <a:prstGeom prst="rect">
            <a:avLst/>
          </a:prstGeom>
          <a:noFill/>
        </p:spPr>
        <p:txBody>
          <a:bodyPr wrap="square" rtlCol="0">
            <a:spAutoFit/>
          </a:bodyPr>
          <a:lstStyle/>
          <a:p>
            <a:pPr algn="ctr">
              <a:defRPr/>
            </a:pPr>
            <a:r>
              <a:rPr lang="zh-CN" altLang="en-US" sz="2800" b="1" kern="0" dirty="0" smtClean="0">
                <a:latin typeface="Arial" pitchFamily="34" charset="0"/>
                <a:ea typeface="微软雅黑" pitchFamily="34" charset="-122"/>
                <a:cs typeface="Arial" pitchFamily="34" charset="0"/>
              </a:rPr>
              <a:t>效果分析</a:t>
            </a:r>
            <a:endParaRPr lang="en-US" altLang="zh-CN" sz="2800" b="1" kern="0" dirty="0">
              <a:latin typeface="Arial" pitchFamily="34" charset="0"/>
              <a:ea typeface="微软雅黑" pitchFamily="34" charset="-122"/>
              <a:cs typeface="Arial" pitchFamily="34" charset="0"/>
            </a:endParaRPr>
          </a:p>
        </p:txBody>
      </p:sp>
      <p:sp>
        <p:nvSpPr>
          <p:cNvPr id="31" name="圆角矩形 30"/>
          <p:cNvSpPr/>
          <p:nvPr/>
        </p:nvSpPr>
        <p:spPr>
          <a:xfrm>
            <a:off x="3563888" y="4869160"/>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419872" y="5796553"/>
            <a:ext cx="1154676" cy="584775"/>
          </a:xfrm>
          <a:prstGeom prst="rect">
            <a:avLst/>
          </a:prstGeom>
          <a:noFill/>
        </p:spPr>
        <p:txBody>
          <a:bodyPr wrap="square" rtlCol="0">
            <a:spAutoFit/>
          </a:bodyPr>
          <a:lstStyle>
            <a:defPPr>
              <a:defRPr lang="zh-CN"/>
            </a:defPPr>
            <a:lvl1pPr algn="ctr">
              <a:defRPr sz="2800" b="1" kern="0">
                <a:latin typeface="Arial" pitchFamily="34" charset="0"/>
                <a:ea typeface="微软雅黑" pitchFamily="34" charset="-122"/>
                <a:cs typeface="Arial" pitchFamily="34" charset="0"/>
              </a:defRPr>
            </a:lvl1pPr>
          </a:lstStyle>
          <a:p>
            <a:r>
              <a:rPr lang="en-US" altLang="zh-CN" sz="3200" dirty="0" smtClean="0"/>
              <a:t>7.0</a:t>
            </a:r>
            <a:endParaRPr lang="zh-CN" altLang="en-US" sz="3200" dirty="0"/>
          </a:p>
        </p:txBody>
      </p:sp>
      <p:sp>
        <p:nvSpPr>
          <p:cNvPr id="33" name="TextBox 32"/>
          <p:cNvSpPr txBox="1"/>
          <p:nvPr/>
        </p:nvSpPr>
        <p:spPr>
          <a:xfrm>
            <a:off x="3707904" y="5756020"/>
            <a:ext cx="4209113" cy="523220"/>
          </a:xfrm>
          <a:prstGeom prst="rect">
            <a:avLst/>
          </a:prstGeom>
          <a:noFill/>
        </p:spPr>
        <p:txBody>
          <a:bodyPr wrap="square" rtlCol="0">
            <a:spAutoFit/>
          </a:bodyPr>
          <a:lstStyle/>
          <a:p>
            <a:pPr algn="ctr">
              <a:defRPr/>
            </a:pPr>
            <a:r>
              <a:rPr lang="zh-CN" altLang="en-US" sz="2800" b="1" kern="0" dirty="0" smtClean="0">
                <a:latin typeface="Arial" pitchFamily="34" charset="0"/>
                <a:ea typeface="微软雅黑" pitchFamily="34" charset="-122"/>
                <a:cs typeface="Arial" pitchFamily="34" charset="0"/>
              </a:rPr>
              <a:t>最终结论</a:t>
            </a:r>
            <a:endParaRPr lang="en-US" altLang="zh-CN" sz="2800" b="1" kern="0" dirty="0">
              <a:latin typeface="Arial" pitchFamily="34" charset="0"/>
              <a:ea typeface="微软雅黑" pitchFamily="34" charset="-122"/>
              <a:cs typeface="Arial" pitchFamily="34" charset="0"/>
            </a:endParaRPr>
          </a:p>
        </p:txBody>
      </p:sp>
      <p:sp>
        <p:nvSpPr>
          <p:cNvPr id="34" name="圆角矩形 33"/>
          <p:cNvSpPr/>
          <p:nvPr/>
        </p:nvSpPr>
        <p:spPr>
          <a:xfrm>
            <a:off x="3563888" y="5805264"/>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702212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5"/>
                                        </p:tgtEl>
                                        <p:attrNameLst>
                                          <p:attrName>style.opacity</p:attrName>
                                        </p:attrNameLst>
                                      </p:cBhvr>
                                      <p:to>
                                        <p:strVal val="0.5"/>
                                      </p:to>
                                    </p:set>
                                    <p:animEffect filter="image" prLst="opacity: 0.5">
                                      <p:cBhvr rctx="IE">
                                        <p:cTn id="7" dur="indefinite"/>
                                        <p:tgtEl>
                                          <p:spTgt spid="5"/>
                                        </p:tgtEl>
                                      </p:cBhvr>
                                    </p:animEffect>
                                  </p:childTnLst>
                                </p:cTn>
                              </p:par>
                              <p:par>
                                <p:cTn id="8" presetID="9" presetClass="emph" presetSubtype="0" grpId="0" nodeType="withEffect">
                                  <p:stCondLst>
                                    <p:cond delay="0"/>
                                  </p:stCondLst>
                                  <p:childTnLst>
                                    <p:set>
                                      <p:cBhvr rctx="PPT">
                                        <p:cTn id="9" dur="indefinite"/>
                                        <p:tgtEl>
                                          <p:spTgt spid="6"/>
                                        </p:tgtEl>
                                        <p:attrNameLst>
                                          <p:attrName>style.opacity</p:attrName>
                                        </p:attrNameLst>
                                      </p:cBhvr>
                                      <p:to>
                                        <p:strVal val="0.5"/>
                                      </p:to>
                                    </p:set>
                                    <p:animEffect filter="image" prLst="opacity: 0.5">
                                      <p:cBhvr rctx="IE">
                                        <p:cTn id="10" dur="indefinite"/>
                                        <p:tgtEl>
                                          <p:spTgt spid="6"/>
                                        </p:tgtEl>
                                      </p:cBhvr>
                                    </p:animEffect>
                                  </p:childTnLst>
                                </p:cTn>
                              </p:par>
                              <p:par>
                                <p:cTn id="11" presetID="9" presetClass="emph" presetSubtype="0" grpId="0" nodeType="withEffect">
                                  <p:stCondLst>
                                    <p:cond delay="0"/>
                                  </p:stCondLst>
                                  <p:childTnLst>
                                    <p:set>
                                      <p:cBhvr rctx="PPT">
                                        <p:cTn id="12" dur="indefinite"/>
                                        <p:tgtEl>
                                          <p:spTgt spid="8"/>
                                        </p:tgtEl>
                                        <p:attrNameLst>
                                          <p:attrName>style.opacity</p:attrName>
                                        </p:attrNameLst>
                                      </p:cBhvr>
                                      <p:to>
                                        <p:strVal val="0.5"/>
                                      </p:to>
                                    </p:set>
                                    <p:animEffect filter="image" prLst="opacity: 0.5">
                                      <p:cBhvr rctx="IE">
                                        <p:cTn id="13" dur="indefinite"/>
                                        <p:tgtEl>
                                          <p:spTgt spid="8"/>
                                        </p:tgtEl>
                                      </p:cBhvr>
                                    </p:animEffect>
                                  </p:childTnLst>
                                </p:cTn>
                              </p:par>
                              <p:par>
                                <p:cTn id="14" presetID="9" presetClass="emph" presetSubtype="0" grpId="0" nodeType="withEffect">
                                  <p:stCondLst>
                                    <p:cond delay="0"/>
                                  </p:stCondLst>
                                  <p:childTnLst>
                                    <p:set>
                                      <p:cBhvr rctx="PPT">
                                        <p:cTn id="15" dur="indefinite"/>
                                        <p:tgtEl>
                                          <p:spTgt spid="24"/>
                                        </p:tgtEl>
                                        <p:attrNameLst>
                                          <p:attrName>style.opacity</p:attrName>
                                        </p:attrNameLst>
                                      </p:cBhvr>
                                      <p:to>
                                        <p:strVal val="0.5"/>
                                      </p:to>
                                    </p:set>
                                    <p:animEffect filter="image" prLst="opacity: 0.5">
                                      <p:cBhvr rctx="IE">
                                        <p:cTn id="16" dur="indefinite"/>
                                        <p:tgtEl>
                                          <p:spTgt spid="24"/>
                                        </p:tgtEl>
                                      </p:cBhvr>
                                    </p:animEffect>
                                  </p:childTnLst>
                                </p:cTn>
                              </p:par>
                              <p:par>
                                <p:cTn id="17" presetID="9" presetClass="emph" presetSubtype="0" grpId="0" nodeType="withEffect">
                                  <p:stCondLst>
                                    <p:cond delay="0"/>
                                  </p:stCondLst>
                                  <p:childTnLst>
                                    <p:set>
                                      <p:cBhvr rctx="PPT">
                                        <p:cTn id="18" dur="indefinite"/>
                                        <p:tgtEl>
                                          <p:spTgt spid="27"/>
                                        </p:tgtEl>
                                        <p:attrNameLst>
                                          <p:attrName>style.opacity</p:attrName>
                                        </p:attrNameLst>
                                      </p:cBhvr>
                                      <p:to>
                                        <p:strVal val="0.5"/>
                                      </p:to>
                                    </p:set>
                                    <p:animEffect filter="image" prLst="opacity: 0.5">
                                      <p:cBhvr rctx="IE">
                                        <p:cTn id="19" dur="indefinite"/>
                                        <p:tgtEl>
                                          <p:spTgt spid="27"/>
                                        </p:tgtEl>
                                      </p:cBhvr>
                                    </p:animEffect>
                                  </p:childTnLst>
                                </p:cTn>
                              </p:par>
                              <p:par>
                                <p:cTn id="20" presetID="9" presetClass="emph" presetSubtype="0" grpId="0" nodeType="withEffect">
                                  <p:stCondLst>
                                    <p:cond delay="0"/>
                                  </p:stCondLst>
                                  <p:childTnLst>
                                    <p:set>
                                      <p:cBhvr rctx="PPT">
                                        <p:cTn id="21" dur="indefinite"/>
                                        <p:tgtEl>
                                          <p:spTgt spid="30"/>
                                        </p:tgtEl>
                                        <p:attrNameLst>
                                          <p:attrName>style.opacity</p:attrName>
                                        </p:attrNameLst>
                                      </p:cBhvr>
                                      <p:to>
                                        <p:strVal val="0.5"/>
                                      </p:to>
                                    </p:set>
                                    <p:animEffect filter="image" prLst="opacity: 0.5">
                                      <p:cBhvr rctx="IE">
                                        <p:cTn id="22" dur="indefinite"/>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24" grpId="0"/>
      <p:bldP spid="27" grpId="0"/>
      <p:bldP spid="30"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8671" y="548800"/>
            <a:ext cx="8352000"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结论</a:t>
            </a:r>
            <a:endParaRPr lang="zh-CN" altLang="en-US" sz="2400" b="1" dirty="0">
              <a:solidFill>
                <a:schemeClr val="tx1"/>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xmlns="" val="0"/>
              </a:ext>
            </a:extLst>
          </a:blip>
          <a:srcRect l="8228" r="8228"/>
          <a:stretch/>
        </p:blipFill>
        <p:spPr>
          <a:xfrm>
            <a:off x="0" y="2966260"/>
            <a:ext cx="9144000" cy="2831629"/>
          </a:xfrm>
          <a:prstGeom prst="rect">
            <a:avLst/>
          </a:prstGeom>
        </p:spPr>
      </p:pic>
      <p:sp>
        <p:nvSpPr>
          <p:cNvPr id="5" name="TextBox 4"/>
          <p:cNvSpPr txBox="1"/>
          <p:nvPr/>
        </p:nvSpPr>
        <p:spPr>
          <a:xfrm>
            <a:off x="594972" y="3273632"/>
            <a:ext cx="1170960" cy="535531"/>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smtClean="0">
                <a:ln>
                  <a:noFill/>
                </a:ln>
                <a:solidFill>
                  <a:sysClr val="window" lastClr="FFFFFF"/>
                </a:solidFill>
                <a:effectLst>
                  <a:innerShdw blurRad="63500" dist="50800" dir="16200000">
                    <a:srgbClr val="C00000">
                      <a:alpha val="50000"/>
                    </a:srgbClr>
                  </a:innerShdw>
                </a:effectLst>
                <a:uLnTx/>
                <a:uFillTx/>
                <a:latin typeface="微软雅黑" pitchFamily="34" charset="-122"/>
                <a:ea typeface="微软雅黑" pitchFamily="34" charset="-122"/>
              </a:rPr>
              <a:t>01</a:t>
            </a:r>
            <a:endParaRPr kumimoji="0" lang="zh-CN" altLang="en-US" sz="3600" b="1" i="0" u="none" strike="noStrike" kern="0" cap="none" spc="0" normalizeH="0" baseline="0" noProof="0" dirty="0">
              <a:ln>
                <a:noFill/>
              </a:ln>
              <a:solidFill>
                <a:sysClr val="window" lastClr="FFFFFF"/>
              </a:solidFill>
              <a:effectLst>
                <a:innerShdw blurRad="63500" dist="50800" dir="16200000">
                  <a:srgbClr val="C00000">
                    <a:alpha val="50000"/>
                  </a:srgbClr>
                </a:innerShdw>
              </a:effectLst>
              <a:uLnTx/>
              <a:uFillTx/>
              <a:latin typeface="微软雅黑" pitchFamily="34" charset="-122"/>
              <a:ea typeface="微软雅黑" pitchFamily="34" charset="-122"/>
            </a:endParaRPr>
          </a:p>
        </p:txBody>
      </p:sp>
      <p:sp>
        <p:nvSpPr>
          <p:cNvPr id="6" name="TextBox 5"/>
          <p:cNvSpPr txBox="1"/>
          <p:nvPr/>
        </p:nvSpPr>
        <p:spPr>
          <a:xfrm>
            <a:off x="251520" y="1700808"/>
            <a:ext cx="4032448" cy="1200329"/>
          </a:xfrm>
          <a:prstGeom prst="rect">
            <a:avLst/>
          </a:prstGeom>
          <a:noFill/>
        </p:spPr>
        <p:txBody>
          <a:bodyPr wrap="square" rtlCol="0">
            <a:spAutoFit/>
          </a:bodyPr>
          <a:lstStyle/>
          <a:p>
            <a:pPr>
              <a:lnSpc>
                <a:spcPct val="150000"/>
              </a:lnSpc>
            </a:pPr>
            <a:r>
              <a:rPr lang="zh-CN" altLang="zh-CN" sz="1200" dirty="0">
                <a:latin typeface="微软雅黑" pitchFamily="34" charset="-122"/>
                <a:ea typeface="微软雅黑" pitchFamily="34" charset="-122"/>
              </a:rPr>
              <a:t>结合顺义区的区位优势和顺义区“十三五”规划的主要发展目标，顺义区应开展“互联网</a:t>
            </a:r>
            <a:r>
              <a:rPr lang="en-US" altLang="zh-CN" sz="1200" dirty="0">
                <a:latin typeface="微软雅黑" pitchFamily="34" charset="-122"/>
                <a:ea typeface="微软雅黑" pitchFamily="34" charset="-122"/>
              </a:rPr>
              <a:t>+</a:t>
            </a:r>
            <a:r>
              <a:rPr lang="zh-CN" altLang="zh-CN" sz="1200" dirty="0">
                <a:latin typeface="微软雅黑" pitchFamily="34" charset="-122"/>
                <a:ea typeface="微软雅黑" pitchFamily="34" charset="-122"/>
              </a:rPr>
              <a:t>”行动，以助力顺义区更好地推进经济建设、政治建设、文化建设、社会建设、生态文明建设和党的建设，全面建成小康社会。</a:t>
            </a:r>
          </a:p>
        </p:txBody>
      </p:sp>
      <p:cxnSp>
        <p:nvCxnSpPr>
          <p:cNvPr id="7" name="直接连接符 6"/>
          <p:cNvCxnSpPr/>
          <p:nvPr/>
        </p:nvCxnSpPr>
        <p:spPr>
          <a:xfrm>
            <a:off x="1087906" y="2726923"/>
            <a:ext cx="0" cy="480964"/>
          </a:xfrm>
          <a:prstGeom prst="line">
            <a:avLst/>
          </a:prstGeom>
          <a:noFill/>
          <a:ln w="28575" cap="flat" cmpd="sng" algn="ctr">
            <a:solidFill>
              <a:sysClr val="window" lastClr="FFFFFF">
                <a:lumMod val="75000"/>
              </a:sysClr>
            </a:solidFill>
            <a:prstDash val="solid"/>
            <a:headEnd type="arrow" w="med" len="med"/>
            <a:tailEnd type="none" w="med" len="med"/>
          </a:ln>
          <a:effectLst/>
        </p:spPr>
      </p:cxnSp>
      <p:sp>
        <p:nvSpPr>
          <p:cNvPr id="8" name="TextBox 7"/>
          <p:cNvSpPr txBox="1"/>
          <p:nvPr/>
        </p:nvSpPr>
        <p:spPr>
          <a:xfrm>
            <a:off x="7435732" y="3273632"/>
            <a:ext cx="1170960" cy="535531"/>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smtClean="0">
                <a:ln>
                  <a:noFill/>
                </a:ln>
                <a:solidFill>
                  <a:sysClr val="window" lastClr="FFFFFF"/>
                </a:solidFill>
                <a:effectLst>
                  <a:innerShdw blurRad="63500" dist="50800" dir="16200000">
                    <a:srgbClr val="8A6900">
                      <a:alpha val="49804"/>
                    </a:srgbClr>
                  </a:innerShdw>
                </a:effectLst>
                <a:uLnTx/>
                <a:uFillTx/>
                <a:latin typeface="微软雅黑" pitchFamily="34" charset="-122"/>
                <a:ea typeface="微软雅黑" pitchFamily="34" charset="-122"/>
              </a:rPr>
              <a:t>03</a:t>
            </a:r>
            <a:endParaRPr kumimoji="0" lang="zh-CN" altLang="en-US" sz="3600" b="1" i="0" u="none" strike="noStrike" kern="0" cap="none" spc="0" normalizeH="0" baseline="0" noProof="0" dirty="0">
              <a:ln>
                <a:noFill/>
              </a:ln>
              <a:solidFill>
                <a:sysClr val="window" lastClr="FFFFFF"/>
              </a:solidFill>
              <a:effectLst>
                <a:innerShdw blurRad="63500" dist="50800" dir="16200000">
                  <a:srgbClr val="8A6900">
                    <a:alpha val="49804"/>
                  </a:srgbClr>
                </a:innerShdw>
              </a:effectLst>
              <a:uLnTx/>
              <a:uFillTx/>
              <a:latin typeface="微软雅黑" pitchFamily="34" charset="-122"/>
              <a:ea typeface="微软雅黑" pitchFamily="34" charset="-122"/>
            </a:endParaRPr>
          </a:p>
        </p:txBody>
      </p:sp>
      <p:sp>
        <p:nvSpPr>
          <p:cNvPr id="9" name="TextBox 8"/>
          <p:cNvSpPr txBox="1"/>
          <p:nvPr/>
        </p:nvSpPr>
        <p:spPr>
          <a:xfrm>
            <a:off x="5868144" y="1700808"/>
            <a:ext cx="3098588" cy="1200329"/>
          </a:xfrm>
          <a:prstGeom prst="rect">
            <a:avLst/>
          </a:prstGeom>
          <a:noFill/>
        </p:spPr>
        <p:txBody>
          <a:bodyPr wrap="square" rtlCol="0">
            <a:spAutoFit/>
          </a:bodyPr>
          <a:lstStyle/>
          <a:p>
            <a:pPr>
              <a:lnSpc>
                <a:spcPct val="150000"/>
              </a:lnSpc>
            </a:pPr>
            <a:r>
              <a:rPr lang="zh-CN" altLang="zh-CN" sz="1200" dirty="0">
                <a:latin typeface="微软雅黑" pitchFamily="34" charset="-122"/>
                <a:ea typeface="微软雅黑" pitchFamily="34" charset="-122"/>
              </a:rPr>
              <a:t>顺义区推进“互联网</a:t>
            </a:r>
            <a:r>
              <a:rPr lang="en-US" altLang="zh-CN" sz="1200" dirty="0">
                <a:latin typeface="微软雅黑" pitchFamily="34" charset="-122"/>
                <a:ea typeface="微软雅黑" pitchFamily="34" charset="-122"/>
              </a:rPr>
              <a:t>+</a:t>
            </a:r>
            <a:r>
              <a:rPr lang="zh-CN" altLang="zh-CN" sz="1200" dirty="0">
                <a:latin typeface="微软雅黑" pitchFamily="34" charset="-122"/>
                <a:ea typeface="微软雅黑" pitchFamily="34" charset="-122"/>
              </a:rPr>
              <a:t>”的主要规划内容为“一二三工程”：着力发展一个基础平台、两大支撑能力、三个核心应用，形成“一二三工程”。</a:t>
            </a:r>
          </a:p>
        </p:txBody>
      </p:sp>
      <p:cxnSp>
        <p:nvCxnSpPr>
          <p:cNvPr id="10" name="直接连接符 9"/>
          <p:cNvCxnSpPr/>
          <p:nvPr/>
        </p:nvCxnSpPr>
        <p:spPr>
          <a:xfrm>
            <a:off x="7928666" y="2726923"/>
            <a:ext cx="0" cy="480964"/>
          </a:xfrm>
          <a:prstGeom prst="line">
            <a:avLst/>
          </a:prstGeom>
          <a:noFill/>
          <a:ln w="28575" cap="flat" cmpd="sng" algn="ctr">
            <a:solidFill>
              <a:sysClr val="window" lastClr="FFFFFF">
                <a:lumMod val="75000"/>
              </a:sysClr>
            </a:solidFill>
            <a:prstDash val="solid"/>
            <a:headEnd type="arrow" w="med" len="med"/>
            <a:tailEnd type="none" w="med" len="med"/>
          </a:ln>
          <a:effectLst/>
        </p:spPr>
      </p:cxnSp>
      <p:sp>
        <p:nvSpPr>
          <p:cNvPr id="11" name="TextBox 10"/>
          <p:cNvSpPr txBox="1"/>
          <p:nvPr/>
        </p:nvSpPr>
        <p:spPr>
          <a:xfrm>
            <a:off x="3995936" y="4477645"/>
            <a:ext cx="1170960" cy="535531"/>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smtClean="0">
                <a:ln>
                  <a:noFill/>
                </a:ln>
                <a:solidFill>
                  <a:sysClr val="window" lastClr="FFFFFF"/>
                </a:solidFill>
                <a:effectLst>
                  <a:innerShdw blurRad="63500" dist="50800" dir="16200000">
                    <a:sysClr val="windowText" lastClr="000000">
                      <a:lumMod val="85000"/>
                      <a:lumOff val="15000"/>
                      <a:alpha val="50000"/>
                    </a:sysClr>
                  </a:innerShdw>
                </a:effectLst>
                <a:uLnTx/>
                <a:uFillTx/>
                <a:latin typeface="微软雅黑" pitchFamily="34" charset="-122"/>
                <a:ea typeface="微软雅黑" pitchFamily="34" charset="-122"/>
              </a:rPr>
              <a:t>02</a:t>
            </a:r>
            <a:endParaRPr kumimoji="0" lang="zh-CN" altLang="en-US" sz="3600" b="1" i="0" u="none" strike="noStrike" kern="0" cap="none" spc="0" normalizeH="0" baseline="0" noProof="0" dirty="0">
              <a:ln>
                <a:noFill/>
              </a:ln>
              <a:solidFill>
                <a:sysClr val="window" lastClr="FFFFFF"/>
              </a:solidFill>
              <a:effectLst>
                <a:innerShdw blurRad="63500" dist="50800" dir="16200000">
                  <a:sysClr val="windowText" lastClr="000000">
                    <a:lumMod val="85000"/>
                    <a:lumOff val="15000"/>
                    <a:alpha val="50000"/>
                  </a:sysClr>
                </a:innerShdw>
              </a:effectLst>
              <a:uLnTx/>
              <a:uFillTx/>
              <a:latin typeface="微软雅黑" pitchFamily="34" charset="-122"/>
              <a:ea typeface="微软雅黑" pitchFamily="34" charset="-122"/>
            </a:endParaRPr>
          </a:p>
        </p:txBody>
      </p:sp>
      <p:sp>
        <p:nvSpPr>
          <p:cNvPr id="12" name="TextBox 11"/>
          <p:cNvSpPr txBox="1"/>
          <p:nvPr/>
        </p:nvSpPr>
        <p:spPr>
          <a:xfrm>
            <a:off x="2411760" y="5661248"/>
            <a:ext cx="4248472" cy="1200329"/>
          </a:xfrm>
          <a:prstGeom prst="rect">
            <a:avLst/>
          </a:prstGeom>
          <a:noFill/>
        </p:spPr>
        <p:txBody>
          <a:bodyPr wrap="square" rtlCol="0">
            <a:spAutoFit/>
          </a:bodyPr>
          <a:lstStyle/>
          <a:p>
            <a:pPr lvl="0">
              <a:lnSpc>
                <a:spcPct val="150000"/>
              </a:lnSpc>
              <a:defRPr/>
            </a:pPr>
            <a:r>
              <a:rPr lang="zh-CN" altLang="zh-CN" sz="1200" dirty="0">
                <a:latin typeface="微软雅黑" pitchFamily="34" charset="-122"/>
                <a:ea typeface="微软雅黑" pitchFamily="34" charset="-122"/>
              </a:rPr>
              <a:t>顺义区推进“互联网</a:t>
            </a:r>
            <a:r>
              <a:rPr lang="en-US" altLang="zh-CN" sz="1200" dirty="0">
                <a:latin typeface="微软雅黑" pitchFamily="34" charset="-122"/>
                <a:ea typeface="微软雅黑" pitchFamily="34" charset="-122"/>
              </a:rPr>
              <a:t>+</a:t>
            </a:r>
            <a:r>
              <a:rPr lang="zh-CN" altLang="zh-CN" sz="1200" dirty="0">
                <a:latin typeface="微软雅黑" pitchFamily="34" charset="-122"/>
                <a:ea typeface="微软雅黑" pitchFamily="34" charset="-122"/>
              </a:rPr>
              <a:t>”的顶层设计为“一二三思路”：以《关于积极推进</a:t>
            </a:r>
            <a:r>
              <a:rPr lang="en-US" altLang="zh-CN" sz="1200" dirty="0">
                <a:latin typeface="微软雅黑" pitchFamily="34" charset="-122"/>
                <a:ea typeface="微软雅黑" pitchFamily="34" charset="-122"/>
              </a:rPr>
              <a:t>“</a:t>
            </a:r>
            <a:r>
              <a:rPr lang="zh-CN" altLang="zh-CN" sz="1200" dirty="0">
                <a:latin typeface="微软雅黑" pitchFamily="34" charset="-122"/>
                <a:ea typeface="微软雅黑" pitchFamily="34" charset="-122"/>
              </a:rPr>
              <a:t>互联网</a:t>
            </a:r>
            <a:r>
              <a:rPr lang="en-US" altLang="zh-CN" sz="1200" dirty="0">
                <a:latin typeface="微软雅黑" pitchFamily="34" charset="-122"/>
                <a:ea typeface="微软雅黑" pitchFamily="34" charset="-122"/>
              </a:rPr>
              <a:t>+”</a:t>
            </a:r>
            <a:r>
              <a:rPr lang="zh-CN" altLang="zh-CN" sz="1200" dirty="0">
                <a:latin typeface="微软雅黑" pitchFamily="34" charset="-122"/>
                <a:ea typeface="微软雅黑" pitchFamily="34" charset="-122"/>
              </a:rPr>
              <a:t>行动的指导意见》为指导思想，以结合紧密结合顺义区产业特征，打造</a:t>
            </a:r>
            <a:r>
              <a:rPr lang="en-US" altLang="zh-CN" sz="1200" dirty="0">
                <a:latin typeface="微软雅黑" pitchFamily="34" charset="-122"/>
                <a:ea typeface="微软雅黑" pitchFamily="34" charset="-122"/>
              </a:rPr>
              <a:t>“</a:t>
            </a:r>
            <a:r>
              <a:rPr lang="zh-CN" altLang="zh-CN" sz="1200" dirty="0">
                <a:latin typeface="微软雅黑" pitchFamily="34" charset="-122"/>
                <a:ea typeface="微软雅黑" pitchFamily="34" charset="-122"/>
              </a:rPr>
              <a:t>互联网</a:t>
            </a:r>
            <a:r>
              <a:rPr lang="en-US" altLang="zh-CN" sz="1200" dirty="0">
                <a:latin typeface="微软雅黑" pitchFamily="34" charset="-122"/>
                <a:ea typeface="微软雅黑" pitchFamily="34" charset="-122"/>
              </a:rPr>
              <a:t>+</a:t>
            </a:r>
            <a:r>
              <a:rPr lang="zh-CN" altLang="zh-CN" sz="1200" dirty="0">
                <a:latin typeface="微软雅黑" pitchFamily="34" charset="-122"/>
                <a:ea typeface="微软雅黑" pitchFamily="34" charset="-122"/>
              </a:rPr>
              <a:t>能力平台</a:t>
            </a:r>
            <a:r>
              <a:rPr lang="en-US" altLang="zh-CN" sz="1200" dirty="0">
                <a:latin typeface="微软雅黑" pitchFamily="34" charset="-122"/>
                <a:ea typeface="微软雅黑" pitchFamily="34" charset="-122"/>
              </a:rPr>
              <a:t>”</a:t>
            </a:r>
            <a:r>
              <a:rPr lang="zh-CN" altLang="zh-CN" sz="1200" dirty="0">
                <a:latin typeface="微软雅黑" pitchFamily="34" charset="-122"/>
                <a:ea typeface="微软雅黑" pitchFamily="34" charset="-122"/>
              </a:rPr>
              <a:t>为原则，实现产业规模、技术创新和人才建设三大发展目标。</a:t>
            </a:r>
            <a:endParaRPr lang="en-US" altLang="zh-CN" sz="1200" dirty="0">
              <a:latin typeface="微软雅黑" pitchFamily="34" charset="-122"/>
              <a:ea typeface="微软雅黑" pitchFamily="34" charset="-122"/>
            </a:endParaRPr>
          </a:p>
        </p:txBody>
      </p:sp>
      <p:cxnSp>
        <p:nvCxnSpPr>
          <p:cNvPr id="13" name="直接连接符 12"/>
          <p:cNvCxnSpPr/>
          <p:nvPr/>
        </p:nvCxnSpPr>
        <p:spPr>
          <a:xfrm flipV="1">
            <a:off x="4572000" y="5156611"/>
            <a:ext cx="0" cy="480964"/>
          </a:xfrm>
          <a:prstGeom prst="line">
            <a:avLst/>
          </a:prstGeom>
          <a:noFill/>
          <a:ln w="28575" cap="flat" cmpd="sng" algn="ctr">
            <a:solidFill>
              <a:sysClr val="window" lastClr="FFFFFF">
                <a:lumMod val="75000"/>
              </a:sysClr>
            </a:solidFill>
            <a:prstDash val="solid"/>
            <a:headEnd type="arrow" w="med" len="med"/>
            <a:tailEnd type="none" w="med" len="med"/>
          </a:ln>
          <a:effectLst/>
        </p:spPr>
      </p:cxnSp>
    </p:spTree>
    <p:extLst>
      <p:ext uri="{BB962C8B-B14F-4D97-AF65-F5344CB8AC3E}">
        <p14:creationId xmlns:p14="http://schemas.microsoft.com/office/powerpoint/2010/main" xmlns="" val="49784544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88671" y="548800"/>
            <a:ext cx="8352000"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结论</a:t>
            </a:r>
            <a:endParaRPr lang="zh-CN" altLang="en-US" sz="2400" b="1" dirty="0">
              <a:solidFill>
                <a:schemeClr val="tx1"/>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xmlns="" val="0"/>
              </a:ext>
            </a:extLst>
          </a:blip>
          <a:srcRect l="8228" r="8228"/>
          <a:stretch/>
        </p:blipFill>
        <p:spPr>
          <a:xfrm>
            <a:off x="0" y="2750236"/>
            <a:ext cx="9144000" cy="2831629"/>
          </a:xfrm>
          <a:prstGeom prst="rect">
            <a:avLst/>
          </a:prstGeom>
        </p:spPr>
      </p:pic>
      <p:sp>
        <p:nvSpPr>
          <p:cNvPr id="5" name="TextBox 4"/>
          <p:cNvSpPr txBox="1"/>
          <p:nvPr/>
        </p:nvSpPr>
        <p:spPr>
          <a:xfrm>
            <a:off x="594972" y="3057608"/>
            <a:ext cx="1170960" cy="535531"/>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smtClean="0">
                <a:ln>
                  <a:noFill/>
                </a:ln>
                <a:solidFill>
                  <a:sysClr val="window" lastClr="FFFFFF"/>
                </a:solidFill>
                <a:effectLst>
                  <a:innerShdw blurRad="63500" dist="50800" dir="16200000">
                    <a:srgbClr val="C00000">
                      <a:alpha val="50000"/>
                    </a:srgbClr>
                  </a:innerShdw>
                </a:effectLst>
                <a:uLnTx/>
                <a:uFillTx/>
                <a:latin typeface="微软雅黑" pitchFamily="34" charset="-122"/>
                <a:ea typeface="微软雅黑" pitchFamily="34" charset="-122"/>
              </a:rPr>
              <a:t>01</a:t>
            </a:r>
            <a:endParaRPr kumimoji="0" lang="zh-CN" altLang="en-US" sz="3600" b="1" i="0" u="none" strike="noStrike" kern="0" cap="none" spc="0" normalizeH="0" baseline="0" noProof="0" dirty="0">
              <a:ln>
                <a:noFill/>
              </a:ln>
              <a:solidFill>
                <a:sysClr val="window" lastClr="FFFFFF"/>
              </a:solidFill>
              <a:effectLst>
                <a:innerShdw blurRad="63500" dist="50800" dir="16200000">
                  <a:srgbClr val="C00000">
                    <a:alpha val="50000"/>
                  </a:srgbClr>
                </a:innerShdw>
              </a:effectLst>
              <a:uLnTx/>
              <a:uFillTx/>
              <a:latin typeface="微软雅黑" pitchFamily="34" charset="-122"/>
              <a:ea typeface="微软雅黑" pitchFamily="34" charset="-122"/>
            </a:endParaRPr>
          </a:p>
        </p:txBody>
      </p:sp>
      <p:sp>
        <p:nvSpPr>
          <p:cNvPr id="6" name="TextBox 5"/>
          <p:cNvSpPr txBox="1"/>
          <p:nvPr/>
        </p:nvSpPr>
        <p:spPr>
          <a:xfrm>
            <a:off x="251520" y="1484784"/>
            <a:ext cx="4248472" cy="1200329"/>
          </a:xfrm>
          <a:prstGeom prst="rect">
            <a:avLst/>
          </a:prstGeom>
          <a:noFill/>
        </p:spPr>
        <p:txBody>
          <a:bodyPr wrap="square" rtlCol="0">
            <a:spAutoFit/>
          </a:bodyPr>
          <a:lstStyle/>
          <a:p>
            <a:pPr>
              <a:lnSpc>
                <a:spcPct val="150000"/>
              </a:lnSpc>
              <a:defRPr/>
            </a:pPr>
            <a:r>
              <a:rPr lang="zh-CN" altLang="zh-CN" sz="1200" dirty="0">
                <a:latin typeface="微软雅黑" pitchFamily="34" charset="-122"/>
                <a:ea typeface="微软雅黑" pitchFamily="34" charset="-122"/>
              </a:rPr>
              <a:t>顺义区推进“互联网</a:t>
            </a:r>
            <a:r>
              <a:rPr lang="en-US" altLang="zh-CN" sz="1200" dirty="0">
                <a:latin typeface="微软雅黑" pitchFamily="34" charset="-122"/>
                <a:ea typeface="微软雅黑" pitchFamily="34" charset="-122"/>
              </a:rPr>
              <a:t>+</a:t>
            </a:r>
            <a:r>
              <a:rPr lang="zh-CN" altLang="zh-CN" sz="1200" dirty="0">
                <a:latin typeface="微软雅黑" pitchFamily="34" charset="-122"/>
                <a:ea typeface="微软雅黑" pitchFamily="34" charset="-122"/>
              </a:rPr>
              <a:t>”的平台建设的内容为“一二三平台”： “一”是指一个基础设施云平台；“二”是指大数据中心、开发测试演示环境等两大支撑能力；“三”是指跨境电商、互联网投融资平台、智慧城市等三个重点应用。</a:t>
            </a:r>
          </a:p>
        </p:txBody>
      </p:sp>
      <p:cxnSp>
        <p:nvCxnSpPr>
          <p:cNvPr id="7" name="直接连接符 6"/>
          <p:cNvCxnSpPr/>
          <p:nvPr/>
        </p:nvCxnSpPr>
        <p:spPr>
          <a:xfrm>
            <a:off x="1087906" y="2510899"/>
            <a:ext cx="0" cy="480964"/>
          </a:xfrm>
          <a:prstGeom prst="line">
            <a:avLst/>
          </a:prstGeom>
          <a:noFill/>
          <a:ln w="28575" cap="flat" cmpd="sng" algn="ctr">
            <a:solidFill>
              <a:sysClr val="window" lastClr="FFFFFF">
                <a:lumMod val="75000"/>
              </a:sysClr>
            </a:solidFill>
            <a:prstDash val="solid"/>
            <a:headEnd type="arrow" w="med" len="med"/>
            <a:tailEnd type="none" w="med" len="med"/>
          </a:ln>
          <a:effectLst/>
        </p:spPr>
      </p:cxnSp>
      <p:sp>
        <p:nvSpPr>
          <p:cNvPr id="8" name="TextBox 7"/>
          <p:cNvSpPr txBox="1"/>
          <p:nvPr/>
        </p:nvSpPr>
        <p:spPr>
          <a:xfrm>
            <a:off x="7435732" y="3057608"/>
            <a:ext cx="1170960" cy="535531"/>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smtClean="0">
                <a:ln>
                  <a:noFill/>
                </a:ln>
                <a:solidFill>
                  <a:sysClr val="window" lastClr="FFFFFF"/>
                </a:solidFill>
                <a:effectLst>
                  <a:innerShdw blurRad="63500" dist="50800" dir="16200000">
                    <a:srgbClr val="8A6900">
                      <a:alpha val="49804"/>
                    </a:srgbClr>
                  </a:innerShdw>
                </a:effectLst>
                <a:uLnTx/>
                <a:uFillTx/>
                <a:latin typeface="微软雅黑" pitchFamily="34" charset="-122"/>
                <a:ea typeface="微软雅黑" pitchFamily="34" charset="-122"/>
              </a:rPr>
              <a:t>03</a:t>
            </a:r>
            <a:endParaRPr kumimoji="0" lang="zh-CN" altLang="en-US" sz="3600" b="1" i="0" u="none" strike="noStrike" kern="0" cap="none" spc="0" normalizeH="0" baseline="0" noProof="0" dirty="0">
              <a:ln>
                <a:noFill/>
              </a:ln>
              <a:solidFill>
                <a:sysClr val="window" lastClr="FFFFFF"/>
              </a:solidFill>
              <a:effectLst>
                <a:innerShdw blurRad="63500" dist="50800" dir="16200000">
                  <a:srgbClr val="8A6900">
                    <a:alpha val="49804"/>
                  </a:srgbClr>
                </a:innerShdw>
              </a:effectLst>
              <a:uLnTx/>
              <a:uFillTx/>
              <a:latin typeface="微软雅黑" pitchFamily="34" charset="-122"/>
              <a:ea typeface="微软雅黑" pitchFamily="34" charset="-122"/>
            </a:endParaRPr>
          </a:p>
        </p:txBody>
      </p:sp>
      <p:sp>
        <p:nvSpPr>
          <p:cNvPr id="9" name="TextBox 8"/>
          <p:cNvSpPr txBox="1"/>
          <p:nvPr/>
        </p:nvSpPr>
        <p:spPr>
          <a:xfrm>
            <a:off x="5868144" y="1484784"/>
            <a:ext cx="3098588" cy="891719"/>
          </a:xfrm>
          <a:prstGeom prst="rect">
            <a:avLst/>
          </a:prstGeom>
          <a:noFill/>
        </p:spPr>
        <p:txBody>
          <a:bodyPr wrap="square" rtlCol="0">
            <a:spAutoFit/>
          </a:bodyPr>
          <a:lstStyle/>
          <a:p>
            <a:pPr>
              <a:lnSpc>
                <a:spcPct val="150000"/>
              </a:lnSpc>
              <a:defRPr/>
            </a:pPr>
            <a:r>
              <a:rPr lang="zh-CN" altLang="zh-CN" sz="1200" dirty="0">
                <a:latin typeface="微软雅黑" pitchFamily="34" charset="-122"/>
                <a:ea typeface="微软雅黑" pitchFamily="34" charset="-122"/>
              </a:rPr>
              <a:t>顺义区推进“互联网</a:t>
            </a:r>
            <a:r>
              <a:rPr lang="en-US" altLang="zh-CN" sz="1200" dirty="0">
                <a:latin typeface="微软雅黑" pitchFamily="34" charset="-122"/>
                <a:ea typeface="微软雅黑" pitchFamily="34" charset="-122"/>
              </a:rPr>
              <a:t>+</a:t>
            </a:r>
            <a:r>
              <a:rPr lang="zh-CN" altLang="zh-CN" sz="1200" dirty="0">
                <a:latin typeface="微软雅黑" pitchFamily="34" charset="-122"/>
                <a:ea typeface="微软雅黑" pitchFamily="34" charset="-122"/>
              </a:rPr>
              <a:t>”的五年规划可以分为三个阶段，分别为“布局期”、“发展期”和“完善期”，各规划阶段的重点工作不同。</a:t>
            </a:r>
          </a:p>
        </p:txBody>
      </p:sp>
      <p:cxnSp>
        <p:nvCxnSpPr>
          <p:cNvPr id="10" name="直接连接符 9"/>
          <p:cNvCxnSpPr/>
          <p:nvPr/>
        </p:nvCxnSpPr>
        <p:spPr>
          <a:xfrm>
            <a:off x="7928666" y="2510899"/>
            <a:ext cx="0" cy="480964"/>
          </a:xfrm>
          <a:prstGeom prst="line">
            <a:avLst/>
          </a:prstGeom>
          <a:noFill/>
          <a:ln w="28575" cap="flat" cmpd="sng" algn="ctr">
            <a:solidFill>
              <a:sysClr val="window" lastClr="FFFFFF">
                <a:lumMod val="75000"/>
              </a:sysClr>
            </a:solidFill>
            <a:prstDash val="solid"/>
            <a:headEnd type="arrow" w="med" len="med"/>
            <a:tailEnd type="none" w="med" len="med"/>
          </a:ln>
          <a:effectLst/>
        </p:spPr>
      </p:cxnSp>
      <p:sp>
        <p:nvSpPr>
          <p:cNvPr id="11" name="TextBox 10"/>
          <p:cNvSpPr txBox="1"/>
          <p:nvPr/>
        </p:nvSpPr>
        <p:spPr>
          <a:xfrm>
            <a:off x="3995936" y="4261621"/>
            <a:ext cx="1170960" cy="535531"/>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smtClean="0">
                <a:ln>
                  <a:noFill/>
                </a:ln>
                <a:solidFill>
                  <a:sysClr val="window" lastClr="FFFFFF"/>
                </a:solidFill>
                <a:effectLst>
                  <a:innerShdw blurRad="63500" dist="50800" dir="16200000">
                    <a:sysClr val="windowText" lastClr="000000">
                      <a:lumMod val="85000"/>
                      <a:lumOff val="15000"/>
                      <a:alpha val="50000"/>
                    </a:sysClr>
                  </a:innerShdw>
                </a:effectLst>
                <a:uLnTx/>
                <a:uFillTx/>
                <a:latin typeface="微软雅黑" pitchFamily="34" charset="-122"/>
                <a:ea typeface="微软雅黑" pitchFamily="34" charset="-122"/>
              </a:rPr>
              <a:t>02</a:t>
            </a:r>
            <a:endParaRPr kumimoji="0" lang="zh-CN" altLang="en-US" sz="3600" b="1" i="0" u="none" strike="noStrike" kern="0" cap="none" spc="0" normalizeH="0" baseline="0" noProof="0" dirty="0">
              <a:ln>
                <a:noFill/>
              </a:ln>
              <a:solidFill>
                <a:sysClr val="window" lastClr="FFFFFF"/>
              </a:solidFill>
              <a:effectLst>
                <a:innerShdw blurRad="63500" dist="50800" dir="16200000">
                  <a:sysClr val="windowText" lastClr="000000">
                    <a:lumMod val="85000"/>
                    <a:lumOff val="15000"/>
                    <a:alpha val="50000"/>
                  </a:sysClr>
                </a:innerShdw>
              </a:effectLst>
              <a:uLnTx/>
              <a:uFillTx/>
              <a:latin typeface="微软雅黑" pitchFamily="34" charset="-122"/>
              <a:ea typeface="微软雅黑" pitchFamily="34" charset="-122"/>
            </a:endParaRPr>
          </a:p>
        </p:txBody>
      </p:sp>
      <p:sp>
        <p:nvSpPr>
          <p:cNvPr id="12" name="TextBox 11"/>
          <p:cNvSpPr txBox="1"/>
          <p:nvPr/>
        </p:nvSpPr>
        <p:spPr>
          <a:xfrm>
            <a:off x="2339752" y="5589240"/>
            <a:ext cx="3888432" cy="646331"/>
          </a:xfrm>
          <a:prstGeom prst="rect">
            <a:avLst/>
          </a:prstGeom>
          <a:noFill/>
        </p:spPr>
        <p:txBody>
          <a:bodyPr wrap="square" rtlCol="0">
            <a:spAutoFit/>
          </a:bodyPr>
          <a:lstStyle/>
          <a:p>
            <a:pPr lvl="0">
              <a:lnSpc>
                <a:spcPct val="150000"/>
              </a:lnSpc>
              <a:defRPr/>
            </a:pPr>
            <a:r>
              <a:rPr lang="zh-CN" altLang="zh-CN" sz="1200" dirty="0">
                <a:latin typeface="微软雅黑" pitchFamily="34" charset="-122"/>
                <a:ea typeface="微软雅黑" pitchFamily="34" charset="-122"/>
              </a:rPr>
              <a:t>顺义区推进“互联网</a:t>
            </a:r>
            <a:r>
              <a:rPr lang="en-US" altLang="zh-CN" sz="1200" dirty="0">
                <a:latin typeface="微软雅黑" pitchFamily="34" charset="-122"/>
                <a:ea typeface="微软雅黑" pitchFamily="34" charset="-122"/>
              </a:rPr>
              <a:t>+</a:t>
            </a:r>
            <a:r>
              <a:rPr lang="zh-CN" altLang="zh-CN" sz="1200" dirty="0">
                <a:latin typeface="微软雅黑" pitchFamily="34" charset="-122"/>
                <a:ea typeface="微软雅黑" pitchFamily="34" charset="-122"/>
              </a:rPr>
              <a:t>”需要得到政府在战略规划、创业促进、市场促进、资金供给和人才技术方面的支撑。</a:t>
            </a:r>
            <a:endParaRPr lang="en-US" altLang="zh-CN" sz="1200" dirty="0">
              <a:latin typeface="微软雅黑" pitchFamily="34" charset="-122"/>
              <a:ea typeface="微软雅黑" pitchFamily="34" charset="-122"/>
            </a:endParaRPr>
          </a:p>
        </p:txBody>
      </p:sp>
      <p:cxnSp>
        <p:nvCxnSpPr>
          <p:cNvPr id="13" name="直接连接符 12"/>
          <p:cNvCxnSpPr/>
          <p:nvPr/>
        </p:nvCxnSpPr>
        <p:spPr>
          <a:xfrm flipV="1">
            <a:off x="4572000" y="4940587"/>
            <a:ext cx="0" cy="480964"/>
          </a:xfrm>
          <a:prstGeom prst="line">
            <a:avLst/>
          </a:prstGeom>
          <a:noFill/>
          <a:ln w="28575" cap="flat" cmpd="sng" algn="ctr">
            <a:solidFill>
              <a:sysClr val="window" lastClr="FFFFFF">
                <a:lumMod val="75000"/>
              </a:sysClr>
            </a:solidFill>
            <a:prstDash val="solid"/>
            <a:headEnd type="arrow" w="med" len="med"/>
            <a:tailEnd type="none" w="med" len="med"/>
          </a:ln>
          <a:effectLst/>
        </p:spPr>
      </p:cxnSp>
    </p:spTree>
    <p:extLst>
      <p:ext uri="{BB962C8B-B14F-4D97-AF65-F5344CB8AC3E}">
        <p14:creationId xmlns:p14="http://schemas.microsoft.com/office/powerpoint/2010/main" xmlns="" val="26443140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125</a:t>
            </a:fld>
            <a:endParaRPr lang="zh-CN" altLang="en-US"/>
          </a:p>
        </p:txBody>
      </p:sp>
      <p:sp>
        <p:nvSpPr>
          <p:cNvPr id="3" name="矩形 2"/>
          <p:cNvSpPr/>
          <p:nvPr/>
        </p:nvSpPr>
        <p:spPr>
          <a:xfrm>
            <a:off x="388671" y="548800"/>
            <a:ext cx="8352000"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下一步行动计划</a:t>
            </a:r>
            <a:endParaRPr lang="zh-CN" altLang="en-US" sz="2400" b="1" dirty="0">
              <a:solidFill>
                <a:schemeClr val="tx1"/>
              </a:solidFill>
              <a:latin typeface="黑体" panose="02010609060101010101" pitchFamily="49" charset="-122"/>
              <a:ea typeface="黑体" panose="02010609060101010101" pitchFamily="49" charset="-122"/>
            </a:endParaRPr>
          </a:p>
        </p:txBody>
      </p:sp>
      <p:grpSp>
        <p:nvGrpSpPr>
          <p:cNvPr id="4" name="组合 3"/>
          <p:cNvGrpSpPr/>
          <p:nvPr/>
        </p:nvGrpSpPr>
        <p:grpSpPr>
          <a:xfrm>
            <a:off x="2248586" y="1474270"/>
            <a:ext cx="5707790" cy="1268398"/>
            <a:chOff x="1331640" y="1052736"/>
            <a:chExt cx="6480720" cy="1440160"/>
          </a:xfrm>
        </p:grpSpPr>
        <p:sp>
          <p:nvSpPr>
            <p:cNvPr id="5" name="矩形 4"/>
            <p:cNvSpPr/>
            <p:nvPr/>
          </p:nvSpPr>
          <p:spPr>
            <a:xfrm>
              <a:off x="1331640" y="1052736"/>
              <a:ext cx="1512168" cy="1440160"/>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6" name="矩形 5"/>
            <p:cNvSpPr/>
            <p:nvPr/>
          </p:nvSpPr>
          <p:spPr>
            <a:xfrm>
              <a:off x="1399372" y="1120467"/>
              <a:ext cx="1367431" cy="1302315"/>
            </a:xfrm>
            <a:prstGeom prst="rect">
              <a:avLst/>
            </a:prstGeom>
            <a:solidFill>
              <a:srgbClr val="B2B2B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7" name="矩形 6"/>
            <p:cNvSpPr/>
            <p:nvPr/>
          </p:nvSpPr>
          <p:spPr>
            <a:xfrm>
              <a:off x="1476378" y="1190582"/>
              <a:ext cx="1222693" cy="1164469"/>
            </a:xfrm>
            <a:prstGeom prst="rect">
              <a:avLst/>
            </a:prstGeom>
            <a:solidFill>
              <a:sysClr val="window" lastClr="FFFFFF">
                <a:lumMod val="7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8" name="五边形 7"/>
            <p:cNvSpPr/>
            <p:nvPr/>
          </p:nvSpPr>
          <p:spPr>
            <a:xfrm>
              <a:off x="2771800" y="1166023"/>
              <a:ext cx="5040560" cy="1121296"/>
            </a:xfrm>
            <a:prstGeom prst="homePlate">
              <a:avLst/>
            </a:prstGeom>
            <a:gradFill flip="none" rotWithShape="1">
              <a:gsLst>
                <a:gs pos="0">
                  <a:sysClr val="window" lastClr="FFFFFF">
                    <a:lumMod val="50000"/>
                  </a:sysClr>
                </a:gs>
                <a:gs pos="25000">
                  <a:sysClr val="window" lastClr="FFFFFF">
                    <a:lumMod val="75000"/>
                  </a:sysClr>
                </a:gs>
                <a:gs pos="13000">
                  <a:sysClr val="window" lastClr="FFFFFF">
                    <a:lumMod val="85000"/>
                  </a:sysClr>
                </a:gs>
                <a:gs pos="5000">
                  <a:sysClr val="window" lastClr="FFFFFF">
                    <a:lumMod val="95000"/>
                  </a:sysClr>
                </a:gs>
                <a:gs pos="100000">
                  <a:sysClr val="window" lastClr="FFFFFF">
                    <a:lumMod val="95000"/>
                  </a:sysClr>
                </a:gs>
              </a:gsLst>
              <a:lin ang="0" scaled="1"/>
              <a:tileRect/>
            </a:gradFill>
            <a:ln w="25400" cap="flat" cmpd="sng" algn="ctr">
              <a:noFill/>
              <a:prstDash val="solid"/>
            </a:ln>
            <a:effectLst>
              <a:outerShdw blurRad="50800" dist="38100" dir="5400000" algn="t"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10" name="矩形 9"/>
            <p:cNvSpPr/>
            <p:nvPr/>
          </p:nvSpPr>
          <p:spPr>
            <a:xfrm>
              <a:off x="1476378" y="1190582"/>
              <a:ext cx="1222693" cy="1164469"/>
            </a:xfrm>
            <a:prstGeom prst="rect">
              <a:avLst/>
            </a:prstGeom>
            <a:solidFill>
              <a:schemeClr val="accent1">
                <a:lumMod val="60000"/>
                <a:lumOff val="40000"/>
              </a:schemeClr>
            </a:solidFill>
            <a:ln w="25400" cap="flat" cmpd="sng" algn="ctr">
              <a:solidFill>
                <a:schemeClr val="bg1">
                  <a:lumMod val="85000"/>
                </a:schemeClr>
              </a:solidFill>
              <a:prstDash val="solid"/>
            </a:ln>
            <a:effectLst>
              <a:outerShdw blurRad="63500" sx="105000" sy="105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11" name="组合 10"/>
          <p:cNvGrpSpPr/>
          <p:nvPr/>
        </p:nvGrpSpPr>
        <p:grpSpPr>
          <a:xfrm flipH="1">
            <a:off x="1043608" y="2742668"/>
            <a:ext cx="5707790" cy="1268398"/>
            <a:chOff x="1331640" y="1052736"/>
            <a:chExt cx="6480720" cy="1440160"/>
          </a:xfrm>
        </p:grpSpPr>
        <p:sp>
          <p:nvSpPr>
            <p:cNvPr id="12" name="矩形 11"/>
            <p:cNvSpPr/>
            <p:nvPr/>
          </p:nvSpPr>
          <p:spPr>
            <a:xfrm>
              <a:off x="1331640" y="1052736"/>
              <a:ext cx="1512168" cy="1440160"/>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13" name="矩形 12"/>
            <p:cNvSpPr/>
            <p:nvPr/>
          </p:nvSpPr>
          <p:spPr>
            <a:xfrm>
              <a:off x="1399372" y="1120467"/>
              <a:ext cx="1367431" cy="1302315"/>
            </a:xfrm>
            <a:prstGeom prst="rect">
              <a:avLst/>
            </a:prstGeom>
            <a:solidFill>
              <a:srgbClr val="B2B2B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14" name="矩形 13"/>
            <p:cNvSpPr/>
            <p:nvPr/>
          </p:nvSpPr>
          <p:spPr>
            <a:xfrm>
              <a:off x="1476378" y="1190582"/>
              <a:ext cx="1222693" cy="1164469"/>
            </a:xfrm>
            <a:prstGeom prst="rect">
              <a:avLst/>
            </a:prstGeom>
            <a:solidFill>
              <a:sysClr val="window" lastClr="FFFFFF">
                <a:lumMod val="7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15" name="五边形 14"/>
            <p:cNvSpPr/>
            <p:nvPr/>
          </p:nvSpPr>
          <p:spPr>
            <a:xfrm>
              <a:off x="2771800" y="1166023"/>
              <a:ext cx="5040560" cy="1121296"/>
            </a:xfrm>
            <a:prstGeom prst="homePlate">
              <a:avLst/>
            </a:prstGeom>
            <a:gradFill flip="none" rotWithShape="1">
              <a:gsLst>
                <a:gs pos="0">
                  <a:sysClr val="window" lastClr="FFFFFF">
                    <a:lumMod val="50000"/>
                  </a:sysClr>
                </a:gs>
                <a:gs pos="25000">
                  <a:sysClr val="window" lastClr="FFFFFF">
                    <a:lumMod val="75000"/>
                  </a:sysClr>
                </a:gs>
                <a:gs pos="13000">
                  <a:sysClr val="window" lastClr="FFFFFF">
                    <a:lumMod val="85000"/>
                  </a:sysClr>
                </a:gs>
                <a:gs pos="5000">
                  <a:sysClr val="window" lastClr="FFFFFF">
                    <a:lumMod val="95000"/>
                  </a:sysClr>
                </a:gs>
                <a:gs pos="100000">
                  <a:sysClr val="window" lastClr="FFFFFF">
                    <a:lumMod val="95000"/>
                  </a:sysClr>
                </a:gs>
              </a:gsLst>
              <a:lin ang="0" scaled="1"/>
              <a:tileRect/>
            </a:gradFill>
            <a:ln w="25400" cap="flat" cmpd="sng" algn="ctr">
              <a:noFill/>
              <a:prstDash val="solid"/>
            </a:ln>
            <a:effectLst>
              <a:outerShdw blurRad="50800" dist="38100" dir="5400000" algn="t"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17" name="矩形 16"/>
            <p:cNvSpPr/>
            <p:nvPr/>
          </p:nvSpPr>
          <p:spPr>
            <a:xfrm>
              <a:off x="1476378" y="1190582"/>
              <a:ext cx="1222693" cy="1164469"/>
            </a:xfrm>
            <a:prstGeom prst="rect">
              <a:avLst/>
            </a:prstGeom>
            <a:solidFill>
              <a:schemeClr val="accent1">
                <a:lumMod val="60000"/>
                <a:lumOff val="40000"/>
              </a:schemeClr>
            </a:solidFill>
            <a:ln w="25400" cap="flat" cmpd="sng" algn="ctr">
              <a:solidFill>
                <a:schemeClr val="bg1">
                  <a:lumMod val="85000"/>
                </a:schemeClr>
              </a:solidFill>
              <a:prstDash val="solid"/>
            </a:ln>
            <a:effectLst>
              <a:outerShdw blurRad="63500" sx="105000" sy="105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18" name="组合 17"/>
          <p:cNvGrpSpPr/>
          <p:nvPr/>
        </p:nvGrpSpPr>
        <p:grpSpPr>
          <a:xfrm>
            <a:off x="2248586" y="4060556"/>
            <a:ext cx="5707790" cy="1268398"/>
            <a:chOff x="1331640" y="1052736"/>
            <a:chExt cx="6480720" cy="1440160"/>
          </a:xfrm>
        </p:grpSpPr>
        <p:sp>
          <p:nvSpPr>
            <p:cNvPr id="19" name="矩形 18"/>
            <p:cNvSpPr/>
            <p:nvPr/>
          </p:nvSpPr>
          <p:spPr>
            <a:xfrm>
              <a:off x="1331640" y="1052736"/>
              <a:ext cx="1512168" cy="1440160"/>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20" name="矩形 19"/>
            <p:cNvSpPr/>
            <p:nvPr/>
          </p:nvSpPr>
          <p:spPr>
            <a:xfrm>
              <a:off x="1399372" y="1120467"/>
              <a:ext cx="1367431" cy="1302315"/>
            </a:xfrm>
            <a:prstGeom prst="rect">
              <a:avLst/>
            </a:prstGeom>
            <a:solidFill>
              <a:srgbClr val="B2B2B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21" name="矩形 20"/>
            <p:cNvSpPr/>
            <p:nvPr/>
          </p:nvSpPr>
          <p:spPr>
            <a:xfrm>
              <a:off x="1476378" y="1190582"/>
              <a:ext cx="1222693" cy="1164469"/>
            </a:xfrm>
            <a:prstGeom prst="rect">
              <a:avLst/>
            </a:prstGeom>
            <a:solidFill>
              <a:sysClr val="window" lastClr="FFFFFF">
                <a:lumMod val="7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22" name="五边形 21"/>
            <p:cNvSpPr/>
            <p:nvPr/>
          </p:nvSpPr>
          <p:spPr>
            <a:xfrm>
              <a:off x="2771800" y="1166023"/>
              <a:ext cx="5040560" cy="1121296"/>
            </a:xfrm>
            <a:prstGeom prst="homePlate">
              <a:avLst/>
            </a:prstGeom>
            <a:gradFill flip="none" rotWithShape="1">
              <a:gsLst>
                <a:gs pos="0">
                  <a:sysClr val="window" lastClr="FFFFFF">
                    <a:lumMod val="50000"/>
                  </a:sysClr>
                </a:gs>
                <a:gs pos="25000">
                  <a:sysClr val="window" lastClr="FFFFFF">
                    <a:lumMod val="75000"/>
                  </a:sysClr>
                </a:gs>
                <a:gs pos="13000">
                  <a:sysClr val="window" lastClr="FFFFFF">
                    <a:lumMod val="85000"/>
                  </a:sysClr>
                </a:gs>
                <a:gs pos="5000">
                  <a:sysClr val="window" lastClr="FFFFFF">
                    <a:lumMod val="95000"/>
                  </a:sysClr>
                </a:gs>
                <a:gs pos="100000">
                  <a:sysClr val="window" lastClr="FFFFFF">
                    <a:lumMod val="95000"/>
                  </a:sysClr>
                </a:gs>
              </a:gsLst>
              <a:lin ang="0" scaled="1"/>
              <a:tileRect/>
            </a:gradFill>
            <a:ln w="25400" cap="flat" cmpd="sng" algn="ctr">
              <a:noFill/>
              <a:prstDash val="solid"/>
            </a:ln>
            <a:effectLst>
              <a:outerShdw blurRad="50800" dist="38100" dir="5400000" algn="t"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24" name="矩形 23"/>
            <p:cNvSpPr/>
            <p:nvPr/>
          </p:nvSpPr>
          <p:spPr>
            <a:xfrm>
              <a:off x="1476378" y="1190582"/>
              <a:ext cx="1222693" cy="1164469"/>
            </a:xfrm>
            <a:prstGeom prst="rect">
              <a:avLst/>
            </a:prstGeom>
            <a:solidFill>
              <a:schemeClr val="accent1">
                <a:lumMod val="60000"/>
                <a:lumOff val="40000"/>
              </a:schemeClr>
            </a:solidFill>
            <a:ln w="25400" cap="flat" cmpd="sng" algn="ctr">
              <a:solidFill>
                <a:schemeClr val="bg1">
                  <a:lumMod val="85000"/>
                </a:schemeClr>
              </a:solidFill>
              <a:prstDash val="solid"/>
            </a:ln>
            <a:effectLst>
              <a:outerShdw blurRad="63500" sx="105000" sy="105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25" name="组合 24"/>
          <p:cNvGrpSpPr/>
          <p:nvPr/>
        </p:nvGrpSpPr>
        <p:grpSpPr>
          <a:xfrm flipH="1">
            <a:off x="1043608" y="5328954"/>
            <a:ext cx="5707790" cy="1268398"/>
            <a:chOff x="1331640" y="1052736"/>
            <a:chExt cx="6480720" cy="1440160"/>
          </a:xfrm>
        </p:grpSpPr>
        <p:sp>
          <p:nvSpPr>
            <p:cNvPr id="26" name="矩形 25"/>
            <p:cNvSpPr/>
            <p:nvPr/>
          </p:nvSpPr>
          <p:spPr>
            <a:xfrm>
              <a:off x="1331640" y="1052736"/>
              <a:ext cx="1512168" cy="1440160"/>
            </a:xfrm>
            <a:prstGeom prst="rect">
              <a:avLst/>
            </a:prstGeom>
            <a:solidFill>
              <a:sysClr val="window" lastClr="FFFFFF">
                <a:lumMod val="8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27" name="矩形 26"/>
            <p:cNvSpPr/>
            <p:nvPr/>
          </p:nvSpPr>
          <p:spPr>
            <a:xfrm>
              <a:off x="1399372" y="1120467"/>
              <a:ext cx="1367431" cy="1302315"/>
            </a:xfrm>
            <a:prstGeom prst="rect">
              <a:avLst/>
            </a:prstGeom>
            <a:solidFill>
              <a:srgbClr val="B2B2B2"/>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28" name="矩形 27"/>
            <p:cNvSpPr/>
            <p:nvPr/>
          </p:nvSpPr>
          <p:spPr>
            <a:xfrm>
              <a:off x="1476378" y="1190582"/>
              <a:ext cx="1222693" cy="1164469"/>
            </a:xfrm>
            <a:prstGeom prst="rect">
              <a:avLst/>
            </a:prstGeom>
            <a:solidFill>
              <a:sysClr val="window" lastClr="FFFFFF">
                <a:lumMod val="75000"/>
              </a:sys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29" name="五边形 28"/>
            <p:cNvSpPr/>
            <p:nvPr/>
          </p:nvSpPr>
          <p:spPr>
            <a:xfrm>
              <a:off x="2771800" y="1166023"/>
              <a:ext cx="5040560" cy="1121296"/>
            </a:xfrm>
            <a:prstGeom prst="homePlate">
              <a:avLst/>
            </a:prstGeom>
            <a:gradFill flip="none" rotWithShape="1">
              <a:gsLst>
                <a:gs pos="0">
                  <a:sysClr val="window" lastClr="FFFFFF">
                    <a:lumMod val="50000"/>
                  </a:sysClr>
                </a:gs>
                <a:gs pos="25000">
                  <a:sysClr val="window" lastClr="FFFFFF">
                    <a:lumMod val="75000"/>
                  </a:sysClr>
                </a:gs>
                <a:gs pos="13000">
                  <a:sysClr val="window" lastClr="FFFFFF">
                    <a:lumMod val="85000"/>
                  </a:sysClr>
                </a:gs>
                <a:gs pos="5000">
                  <a:sysClr val="window" lastClr="FFFFFF">
                    <a:lumMod val="95000"/>
                  </a:sysClr>
                </a:gs>
                <a:gs pos="100000">
                  <a:sysClr val="window" lastClr="FFFFFF">
                    <a:lumMod val="95000"/>
                  </a:sysClr>
                </a:gs>
              </a:gsLst>
              <a:lin ang="0" scaled="1"/>
              <a:tileRect/>
            </a:gradFill>
            <a:ln w="25400" cap="flat" cmpd="sng" algn="ctr">
              <a:noFill/>
              <a:prstDash val="solid"/>
            </a:ln>
            <a:effectLst>
              <a:outerShdw blurRad="50800" dist="38100" dir="5400000" algn="t" rotWithShape="0">
                <a:prstClr val="black">
                  <a:alpha val="40000"/>
                </a:prstClr>
              </a:outerShdw>
            </a:effectLst>
            <a:scene3d>
              <a:camera prst="orthographicFront">
                <a:rot lat="0" lon="0" rev="0"/>
              </a:camera>
              <a:lightRig rig="contrasting" dir="t">
                <a:rot lat="0" lon="0" rev="1500000"/>
              </a:lightRig>
            </a:scene3d>
            <a:sp3d prstMaterial="metal">
              <a:bevelT w="88900" h="889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31" name="矩形 30"/>
            <p:cNvSpPr/>
            <p:nvPr/>
          </p:nvSpPr>
          <p:spPr>
            <a:xfrm>
              <a:off x="1476378" y="1190582"/>
              <a:ext cx="1222693" cy="1164469"/>
            </a:xfrm>
            <a:prstGeom prst="rect">
              <a:avLst/>
            </a:prstGeom>
            <a:solidFill>
              <a:schemeClr val="accent1">
                <a:lumMod val="60000"/>
                <a:lumOff val="40000"/>
              </a:schemeClr>
            </a:solidFill>
            <a:ln w="25400" cap="flat" cmpd="sng" algn="ctr">
              <a:solidFill>
                <a:schemeClr val="bg1">
                  <a:lumMod val="85000"/>
                </a:schemeClr>
              </a:solidFill>
              <a:prstDash val="solid"/>
            </a:ln>
            <a:effectLst>
              <a:outerShdw blurRad="63500" sx="105000" sy="105000" algn="c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sp>
        <p:nvSpPr>
          <p:cNvPr id="32" name="TextBox 31"/>
          <p:cNvSpPr txBox="1"/>
          <p:nvPr/>
        </p:nvSpPr>
        <p:spPr>
          <a:xfrm>
            <a:off x="2402560" y="1715881"/>
            <a:ext cx="991994"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smtClean="0">
                <a:ln w="18415" cmpd="sng">
                  <a:noFill/>
                  <a:prstDash val="solid"/>
                </a:ln>
                <a:solidFill>
                  <a:srgbClr val="8A6900"/>
                </a:solidFill>
                <a:effectLst>
                  <a:outerShdw dist="38100" dir="5400000" algn="t" rotWithShape="0">
                    <a:sysClr val="window" lastClr="FFFFFF">
                      <a:alpha val="42000"/>
                    </a:sysClr>
                  </a:outerShdw>
                </a:effectLst>
                <a:uLnTx/>
                <a:uFillTx/>
                <a:latin typeface="微软雅黑" pitchFamily="34" charset="-122"/>
                <a:cs typeface="Times New Roman" pitchFamily="18" charset="0"/>
              </a:rPr>
              <a:t>1</a:t>
            </a:r>
            <a:endParaRPr kumimoji="0" lang="zh-CN" altLang="en-US" sz="2800" b="1" i="0" u="none" strike="noStrike" kern="0" cap="none" spc="0" normalizeH="0" baseline="0" noProof="0" dirty="0">
              <a:ln w="18415" cmpd="sng">
                <a:noFill/>
                <a:prstDash val="solid"/>
              </a:ln>
              <a:solidFill>
                <a:srgbClr val="8A6900"/>
              </a:solidFill>
              <a:effectLst>
                <a:outerShdw dist="38100" dir="5400000" algn="t" rotWithShape="0">
                  <a:sysClr val="window" lastClr="FFFFFF">
                    <a:alpha val="42000"/>
                  </a:sysClr>
                </a:outerShdw>
              </a:effectLst>
              <a:uLnTx/>
              <a:uFillTx/>
              <a:latin typeface="微软雅黑" pitchFamily="34" charset="-122"/>
              <a:cs typeface="Times New Roman" pitchFamily="18" charset="0"/>
            </a:endParaRPr>
          </a:p>
        </p:txBody>
      </p:sp>
      <p:sp>
        <p:nvSpPr>
          <p:cNvPr id="33" name="TextBox 32"/>
          <p:cNvSpPr txBox="1"/>
          <p:nvPr/>
        </p:nvSpPr>
        <p:spPr>
          <a:xfrm>
            <a:off x="5589492" y="3007934"/>
            <a:ext cx="991994"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smtClean="0">
                <a:ln w="18415" cmpd="sng">
                  <a:noFill/>
                  <a:prstDash val="solid"/>
                </a:ln>
                <a:solidFill>
                  <a:srgbClr val="8A6900"/>
                </a:solidFill>
                <a:effectLst>
                  <a:outerShdw dist="38100" dir="5400000" algn="t" rotWithShape="0">
                    <a:sysClr val="window" lastClr="FFFFFF">
                      <a:alpha val="42000"/>
                    </a:sysClr>
                  </a:outerShdw>
                </a:effectLst>
                <a:uLnTx/>
                <a:uFillTx/>
                <a:latin typeface="微软雅黑" pitchFamily="34" charset="-122"/>
                <a:cs typeface="Times New Roman" pitchFamily="18" charset="0"/>
              </a:rPr>
              <a:t>2</a:t>
            </a:r>
            <a:endParaRPr kumimoji="0" lang="zh-CN" altLang="en-US" sz="2800" b="1" i="0" u="none" strike="noStrike" kern="0" cap="none" spc="0" normalizeH="0" baseline="0" noProof="0" dirty="0">
              <a:ln w="18415" cmpd="sng">
                <a:noFill/>
                <a:prstDash val="solid"/>
              </a:ln>
              <a:solidFill>
                <a:srgbClr val="8A6900"/>
              </a:solidFill>
              <a:effectLst>
                <a:outerShdw dist="38100" dir="5400000" algn="t" rotWithShape="0">
                  <a:sysClr val="window" lastClr="FFFFFF">
                    <a:alpha val="42000"/>
                  </a:sysClr>
                </a:outerShdw>
              </a:effectLst>
              <a:uLnTx/>
              <a:uFillTx/>
              <a:latin typeface="微软雅黑" pitchFamily="34" charset="-122"/>
              <a:cs typeface="Times New Roman" pitchFamily="18" charset="0"/>
            </a:endParaRPr>
          </a:p>
        </p:txBody>
      </p:sp>
      <p:sp>
        <p:nvSpPr>
          <p:cNvPr id="34" name="TextBox 33"/>
          <p:cNvSpPr txBox="1"/>
          <p:nvPr/>
        </p:nvSpPr>
        <p:spPr>
          <a:xfrm>
            <a:off x="2411181" y="4310936"/>
            <a:ext cx="991994"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smtClean="0">
                <a:ln w="18415" cmpd="sng">
                  <a:noFill/>
                  <a:prstDash val="solid"/>
                </a:ln>
                <a:solidFill>
                  <a:srgbClr val="8A6900"/>
                </a:solidFill>
                <a:effectLst>
                  <a:outerShdw dist="38100" dir="5400000" algn="t" rotWithShape="0">
                    <a:sysClr val="window" lastClr="FFFFFF">
                      <a:alpha val="42000"/>
                    </a:sysClr>
                  </a:outerShdw>
                </a:effectLst>
                <a:uLnTx/>
                <a:uFillTx/>
                <a:latin typeface="微软雅黑" pitchFamily="34" charset="-122"/>
                <a:cs typeface="Times New Roman" pitchFamily="18" charset="0"/>
              </a:rPr>
              <a:t>3</a:t>
            </a:r>
            <a:endParaRPr kumimoji="0" lang="zh-CN" altLang="en-US" sz="2800" b="1" i="0" u="none" strike="noStrike" kern="0" cap="none" spc="0" normalizeH="0" baseline="0" noProof="0" dirty="0">
              <a:ln w="18415" cmpd="sng">
                <a:noFill/>
                <a:prstDash val="solid"/>
              </a:ln>
              <a:solidFill>
                <a:srgbClr val="8A6900"/>
              </a:solidFill>
              <a:effectLst>
                <a:outerShdw dist="38100" dir="5400000" algn="t" rotWithShape="0">
                  <a:sysClr val="window" lastClr="FFFFFF">
                    <a:alpha val="42000"/>
                  </a:sysClr>
                </a:outerShdw>
              </a:effectLst>
              <a:uLnTx/>
              <a:uFillTx/>
              <a:latin typeface="微软雅黑" pitchFamily="34" charset="-122"/>
              <a:cs typeface="Times New Roman" pitchFamily="18" charset="0"/>
            </a:endParaRPr>
          </a:p>
        </p:txBody>
      </p:sp>
      <p:sp>
        <p:nvSpPr>
          <p:cNvPr id="35" name="TextBox 34"/>
          <p:cNvSpPr txBox="1"/>
          <p:nvPr/>
        </p:nvSpPr>
        <p:spPr>
          <a:xfrm>
            <a:off x="5598112" y="5602989"/>
            <a:ext cx="991994" cy="43704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2800" b="1" i="0" u="none" strike="noStrike" kern="0" cap="none" spc="0" normalizeH="0" baseline="0" noProof="0" dirty="0" smtClean="0">
                <a:ln w="18415" cmpd="sng">
                  <a:noFill/>
                  <a:prstDash val="solid"/>
                </a:ln>
                <a:solidFill>
                  <a:srgbClr val="8A6900"/>
                </a:solidFill>
                <a:effectLst>
                  <a:outerShdw dist="38100" dir="5400000" algn="t" rotWithShape="0">
                    <a:sysClr val="window" lastClr="FFFFFF">
                      <a:alpha val="42000"/>
                    </a:sysClr>
                  </a:outerShdw>
                </a:effectLst>
                <a:uLnTx/>
                <a:uFillTx/>
                <a:latin typeface="微软雅黑" pitchFamily="34" charset="-122"/>
                <a:cs typeface="Times New Roman" pitchFamily="18" charset="0"/>
              </a:rPr>
              <a:t>4</a:t>
            </a:r>
            <a:endParaRPr kumimoji="0" lang="zh-CN" altLang="en-US" sz="2800" b="1" i="0" u="none" strike="noStrike" kern="0" cap="none" spc="0" normalizeH="0" baseline="0" noProof="0" dirty="0">
              <a:ln w="18415" cmpd="sng">
                <a:noFill/>
                <a:prstDash val="solid"/>
              </a:ln>
              <a:solidFill>
                <a:srgbClr val="8A6900"/>
              </a:solidFill>
              <a:effectLst>
                <a:outerShdw dist="38100" dir="5400000" algn="t" rotWithShape="0">
                  <a:sysClr val="window" lastClr="FFFFFF">
                    <a:alpha val="42000"/>
                  </a:sysClr>
                </a:outerShdw>
              </a:effectLst>
              <a:uLnTx/>
              <a:uFillTx/>
              <a:latin typeface="微软雅黑" pitchFamily="34" charset="-122"/>
              <a:cs typeface="Times New Roman" pitchFamily="18" charset="0"/>
            </a:endParaRPr>
          </a:p>
        </p:txBody>
      </p:sp>
      <p:sp>
        <p:nvSpPr>
          <p:cNvPr id="36" name="TextBox 35"/>
          <p:cNvSpPr txBox="1"/>
          <p:nvPr/>
        </p:nvSpPr>
        <p:spPr>
          <a:xfrm flipH="1">
            <a:off x="3858862" y="1745359"/>
            <a:ext cx="3690881" cy="700576"/>
          </a:xfrm>
          <a:prstGeom prst="rect">
            <a:avLst/>
          </a:prstGeom>
          <a:noFill/>
        </p:spPr>
        <p:txBody>
          <a:bodyPr wrap="square" rtlCol="0">
            <a:spAutoFit/>
          </a:bodyPr>
          <a:lstStyle/>
          <a:p>
            <a:pPr lvl="0">
              <a:lnSpc>
                <a:spcPct val="150000"/>
              </a:lnSpc>
              <a:defRPr/>
            </a:pPr>
            <a:r>
              <a:rPr lang="zh-CN" altLang="zh-CN" sz="1400" dirty="0">
                <a:latin typeface="微软雅黑" pitchFamily="34" charset="-122"/>
                <a:ea typeface="微软雅黑" pitchFamily="34" charset="-122"/>
              </a:rPr>
              <a:t>根据该研究成果，进一步编制“互联网</a:t>
            </a:r>
            <a:r>
              <a:rPr lang="en-US" altLang="zh-CN" sz="1400" dirty="0">
                <a:latin typeface="微软雅黑" pitchFamily="34" charset="-122"/>
                <a:ea typeface="微软雅黑" pitchFamily="34" charset="-122"/>
              </a:rPr>
              <a:t>+</a:t>
            </a:r>
            <a:r>
              <a:rPr lang="zh-CN" altLang="zh-CN" sz="1400" dirty="0">
                <a:latin typeface="微软雅黑" pitchFamily="34" charset="-122"/>
                <a:ea typeface="微软雅黑" pitchFamily="34" charset="-122"/>
              </a:rPr>
              <a:t>”行动规划</a:t>
            </a:r>
            <a:endPar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cs typeface="Arial" pitchFamily="34" charset="0"/>
            </a:endParaRPr>
          </a:p>
        </p:txBody>
      </p:sp>
      <p:sp>
        <p:nvSpPr>
          <p:cNvPr id="37" name="TextBox 36"/>
          <p:cNvSpPr txBox="1"/>
          <p:nvPr/>
        </p:nvSpPr>
        <p:spPr>
          <a:xfrm flipH="1">
            <a:off x="1549114" y="3035705"/>
            <a:ext cx="3690881" cy="700576"/>
          </a:xfrm>
          <a:prstGeom prst="rect">
            <a:avLst/>
          </a:prstGeom>
          <a:noFill/>
        </p:spPr>
        <p:txBody>
          <a:bodyPr wrap="square" rtlCol="0">
            <a:spAutoFit/>
          </a:bodyPr>
          <a:lstStyle/>
          <a:p>
            <a:pPr lvl="0">
              <a:lnSpc>
                <a:spcPct val="150000"/>
              </a:lnSpc>
              <a:defRPr/>
            </a:pPr>
            <a:r>
              <a:rPr lang="zh-CN" altLang="zh-CN" sz="1400" dirty="0">
                <a:latin typeface="微软雅黑" pitchFamily="34" charset="-122"/>
                <a:ea typeface="微软雅黑" pitchFamily="34" charset="-122"/>
              </a:rPr>
              <a:t>根据研究成果，进一步编制“互联网</a:t>
            </a:r>
            <a:r>
              <a:rPr lang="en-US" altLang="zh-CN" sz="1400" dirty="0">
                <a:latin typeface="微软雅黑" pitchFamily="34" charset="-122"/>
                <a:ea typeface="微软雅黑" pitchFamily="34" charset="-122"/>
              </a:rPr>
              <a:t>+</a:t>
            </a:r>
            <a:r>
              <a:rPr lang="zh-CN" altLang="zh-CN" sz="1400" dirty="0">
                <a:latin typeface="微软雅黑" pitchFamily="34" charset="-122"/>
                <a:ea typeface="微软雅黑" pitchFamily="34" charset="-122"/>
              </a:rPr>
              <a:t>”跨境电商、智慧城市等战略规划</a:t>
            </a:r>
            <a:endPar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cs typeface="Arial" pitchFamily="34" charset="0"/>
            </a:endParaRPr>
          </a:p>
        </p:txBody>
      </p:sp>
      <p:sp>
        <p:nvSpPr>
          <p:cNvPr id="38" name="TextBox 37"/>
          <p:cNvSpPr txBox="1"/>
          <p:nvPr/>
        </p:nvSpPr>
        <p:spPr>
          <a:xfrm flipH="1">
            <a:off x="3858862" y="4351489"/>
            <a:ext cx="3690881" cy="377411"/>
          </a:xfrm>
          <a:prstGeom prst="rect">
            <a:avLst/>
          </a:prstGeom>
          <a:noFill/>
        </p:spPr>
        <p:txBody>
          <a:bodyPr wrap="square" rtlCol="0">
            <a:spAutoFit/>
          </a:bodyPr>
          <a:lstStyle/>
          <a:p>
            <a:pPr lvl="0">
              <a:lnSpc>
                <a:spcPct val="150000"/>
              </a:lnSpc>
              <a:defRPr/>
            </a:pPr>
            <a:r>
              <a:rPr lang="zh-CN" altLang="zh-CN" sz="1400" dirty="0">
                <a:latin typeface="微软雅黑" pitchFamily="34" charset="-122"/>
                <a:ea typeface="微软雅黑" pitchFamily="34" charset="-122"/>
              </a:rPr>
              <a:t>形成可落地的政府支撑方案</a:t>
            </a:r>
            <a:endPar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cs typeface="Arial" pitchFamily="34" charset="0"/>
            </a:endParaRPr>
          </a:p>
        </p:txBody>
      </p:sp>
      <p:sp>
        <p:nvSpPr>
          <p:cNvPr id="39" name="TextBox 38"/>
          <p:cNvSpPr txBox="1"/>
          <p:nvPr/>
        </p:nvSpPr>
        <p:spPr>
          <a:xfrm flipH="1">
            <a:off x="1549114" y="5641835"/>
            <a:ext cx="3690881" cy="700576"/>
          </a:xfrm>
          <a:prstGeom prst="rect">
            <a:avLst/>
          </a:prstGeom>
          <a:noFill/>
        </p:spPr>
        <p:txBody>
          <a:bodyPr wrap="square" rtlCol="0">
            <a:spAutoFit/>
          </a:bodyPr>
          <a:lstStyle/>
          <a:p>
            <a:pPr lvl="0">
              <a:lnSpc>
                <a:spcPct val="150000"/>
              </a:lnSpc>
            </a:pPr>
            <a:r>
              <a:rPr lang="zh-CN" altLang="zh-CN" sz="1400" dirty="0">
                <a:latin typeface="微软雅黑" pitchFamily="34" charset="-122"/>
                <a:ea typeface="微软雅黑" pitchFamily="34" charset="-122"/>
              </a:rPr>
              <a:t>与中关村具有“互联网</a:t>
            </a:r>
            <a:r>
              <a:rPr lang="en-US" altLang="zh-CN" sz="1400" dirty="0">
                <a:latin typeface="微软雅黑" pitchFamily="34" charset="-122"/>
                <a:ea typeface="微软雅黑" pitchFamily="34" charset="-122"/>
              </a:rPr>
              <a:t>+</a:t>
            </a:r>
            <a:r>
              <a:rPr lang="zh-CN" altLang="zh-CN" sz="1400" dirty="0">
                <a:latin typeface="微软雅黑" pitchFamily="34" charset="-122"/>
                <a:ea typeface="微软雅黑" pitchFamily="34" charset="-122"/>
              </a:rPr>
              <a:t>”优势的高效及研究机构合作，培养“互联网</a:t>
            </a:r>
            <a:r>
              <a:rPr lang="en-US" altLang="zh-CN" sz="1400" dirty="0">
                <a:latin typeface="微软雅黑" pitchFamily="34" charset="-122"/>
                <a:ea typeface="微软雅黑" pitchFamily="34" charset="-122"/>
              </a:rPr>
              <a:t>+</a:t>
            </a:r>
            <a:r>
              <a:rPr lang="zh-CN" altLang="zh-CN" sz="1400" dirty="0">
                <a:latin typeface="微软雅黑" pitchFamily="34" charset="-122"/>
                <a:ea typeface="微软雅黑" pitchFamily="34" charset="-122"/>
              </a:rPr>
              <a:t>”人才。</a:t>
            </a:r>
          </a:p>
        </p:txBody>
      </p:sp>
    </p:spTree>
    <p:extLst>
      <p:ext uri="{BB962C8B-B14F-4D97-AF65-F5344CB8AC3E}">
        <p14:creationId xmlns:p14="http://schemas.microsoft.com/office/powerpoint/2010/main" xmlns="" val="275061695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126</a:t>
            </a:fld>
            <a:endParaRPr lang="zh-CN" altLang="en-US"/>
          </a:p>
        </p:txBody>
      </p:sp>
      <p:sp>
        <p:nvSpPr>
          <p:cNvPr id="3" name="矩形 2"/>
          <p:cNvSpPr/>
          <p:nvPr/>
        </p:nvSpPr>
        <p:spPr>
          <a:xfrm>
            <a:off x="388671" y="548800"/>
            <a:ext cx="8352000"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结论二</a:t>
            </a:r>
            <a:endParaRPr lang="zh-CN" altLang="en-US" sz="2400" b="1"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275061695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pic>
        <p:nvPicPr>
          <p:cNvPr id="4" name="Picture 2" descr="38"/>
          <p:cNvPicPr>
            <a:picLocks noChangeAspect="1" noChangeArrowheads="1"/>
          </p:cNvPicPr>
          <p:nvPr/>
        </p:nvPicPr>
        <p:blipFill>
          <a:blip r:embed="rId2" cstate="print"/>
          <a:srcRect l="3906" t="11913" r="3906" b="22408"/>
          <a:stretch>
            <a:fillRect/>
          </a:stretch>
        </p:blipFill>
        <p:spPr bwMode="auto">
          <a:xfrm>
            <a:off x="142844" y="-24"/>
            <a:ext cx="8858280" cy="3714752"/>
          </a:xfrm>
          <a:prstGeom prst="rect">
            <a:avLst/>
          </a:prstGeom>
          <a:noFill/>
          <a:ln w="9525">
            <a:noFill/>
            <a:miter lim="800000"/>
            <a:headEnd/>
            <a:tailEnd/>
          </a:ln>
        </p:spPr>
      </p:pic>
      <p:sp>
        <p:nvSpPr>
          <p:cNvPr id="5" name="副标题 2"/>
          <p:cNvSpPr>
            <a:spLocks noGrp="1"/>
          </p:cNvSpPr>
          <p:nvPr>
            <p:ph type="subTitle" idx="1"/>
          </p:nvPr>
        </p:nvSpPr>
        <p:spPr>
          <a:xfrm>
            <a:off x="642910" y="3886200"/>
            <a:ext cx="7786742" cy="2114568"/>
          </a:xfrm>
        </p:spPr>
        <p:txBody>
          <a:bodyPr>
            <a:normAutofit/>
          </a:bodyPr>
          <a:lstStyle/>
          <a:p>
            <a:pPr>
              <a:lnSpc>
                <a:spcPct val="150000"/>
              </a:lnSpc>
            </a:pPr>
            <a:r>
              <a:rPr lang="zh-CN" altLang="en-US" sz="3600" b="1" dirty="0" smtClean="0">
                <a:solidFill>
                  <a:schemeClr val="tx1"/>
                </a:solidFill>
                <a:latin typeface="微软雅黑" panose="020B0503020204020204" pitchFamily="34" charset="-122"/>
                <a:ea typeface="微软雅黑" panose="020B0503020204020204" pitchFamily="34" charset="-122"/>
              </a:rPr>
              <a:t>谢谢各位！</a:t>
            </a:r>
            <a:endParaRPr lang="zh-CN" altLang="en-US" sz="3600"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0849854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13</a:t>
            </a:fld>
            <a:endParaRPr lang="zh-CN" altLang="en-US"/>
          </a:p>
        </p:txBody>
      </p:sp>
      <p:sp>
        <p:nvSpPr>
          <p:cNvPr id="4" name="Rectangle 20"/>
          <p:cNvSpPr>
            <a:spLocks noChangeArrowheads="1"/>
          </p:cNvSpPr>
          <p:nvPr/>
        </p:nvSpPr>
        <p:spPr bwMode="auto">
          <a:xfrm>
            <a:off x="323528" y="4331047"/>
            <a:ext cx="8496300" cy="442913"/>
          </a:xfrm>
          <a:prstGeom prst="rect">
            <a:avLst/>
          </a:prstGeom>
          <a:solidFill>
            <a:srgbClr val="FFC000">
              <a:alpha val="48000"/>
            </a:srgbClr>
          </a:solidFill>
          <a:ln w="12700">
            <a:solidFill>
              <a:schemeClr val="tx1"/>
            </a:solidFill>
            <a:miter lim="800000"/>
            <a:headEnd/>
            <a:tailEnd/>
          </a:ln>
          <a:effectLst>
            <a:outerShdw dist="35921" dir="2700000" algn="ctr" rotWithShape="0">
              <a:schemeClr val="bg2"/>
            </a:outerShdw>
          </a:effectLst>
        </p:spPr>
        <p:txBody>
          <a:bodyPr wrap="none" anchor="ctr">
            <a:noAutofit/>
          </a:bodyPr>
          <a:lstStyle/>
          <a:p>
            <a:pPr>
              <a:defRPr/>
            </a:pPr>
            <a:endParaRPr lang="zh-CN" altLang="en-US">
              <a:ea typeface="宋体" pitchFamily="2" charset="-122"/>
              <a:cs typeface="Arial" charset="0"/>
            </a:endParaRPr>
          </a:p>
        </p:txBody>
      </p:sp>
      <p:sp>
        <p:nvSpPr>
          <p:cNvPr id="17" name="AutoShape 33"/>
          <p:cNvSpPr>
            <a:spLocks noChangeArrowheads="1"/>
          </p:cNvSpPr>
          <p:nvPr/>
        </p:nvSpPr>
        <p:spPr bwMode="auto">
          <a:xfrm rot="10800000">
            <a:off x="2915815" y="3645023"/>
            <a:ext cx="3389313" cy="432048"/>
          </a:xfrm>
          <a:prstGeom prst="triangle">
            <a:avLst>
              <a:gd name="adj" fmla="val 50000"/>
            </a:avLst>
          </a:prstGeom>
          <a:gradFill>
            <a:gsLst>
              <a:gs pos="0">
                <a:schemeClr val="dk1">
                  <a:tint val="50000"/>
                  <a:satMod val="300000"/>
                  <a:alpha val="46000"/>
                </a:schemeClr>
              </a:gs>
              <a:gs pos="35000">
                <a:schemeClr val="dk1">
                  <a:tint val="37000"/>
                  <a:satMod val="300000"/>
                </a:schemeClr>
              </a:gs>
              <a:gs pos="100000">
                <a:schemeClr val="dk1">
                  <a:tint val="15000"/>
                  <a:satMod val="350000"/>
                </a:schemeClr>
              </a:gs>
            </a:gsLst>
          </a:gradFill>
          <a:ln>
            <a:noFill/>
            <a:headEnd/>
            <a:tailEnd/>
          </a:ln>
        </p:spPr>
        <p:style>
          <a:lnRef idx="1">
            <a:schemeClr val="dk1"/>
          </a:lnRef>
          <a:fillRef idx="2">
            <a:schemeClr val="dk1"/>
          </a:fillRef>
          <a:effectRef idx="1">
            <a:schemeClr val="dk1"/>
          </a:effectRef>
          <a:fontRef idx="minor">
            <a:schemeClr val="dk1"/>
          </a:fontRef>
        </p:style>
        <p:txBody>
          <a:bodyPr lIns="90000" tIns="46800" rIns="90000" bIns="46800" anchor="ctr">
            <a:noAutofit/>
          </a:bodyPr>
          <a:lstStyle/>
          <a:p>
            <a:endParaRPr lang="zh-CN" altLang="en-US"/>
          </a:p>
        </p:txBody>
      </p:sp>
      <p:sp>
        <p:nvSpPr>
          <p:cNvPr id="18" name="Rectangle 34"/>
          <p:cNvSpPr>
            <a:spLocks noChangeArrowheads="1"/>
          </p:cNvSpPr>
          <p:nvPr/>
        </p:nvSpPr>
        <p:spPr bwMode="auto">
          <a:xfrm>
            <a:off x="323528" y="4758085"/>
            <a:ext cx="8496300" cy="1119187"/>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noAutofit/>
          </a:bodyPr>
          <a:lstStyle/>
          <a:p>
            <a:pPr>
              <a:defRPr/>
            </a:pPr>
            <a:endParaRPr lang="zh-CN" altLang="en-US">
              <a:ea typeface="宋体" pitchFamily="2" charset="-122"/>
              <a:cs typeface="Arial" charset="0"/>
            </a:endParaRPr>
          </a:p>
        </p:txBody>
      </p:sp>
      <p:sp>
        <p:nvSpPr>
          <p:cNvPr id="19" name="Text Box 35"/>
          <p:cNvSpPr txBox="1">
            <a:spLocks noChangeArrowheads="1"/>
          </p:cNvSpPr>
          <p:nvPr/>
        </p:nvSpPr>
        <p:spPr bwMode="auto">
          <a:xfrm>
            <a:off x="434653" y="4886672"/>
            <a:ext cx="8262938"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noAutofit/>
          </a:bodyPr>
          <a:lstStyle>
            <a:lvl1pPr defTabSz="762000" eaLnBrk="0" hangingPunct="0">
              <a:defRPr sz="1600" b="1">
                <a:solidFill>
                  <a:schemeClr val="tx1"/>
                </a:solidFill>
                <a:latin typeface="Arial" charset="0"/>
                <a:ea typeface="宋体" charset="-122"/>
              </a:defRPr>
            </a:lvl1pPr>
            <a:lvl2pPr marL="374650" indent="-184150" defTabSz="762000" eaLnBrk="0" hangingPunct="0">
              <a:defRPr sz="1600" b="1">
                <a:solidFill>
                  <a:schemeClr val="tx1"/>
                </a:solidFill>
                <a:latin typeface="Arial" charset="0"/>
                <a:ea typeface="宋体" charset="-122"/>
              </a:defRPr>
            </a:lvl2pPr>
            <a:lvl3pPr marL="663575" indent="-98425" defTabSz="762000" eaLnBrk="0" hangingPunct="0">
              <a:defRPr sz="1600" b="1">
                <a:solidFill>
                  <a:schemeClr val="tx1"/>
                </a:solidFill>
                <a:latin typeface="Arial" charset="0"/>
                <a:ea typeface="宋体" charset="-122"/>
              </a:defRPr>
            </a:lvl3pPr>
            <a:lvl4pPr marL="1600200" indent="-228600" defTabSz="762000" eaLnBrk="0" hangingPunct="0">
              <a:defRPr sz="1600" b="1">
                <a:solidFill>
                  <a:schemeClr val="tx1"/>
                </a:solidFill>
                <a:latin typeface="Arial" charset="0"/>
                <a:ea typeface="宋体" charset="-122"/>
              </a:defRPr>
            </a:lvl4pPr>
            <a:lvl5pPr marL="2057400" indent="-228600" defTabSz="762000" eaLnBrk="0" hangingPunct="0">
              <a:defRPr sz="1600" b="1">
                <a:solidFill>
                  <a:schemeClr val="tx1"/>
                </a:solidFill>
                <a:latin typeface="Arial" charset="0"/>
                <a:ea typeface="宋体" charset="-122"/>
              </a:defRPr>
            </a:lvl5pPr>
            <a:lvl6pPr marL="2514600" indent="-228600" algn="ctr" defTabSz="762000" eaLnBrk="0" fontAlgn="base" hangingPunct="0">
              <a:spcBef>
                <a:spcPct val="0"/>
              </a:spcBef>
              <a:spcAft>
                <a:spcPct val="0"/>
              </a:spcAft>
              <a:defRPr sz="1600" b="1">
                <a:solidFill>
                  <a:schemeClr val="tx1"/>
                </a:solidFill>
                <a:latin typeface="Arial" charset="0"/>
                <a:ea typeface="宋体" charset="-122"/>
              </a:defRPr>
            </a:lvl6pPr>
            <a:lvl7pPr marL="2971800" indent="-228600" algn="ctr" defTabSz="762000" eaLnBrk="0" fontAlgn="base" hangingPunct="0">
              <a:spcBef>
                <a:spcPct val="0"/>
              </a:spcBef>
              <a:spcAft>
                <a:spcPct val="0"/>
              </a:spcAft>
              <a:defRPr sz="1600" b="1">
                <a:solidFill>
                  <a:schemeClr val="tx1"/>
                </a:solidFill>
                <a:latin typeface="Arial" charset="0"/>
                <a:ea typeface="宋体" charset="-122"/>
              </a:defRPr>
            </a:lvl7pPr>
            <a:lvl8pPr marL="3429000" indent="-228600" algn="ctr" defTabSz="762000" eaLnBrk="0" fontAlgn="base" hangingPunct="0">
              <a:spcBef>
                <a:spcPct val="0"/>
              </a:spcBef>
              <a:spcAft>
                <a:spcPct val="0"/>
              </a:spcAft>
              <a:defRPr sz="1600" b="1">
                <a:solidFill>
                  <a:schemeClr val="tx1"/>
                </a:solidFill>
                <a:latin typeface="Arial" charset="0"/>
                <a:ea typeface="宋体" charset="-122"/>
              </a:defRPr>
            </a:lvl8pPr>
            <a:lvl9pPr marL="3886200" indent="-228600" algn="ctr" defTabSz="762000" eaLnBrk="0" fontAlgn="base" hangingPunct="0">
              <a:spcBef>
                <a:spcPct val="0"/>
              </a:spcBef>
              <a:spcAft>
                <a:spcPct val="0"/>
              </a:spcAft>
              <a:defRPr sz="1600" b="1">
                <a:solidFill>
                  <a:schemeClr val="tx1"/>
                </a:solidFill>
                <a:latin typeface="Arial" charset="0"/>
                <a:ea typeface="宋体" charset="-122"/>
              </a:defRPr>
            </a:lvl9pPr>
          </a:lstStyle>
          <a:p>
            <a:pPr lvl="0">
              <a:lnSpc>
                <a:spcPct val="150000"/>
              </a:lnSpc>
            </a:pPr>
            <a:r>
              <a:rPr lang="zh-CN" altLang="en-US" sz="2000" dirty="0" smtClean="0">
                <a:solidFill>
                  <a:prstClr val="black"/>
                </a:solidFill>
                <a:latin typeface="Microsoft YaHei" charset="0"/>
                <a:ea typeface="Microsoft YaHei" charset="0"/>
                <a:cs typeface="Microsoft YaHei" charset="0"/>
              </a:rPr>
              <a:t>顺义应</a:t>
            </a:r>
            <a:r>
              <a:rPr lang="zh-CN" altLang="en-US" sz="2000" dirty="0">
                <a:solidFill>
                  <a:prstClr val="black"/>
                </a:solidFill>
                <a:latin typeface="Microsoft YaHei" charset="0"/>
                <a:ea typeface="Microsoft YaHei" charset="0"/>
                <a:cs typeface="Microsoft YaHei" charset="0"/>
              </a:rPr>
              <a:t>顺势而为，以发展“互联网</a:t>
            </a:r>
            <a:r>
              <a:rPr lang="en-US" altLang="zh-CN" sz="2000" dirty="0">
                <a:solidFill>
                  <a:prstClr val="black"/>
                </a:solidFill>
                <a:latin typeface="Microsoft YaHei" charset="0"/>
                <a:ea typeface="Microsoft YaHei" charset="0"/>
                <a:cs typeface="Microsoft YaHei" charset="0"/>
              </a:rPr>
              <a:t>+”</a:t>
            </a:r>
            <a:r>
              <a:rPr lang="zh-CN" altLang="en-US" sz="2000" dirty="0">
                <a:solidFill>
                  <a:prstClr val="black"/>
                </a:solidFill>
                <a:latin typeface="Microsoft YaHei" charset="0"/>
                <a:ea typeface="Microsoft YaHei" charset="0"/>
                <a:cs typeface="Microsoft YaHei" charset="0"/>
              </a:rPr>
              <a:t>为重点，推进重点行业领域的转型升级。 </a:t>
            </a:r>
          </a:p>
        </p:txBody>
      </p:sp>
      <p:sp>
        <p:nvSpPr>
          <p:cNvPr id="30" name="Rectangle 34"/>
          <p:cNvSpPr>
            <a:spLocks noChangeArrowheads="1"/>
          </p:cNvSpPr>
          <p:nvPr/>
        </p:nvSpPr>
        <p:spPr bwMode="auto">
          <a:xfrm>
            <a:off x="323528" y="1700808"/>
            <a:ext cx="8496300" cy="1728192"/>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noAutofit/>
          </a:bodyPr>
          <a:lstStyle/>
          <a:p>
            <a:pPr>
              <a:defRPr/>
            </a:pPr>
            <a:endParaRPr lang="zh-CN" altLang="en-US">
              <a:ea typeface="宋体" pitchFamily="2" charset="-122"/>
              <a:cs typeface="Arial" charset="0"/>
            </a:endParaRPr>
          </a:p>
        </p:txBody>
      </p:sp>
      <p:sp>
        <p:nvSpPr>
          <p:cNvPr id="31" name="Text Box 35"/>
          <p:cNvSpPr txBox="1">
            <a:spLocks noChangeArrowheads="1"/>
          </p:cNvSpPr>
          <p:nvPr/>
        </p:nvSpPr>
        <p:spPr bwMode="auto">
          <a:xfrm>
            <a:off x="434653" y="1772816"/>
            <a:ext cx="8262938"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noAutofit/>
          </a:bodyPr>
          <a:lstStyle>
            <a:lvl1pPr defTabSz="762000" eaLnBrk="0" hangingPunct="0">
              <a:defRPr sz="1600" b="1">
                <a:solidFill>
                  <a:schemeClr val="tx1"/>
                </a:solidFill>
                <a:latin typeface="Arial" charset="0"/>
                <a:ea typeface="宋体" charset="-122"/>
              </a:defRPr>
            </a:lvl1pPr>
            <a:lvl2pPr marL="374650" indent="-184150" defTabSz="762000" eaLnBrk="0" hangingPunct="0">
              <a:defRPr sz="1600" b="1">
                <a:solidFill>
                  <a:schemeClr val="tx1"/>
                </a:solidFill>
                <a:latin typeface="Arial" charset="0"/>
                <a:ea typeface="宋体" charset="-122"/>
              </a:defRPr>
            </a:lvl2pPr>
            <a:lvl3pPr marL="663575" indent="-98425" defTabSz="762000" eaLnBrk="0" hangingPunct="0">
              <a:defRPr sz="1600" b="1">
                <a:solidFill>
                  <a:schemeClr val="tx1"/>
                </a:solidFill>
                <a:latin typeface="Arial" charset="0"/>
                <a:ea typeface="宋体" charset="-122"/>
              </a:defRPr>
            </a:lvl3pPr>
            <a:lvl4pPr marL="1600200" indent="-228600" defTabSz="762000" eaLnBrk="0" hangingPunct="0">
              <a:defRPr sz="1600" b="1">
                <a:solidFill>
                  <a:schemeClr val="tx1"/>
                </a:solidFill>
                <a:latin typeface="Arial" charset="0"/>
                <a:ea typeface="宋体" charset="-122"/>
              </a:defRPr>
            </a:lvl4pPr>
            <a:lvl5pPr marL="2057400" indent="-228600" defTabSz="762000" eaLnBrk="0" hangingPunct="0">
              <a:defRPr sz="1600" b="1">
                <a:solidFill>
                  <a:schemeClr val="tx1"/>
                </a:solidFill>
                <a:latin typeface="Arial" charset="0"/>
                <a:ea typeface="宋体" charset="-122"/>
              </a:defRPr>
            </a:lvl5pPr>
            <a:lvl6pPr marL="2514600" indent="-228600" algn="ctr" defTabSz="762000" eaLnBrk="0" fontAlgn="base" hangingPunct="0">
              <a:spcBef>
                <a:spcPct val="0"/>
              </a:spcBef>
              <a:spcAft>
                <a:spcPct val="0"/>
              </a:spcAft>
              <a:defRPr sz="1600" b="1">
                <a:solidFill>
                  <a:schemeClr val="tx1"/>
                </a:solidFill>
                <a:latin typeface="Arial" charset="0"/>
                <a:ea typeface="宋体" charset="-122"/>
              </a:defRPr>
            </a:lvl6pPr>
            <a:lvl7pPr marL="2971800" indent="-228600" algn="ctr" defTabSz="762000" eaLnBrk="0" fontAlgn="base" hangingPunct="0">
              <a:spcBef>
                <a:spcPct val="0"/>
              </a:spcBef>
              <a:spcAft>
                <a:spcPct val="0"/>
              </a:spcAft>
              <a:defRPr sz="1600" b="1">
                <a:solidFill>
                  <a:schemeClr val="tx1"/>
                </a:solidFill>
                <a:latin typeface="Arial" charset="0"/>
                <a:ea typeface="宋体" charset="-122"/>
              </a:defRPr>
            </a:lvl7pPr>
            <a:lvl8pPr marL="3429000" indent="-228600" algn="ctr" defTabSz="762000" eaLnBrk="0" fontAlgn="base" hangingPunct="0">
              <a:spcBef>
                <a:spcPct val="0"/>
              </a:spcBef>
              <a:spcAft>
                <a:spcPct val="0"/>
              </a:spcAft>
              <a:defRPr sz="1600" b="1">
                <a:solidFill>
                  <a:schemeClr val="tx1"/>
                </a:solidFill>
                <a:latin typeface="Arial" charset="0"/>
                <a:ea typeface="宋体" charset="-122"/>
              </a:defRPr>
            </a:lvl8pPr>
            <a:lvl9pPr marL="3886200" indent="-228600" algn="ctr" defTabSz="762000" eaLnBrk="0" fontAlgn="base" hangingPunct="0">
              <a:spcBef>
                <a:spcPct val="0"/>
              </a:spcBef>
              <a:spcAft>
                <a:spcPct val="0"/>
              </a:spcAft>
              <a:defRPr sz="1600" b="1">
                <a:solidFill>
                  <a:schemeClr val="tx1"/>
                </a:solidFill>
                <a:latin typeface="Arial" charset="0"/>
                <a:ea typeface="宋体" charset="-122"/>
              </a:defRPr>
            </a:lvl9pPr>
          </a:lstStyle>
          <a:p>
            <a:pPr>
              <a:lnSpc>
                <a:spcPct val="150000"/>
              </a:lnSpc>
            </a:pPr>
            <a:r>
              <a:rPr lang="zh-CN" altLang="en-US" dirty="0">
                <a:latin typeface="Microsoft YaHei" charset="0"/>
                <a:ea typeface="Microsoft YaHei" charset="0"/>
                <a:cs typeface="Microsoft YaHei" charset="0"/>
              </a:rPr>
              <a:t>大力发展“互联网</a:t>
            </a:r>
            <a:r>
              <a:rPr lang="en-US" altLang="zh-CN" dirty="0">
                <a:latin typeface="Microsoft YaHei" charset="0"/>
                <a:ea typeface="Microsoft YaHei" charset="0"/>
                <a:cs typeface="Microsoft YaHei" charset="0"/>
              </a:rPr>
              <a:t>+”</a:t>
            </a:r>
            <a:r>
              <a:rPr lang="zh-CN" altLang="en-US" dirty="0">
                <a:latin typeface="Microsoft YaHei" charset="0"/>
                <a:ea typeface="Microsoft YaHei" charset="0"/>
                <a:cs typeface="Microsoft YaHei" charset="0"/>
              </a:rPr>
              <a:t>及智能制造将是我国在十三五期间的一项重要政策，顺义区作为北京东北部发展带的重要节点，要顺应传统产业升级转型的趋势和国家在十三五期间的总体规划部署，将“互联网</a:t>
            </a:r>
            <a:r>
              <a:rPr lang="en-US" altLang="zh-CN" dirty="0">
                <a:latin typeface="Microsoft YaHei" charset="0"/>
                <a:ea typeface="Microsoft YaHei" charset="0"/>
                <a:cs typeface="Microsoft YaHei" charset="0"/>
              </a:rPr>
              <a:t>+”</a:t>
            </a:r>
            <a:r>
              <a:rPr lang="zh-CN" altLang="en-US" dirty="0" smtClean="0">
                <a:latin typeface="Microsoft YaHei" charset="0"/>
                <a:ea typeface="Microsoft YaHei" charset="0"/>
                <a:cs typeface="Microsoft YaHei" charset="0"/>
              </a:rPr>
              <a:t>作为产业发展转型</a:t>
            </a:r>
            <a:r>
              <a:rPr lang="zh-CN" altLang="en-US" dirty="0">
                <a:latin typeface="Microsoft YaHei" charset="0"/>
                <a:ea typeface="Microsoft YaHei" charset="0"/>
                <a:cs typeface="Microsoft YaHei" charset="0"/>
              </a:rPr>
              <a:t>的关键手段之一，大力推进相关产业的融合升级。</a:t>
            </a:r>
          </a:p>
        </p:txBody>
      </p:sp>
      <p:sp>
        <p:nvSpPr>
          <p:cNvPr id="32" name="TextBox 31"/>
          <p:cNvSpPr txBox="1"/>
          <p:nvPr/>
        </p:nvSpPr>
        <p:spPr>
          <a:xfrm>
            <a:off x="2771800" y="476672"/>
            <a:ext cx="3384376" cy="584775"/>
          </a:xfrm>
          <a:prstGeom prst="rect">
            <a:avLst/>
          </a:prstGeom>
          <a:noFill/>
        </p:spPr>
        <p:txBody>
          <a:bodyPr wrap="square" rtlCol="0">
            <a:spAutoFit/>
          </a:bodyPr>
          <a:lstStyle/>
          <a:p>
            <a:pPr algn="ctr"/>
            <a:r>
              <a:rPr lang="zh-CN" altLang="en-US" sz="3200" b="1" dirty="0" smtClean="0">
                <a:latin typeface="黑体" panose="02010609060101010101" pitchFamily="49" charset="-122"/>
                <a:ea typeface="黑体" panose="02010609060101010101" pitchFamily="49" charset="-122"/>
              </a:rPr>
              <a:t>结 论</a:t>
            </a:r>
            <a:endParaRPr lang="zh-CN" altLang="en-US" sz="3200" b="1" dirty="0">
              <a:latin typeface="黑体" panose="02010609060101010101" pitchFamily="49" charset="-122"/>
              <a:ea typeface="黑体" panose="02010609060101010101" pitchFamily="49" charset="-122"/>
            </a:endParaRPr>
          </a:p>
        </p:txBody>
      </p:sp>
      <p:sp>
        <p:nvSpPr>
          <p:cNvPr id="33" name="TextBox 32"/>
          <p:cNvSpPr txBox="1"/>
          <p:nvPr/>
        </p:nvSpPr>
        <p:spPr>
          <a:xfrm>
            <a:off x="2771800" y="4326037"/>
            <a:ext cx="3600400" cy="369332"/>
          </a:xfrm>
          <a:prstGeom prst="rect">
            <a:avLst/>
          </a:prstGeom>
          <a:noFill/>
        </p:spPr>
        <p:txBody>
          <a:bodyPr wrap="square" rtlCol="0">
            <a:spAutoFit/>
          </a:bodyPr>
          <a:lstStyle/>
          <a:p>
            <a:pPr algn="ctr"/>
            <a:r>
              <a:rPr lang="zh-CN" altLang="en-US" b="1" dirty="0" smtClean="0">
                <a:latin typeface="微软雅黑" pitchFamily="34" charset="-122"/>
                <a:ea typeface="微软雅黑" pitchFamily="34" charset="-122"/>
              </a:rPr>
              <a:t>结论</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xmlns="" val="7319556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03648" y="2564904"/>
            <a:ext cx="6552728" cy="1023864"/>
          </a:xfrm>
          <a:prstGeom prst="rect">
            <a:avLst/>
          </a:prstGeom>
          <a:effectLst>
            <a:outerShdw blurRad="203200" dist="63500" dir="5400000" algn="t" rotWithShape="0">
              <a:prstClr val="black">
                <a:alpha val="29000"/>
              </a:prstClr>
            </a:outerShdw>
          </a:effectLst>
        </p:spPr>
      </p:pic>
      <p:sp>
        <p:nvSpPr>
          <p:cNvPr id="22" name="TextBox 21"/>
          <p:cNvSpPr txBox="1"/>
          <p:nvPr/>
        </p:nvSpPr>
        <p:spPr>
          <a:xfrm>
            <a:off x="2656868" y="2789970"/>
            <a:ext cx="4893810" cy="461665"/>
          </a:xfrm>
          <a:prstGeom prst="rect">
            <a:avLst/>
          </a:prstGeom>
          <a:noFill/>
        </p:spPr>
        <p:txBody>
          <a:bodyPr wrap="square" rtlCol="0">
            <a:spAutoFit/>
          </a:bodyPr>
          <a:lstStyle/>
          <a:p>
            <a:pPr lvl="0" algn="just">
              <a:defRPr/>
            </a:pPr>
            <a:r>
              <a:rPr lang="zh-CN" altLang="zh-CN" sz="2400" b="1" dirty="0">
                <a:latin typeface="Microsoft YaHei" charset="0"/>
                <a:ea typeface="Microsoft YaHei" charset="0"/>
                <a:cs typeface="Microsoft YaHei" charset="0"/>
              </a:rPr>
              <a:t>政策环境分析 </a:t>
            </a:r>
            <a:endParaRPr kumimoji="0" lang="en-US" altLang="zh-CN" sz="2400" b="1" i="0" u="none" strike="noStrike" kern="0" cap="none" spc="0" normalizeH="0" baseline="0" noProof="0" dirty="0">
              <a:ln>
                <a:noFill/>
              </a:ln>
              <a:solidFill>
                <a:sysClr val="windowText" lastClr="000000">
                  <a:lumMod val="75000"/>
                  <a:lumOff val="25000"/>
                </a:sysClr>
              </a:solidFill>
              <a:effectLst/>
              <a:uLnTx/>
              <a:uFillTx/>
              <a:latin typeface="Microsoft YaHei" charset="0"/>
              <a:ea typeface="Microsoft YaHei" charset="0"/>
              <a:cs typeface="Microsoft YaHei" charset="0"/>
            </a:endParaRPr>
          </a:p>
        </p:txBody>
      </p:sp>
      <p:sp>
        <p:nvSpPr>
          <p:cNvPr id="23" name="六边形 4"/>
          <p:cNvSpPr/>
          <p:nvPr/>
        </p:nvSpPr>
        <p:spPr>
          <a:xfrm>
            <a:off x="1579748" y="2749206"/>
            <a:ext cx="841512" cy="704977"/>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5" name="TextBox 24"/>
          <p:cNvSpPr txBox="1"/>
          <p:nvPr/>
        </p:nvSpPr>
        <p:spPr>
          <a:xfrm flipH="1">
            <a:off x="1572234" y="2884766"/>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1</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pic>
        <p:nvPicPr>
          <p:cNvPr id="26" name="图片 2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03648" y="3692788"/>
            <a:ext cx="6552728" cy="1023864"/>
          </a:xfrm>
          <a:prstGeom prst="rect">
            <a:avLst/>
          </a:prstGeom>
          <a:effectLst>
            <a:outerShdw blurRad="203200" dist="63500" dir="5400000" algn="t" rotWithShape="0">
              <a:prstClr val="black">
                <a:alpha val="29000"/>
              </a:prstClr>
            </a:outerShdw>
          </a:effectLst>
        </p:spPr>
      </p:pic>
      <p:sp>
        <p:nvSpPr>
          <p:cNvPr id="28" name="六边形 4"/>
          <p:cNvSpPr/>
          <p:nvPr/>
        </p:nvSpPr>
        <p:spPr>
          <a:xfrm>
            <a:off x="1579748" y="3877090"/>
            <a:ext cx="841512" cy="704977"/>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9" name="TextBox 28"/>
          <p:cNvSpPr txBox="1"/>
          <p:nvPr/>
        </p:nvSpPr>
        <p:spPr>
          <a:xfrm flipH="1">
            <a:off x="1572234" y="4012650"/>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2</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pic>
        <p:nvPicPr>
          <p:cNvPr id="30" name="图片 2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03648" y="4820672"/>
            <a:ext cx="6552728" cy="1023864"/>
          </a:xfrm>
          <a:prstGeom prst="rect">
            <a:avLst/>
          </a:prstGeom>
          <a:effectLst>
            <a:outerShdw blurRad="203200" dist="63500" dir="5400000" algn="t" rotWithShape="0">
              <a:prstClr val="black">
                <a:alpha val="29000"/>
              </a:prstClr>
            </a:outerShdw>
          </a:effectLst>
        </p:spPr>
      </p:pic>
      <p:sp>
        <p:nvSpPr>
          <p:cNvPr id="31" name="TextBox 30"/>
          <p:cNvSpPr txBox="1"/>
          <p:nvPr/>
        </p:nvSpPr>
        <p:spPr>
          <a:xfrm>
            <a:off x="2656868" y="5045738"/>
            <a:ext cx="4893810" cy="46166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技术环境分析</a:t>
            </a:r>
            <a:endParaRPr kumimoji="0" lang="en-US" altLang="zh-CN" sz="2400" b="1"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endParaRPr>
          </a:p>
        </p:txBody>
      </p:sp>
      <p:sp>
        <p:nvSpPr>
          <p:cNvPr id="32" name="六边形 4"/>
          <p:cNvSpPr/>
          <p:nvPr/>
        </p:nvSpPr>
        <p:spPr>
          <a:xfrm>
            <a:off x="1579748" y="5004974"/>
            <a:ext cx="841512" cy="704977"/>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3" name="TextBox 32"/>
          <p:cNvSpPr txBox="1"/>
          <p:nvPr/>
        </p:nvSpPr>
        <p:spPr>
          <a:xfrm flipH="1">
            <a:off x="1572234" y="5140534"/>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3</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sp>
        <p:nvSpPr>
          <p:cNvPr id="19" name="TextBox 21"/>
          <p:cNvSpPr txBox="1"/>
          <p:nvPr/>
        </p:nvSpPr>
        <p:spPr>
          <a:xfrm>
            <a:off x="2656868" y="3945197"/>
            <a:ext cx="4893810" cy="461665"/>
          </a:xfrm>
          <a:prstGeom prst="rect">
            <a:avLst/>
          </a:prstGeom>
          <a:noFill/>
        </p:spPr>
        <p:txBody>
          <a:bodyPr wrap="square" rtlCol="0">
            <a:spAutoFit/>
          </a:bodyPr>
          <a:lstStyle/>
          <a:p>
            <a:pPr lvl="0" algn="just">
              <a:defRPr/>
            </a:pPr>
            <a:r>
              <a:rPr lang="zh-CN" altLang="en-US" sz="2400" b="1" dirty="0" smtClean="0">
                <a:latin typeface="Microsoft YaHei" charset="0"/>
                <a:ea typeface="Microsoft YaHei" charset="0"/>
                <a:cs typeface="Microsoft YaHei" charset="0"/>
              </a:rPr>
              <a:t>经济</a:t>
            </a:r>
            <a:r>
              <a:rPr lang="zh-CN" altLang="zh-CN" sz="2400" b="1" dirty="0" smtClean="0">
                <a:latin typeface="Microsoft YaHei" charset="0"/>
                <a:ea typeface="Microsoft YaHei" charset="0"/>
                <a:cs typeface="Microsoft YaHei" charset="0"/>
              </a:rPr>
              <a:t>环境</a:t>
            </a:r>
            <a:r>
              <a:rPr lang="zh-CN" altLang="zh-CN" sz="2400" b="1" dirty="0">
                <a:latin typeface="Microsoft YaHei" charset="0"/>
                <a:ea typeface="Microsoft YaHei" charset="0"/>
                <a:cs typeface="Microsoft YaHei" charset="0"/>
              </a:rPr>
              <a:t>分析 </a:t>
            </a:r>
            <a:endParaRPr kumimoji="0" lang="en-US" altLang="zh-CN" sz="2400" b="1" i="0" u="none" strike="noStrike" kern="0" cap="none" spc="0" normalizeH="0" baseline="0" noProof="0" dirty="0">
              <a:ln>
                <a:noFill/>
              </a:ln>
              <a:solidFill>
                <a:sysClr val="windowText" lastClr="000000">
                  <a:lumMod val="75000"/>
                  <a:lumOff val="25000"/>
                </a:sysClr>
              </a:solidFill>
              <a:effectLst/>
              <a:uLnTx/>
              <a:uFillTx/>
              <a:latin typeface="Microsoft YaHei" charset="0"/>
              <a:ea typeface="Microsoft YaHei" charset="0"/>
              <a:cs typeface="Microsoft YaHei" charset="0"/>
            </a:endParaRPr>
          </a:p>
        </p:txBody>
      </p:sp>
      <p:sp>
        <p:nvSpPr>
          <p:cNvPr id="4" name="灯片编号占位符 3"/>
          <p:cNvSpPr>
            <a:spLocks noGrp="1"/>
          </p:cNvSpPr>
          <p:nvPr>
            <p:ph type="sldNum" sz="quarter" idx="12"/>
          </p:nvPr>
        </p:nvSpPr>
        <p:spPr/>
        <p:txBody>
          <a:bodyPr/>
          <a:lstStyle/>
          <a:p>
            <a:fld id="{57F98C0C-FAF2-480B-87BE-9D56BE4863FC}" type="slidenum">
              <a:rPr lang="zh-CN" altLang="en-US" smtClean="0"/>
              <a:pPr/>
              <a:t>14</a:t>
            </a:fld>
            <a:endParaRPr lang="zh-CN" altLang="en-US"/>
          </a:p>
        </p:txBody>
      </p:sp>
      <p:sp>
        <p:nvSpPr>
          <p:cNvPr id="27" name="矩形 26"/>
          <p:cNvSpPr/>
          <p:nvPr/>
        </p:nvSpPr>
        <p:spPr>
          <a:xfrm>
            <a:off x="395536" y="764784"/>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2400" b="1" dirty="0" smtClean="0">
                <a:solidFill>
                  <a:schemeClr val="tx1"/>
                </a:solidFill>
                <a:latin typeface="黑体" panose="02010609060101010101" pitchFamily="49" charset="-122"/>
                <a:ea typeface="黑体" panose="02010609060101010101" pitchFamily="49" charset="-122"/>
              </a:rPr>
              <a:t>1.1 </a:t>
            </a:r>
            <a:r>
              <a:rPr lang="zh-CN" altLang="en-US" sz="2400" b="1" dirty="0" smtClean="0">
                <a:solidFill>
                  <a:schemeClr val="tx1"/>
                </a:solidFill>
                <a:latin typeface="黑体" panose="02010609060101010101" pitchFamily="49" charset="-122"/>
                <a:ea typeface="黑体" panose="02010609060101010101" pitchFamily="49" charset="-122"/>
              </a:rPr>
              <a:t>宏观环境分析从政策、经济和技术环境分析展开</a:t>
            </a:r>
            <a:endParaRPr lang="zh-CN" altLang="en-US" sz="2400" b="1"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127580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22"/>
                                        </p:tgtEl>
                                        <p:attrNameLst>
                                          <p:attrName>style.opacity</p:attrName>
                                        </p:attrNameLst>
                                      </p:cBhvr>
                                      <p:to>
                                        <p:strVal val="0.5"/>
                                      </p:to>
                                    </p:set>
                                    <p:animEffect filter="image" prLst="opacity: 0.5">
                                      <p:cBhvr rctx="IE">
                                        <p:cTn id="7" dur="indefinite"/>
                                        <p:tgtEl>
                                          <p:spTgt spid="22"/>
                                        </p:tgtEl>
                                      </p:cBhvr>
                                    </p:animEffect>
                                  </p:childTnLst>
                                </p:cTn>
                              </p:par>
                            </p:childTnLst>
                          </p:cTn>
                        </p:par>
                        <p:par>
                          <p:cTn id="8" fill="hold">
                            <p:stCondLst>
                              <p:cond delay="0"/>
                            </p:stCondLst>
                            <p:childTnLst>
                              <p:par>
                                <p:cTn id="9" presetID="9" presetClass="emph" presetSubtype="0" grpId="0" nodeType="afterEffect">
                                  <p:stCondLst>
                                    <p:cond delay="0"/>
                                  </p:stCondLst>
                                  <p:childTnLst>
                                    <p:set>
                                      <p:cBhvr rctx="PPT">
                                        <p:cTn id="10" dur="indefinite"/>
                                        <p:tgtEl>
                                          <p:spTgt spid="31"/>
                                        </p:tgtEl>
                                        <p:attrNameLst>
                                          <p:attrName>style.opacity</p:attrName>
                                        </p:attrNameLst>
                                      </p:cBhvr>
                                      <p:to>
                                        <p:strVal val="0.25"/>
                                      </p:to>
                                    </p:set>
                                    <p:animEffect filter="image" prLst="opacity: 0.25">
                                      <p:cBhvr rctx="IE">
                                        <p:cTn id="11" dur="indefinite"/>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611560" y="2276872"/>
            <a:ext cx="3456384" cy="3960440"/>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nSpc>
                <a:spcPct val="150000"/>
              </a:lnSpc>
              <a:buFont typeface="Wingdings" pitchFamily="2" charset="2"/>
              <a:buChar char="p"/>
            </a:pPr>
            <a:r>
              <a:rPr lang="zh-CN" altLang="zh-CN" sz="1600" dirty="0" smtClean="0">
                <a:latin typeface="Microsoft YaHei" charset="0"/>
                <a:ea typeface="Microsoft YaHei" charset="0"/>
                <a:cs typeface="Microsoft YaHei" charset="0"/>
              </a:rPr>
              <a:t>在</a:t>
            </a:r>
            <a:r>
              <a:rPr lang="zh-CN" altLang="en-US" sz="1600" dirty="0" smtClean="0">
                <a:latin typeface="Microsoft YaHei" charset="0"/>
                <a:ea typeface="Microsoft YaHei" charset="0"/>
                <a:cs typeface="Microsoft YaHei" charset="0"/>
              </a:rPr>
              <a:t>中国制造</a:t>
            </a:r>
            <a:r>
              <a:rPr lang="en-US" altLang="zh-CN" sz="1600" dirty="0" smtClean="0">
                <a:latin typeface="Microsoft YaHei" charset="0"/>
                <a:ea typeface="Microsoft YaHei" charset="0"/>
                <a:cs typeface="Microsoft YaHei" charset="0"/>
              </a:rPr>
              <a:t>2025</a:t>
            </a:r>
            <a:r>
              <a:rPr lang="zh-CN" altLang="zh-CN" sz="1600" dirty="0" smtClean="0">
                <a:latin typeface="Microsoft YaHei" charset="0"/>
                <a:ea typeface="Microsoft YaHei" charset="0"/>
                <a:cs typeface="Microsoft YaHei" charset="0"/>
              </a:rPr>
              <a:t>的</a:t>
            </a:r>
            <a:r>
              <a:rPr lang="zh-CN" altLang="zh-CN" sz="1600" dirty="0">
                <a:latin typeface="Microsoft YaHei" charset="0"/>
                <a:ea typeface="Microsoft YaHei" charset="0"/>
                <a:cs typeface="Microsoft YaHei" charset="0"/>
              </a:rPr>
              <a:t>背景下，发展“互联网</a:t>
            </a:r>
            <a:r>
              <a:rPr lang="en-US" altLang="zh-CN" sz="1600" dirty="0">
                <a:latin typeface="Microsoft YaHei" charset="0"/>
                <a:ea typeface="Microsoft YaHei" charset="0"/>
                <a:cs typeface="Microsoft YaHei" charset="0"/>
              </a:rPr>
              <a:t>+</a:t>
            </a:r>
            <a:r>
              <a:rPr lang="zh-CN" altLang="zh-CN" sz="1600" dirty="0">
                <a:latin typeface="Microsoft YaHei" charset="0"/>
                <a:ea typeface="Microsoft YaHei" charset="0"/>
                <a:cs typeface="Microsoft YaHei" charset="0"/>
              </a:rPr>
              <a:t>”以及智能制造已经成为了推动我国制造业转型升级的重要途径，是我国向制造强国迈进的坚实基础</a:t>
            </a:r>
            <a:r>
              <a:rPr lang="zh-CN" altLang="zh-CN" sz="1600" dirty="0" smtClean="0">
                <a:latin typeface="Microsoft YaHei" charset="0"/>
                <a:ea typeface="Microsoft YaHei" charset="0"/>
                <a:cs typeface="Microsoft YaHei" charset="0"/>
              </a:rPr>
              <a:t>。</a:t>
            </a:r>
            <a:endParaRPr lang="en-US" altLang="zh-CN" sz="1600" dirty="0" smtClean="0">
              <a:latin typeface="Microsoft YaHei" charset="0"/>
              <a:ea typeface="Microsoft YaHei" charset="0"/>
              <a:cs typeface="Microsoft YaHei" charset="0"/>
            </a:endParaRPr>
          </a:p>
          <a:p>
            <a:pPr marL="285750" indent="-285750">
              <a:lnSpc>
                <a:spcPct val="150000"/>
              </a:lnSpc>
              <a:buFont typeface="Wingdings" pitchFamily="2" charset="2"/>
              <a:buChar char="p"/>
            </a:pPr>
            <a:r>
              <a:rPr lang="zh-CN" altLang="en-US" sz="1600" dirty="0" smtClean="0">
                <a:latin typeface="Microsoft YaHei" charset="0"/>
                <a:ea typeface="Microsoft YaHei" charset="0"/>
                <a:cs typeface="Microsoft YaHei" charset="0"/>
              </a:rPr>
              <a:t>顺义的临空产业和以汽车为代表的现代制造业，为信息化与工业化的深度融合提供了良好的基础。</a:t>
            </a:r>
            <a:endParaRPr lang="zh-CN" altLang="en-US" sz="1600" dirty="0">
              <a:latin typeface="Microsoft YaHei" charset="0"/>
              <a:ea typeface="Microsoft YaHei" charset="0"/>
              <a:cs typeface="Microsoft YaHei" charset="0"/>
            </a:endParaRPr>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xmlns="" val="0"/>
              </a:ext>
            </a:extLst>
          </a:blip>
          <a:srcRect l="2279" t="1701" r="1829" b="8000"/>
          <a:stretch/>
        </p:blipFill>
        <p:spPr>
          <a:xfrm>
            <a:off x="4788024" y="1691346"/>
            <a:ext cx="3765076" cy="4906006"/>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2400" b="1" dirty="0">
                <a:solidFill>
                  <a:schemeClr val="tx1"/>
                </a:solidFill>
                <a:latin typeface="黑体" panose="02010609060101010101" pitchFamily="49" charset="-122"/>
                <a:ea typeface="黑体" panose="02010609060101010101" pitchFamily="49" charset="-122"/>
              </a:rPr>
              <a:t>顺义着力发展临空产业和现代制造业，为“互联网</a:t>
            </a:r>
            <a:r>
              <a:rPr lang="en-US" altLang="zh-CN" sz="2400" b="1" dirty="0">
                <a:solidFill>
                  <a:schemeClr val="tx1"/>
                </a:solidFill>
                <a:latin typeface="黑体" panose="02010609060101010101" pitchFamily="49" charset="-122"/>
                <a:ea typeface="黑体" panose="02010609060101010101" pitchFamily="49" charset="-122"/>
              </a:rPr>
              <a:t>+”</a:t>
            </a:r>
            <a:r>
              <a:rPr lang="zh-CN" altLang="en-US" sz="2400" b="1" dirty="0">
                <a:solidFill>
                  <a:schemeClr val="tx1"/>
                </a:solidFill>
                <a:latin typeface="黑体" panose="02010609060101010101" pitchFamily="49" charset="-122"/>
                <a:ea typeface="黑体" panose="02010609060101010101" pitchFamily="49" charset="-122"/>
              </a:rPr>
              <a:t>助力产业转型提供基础</a:t>
            </a:r>
          </a:p>
        </p:txBody>
      </p:sp>
      <p:sp>
        <p:nvSpPr>
          <p:cNvPr id="9" name="灯片编号占位符 8"/>
          <p:cNvSpPr>
            <a:spLocks noGrp="1"/>
          </p:cNvSpPr>
          <p:nvPr>
            <p:ph type="sldNum" sz="quarter" idx="12"/>
          </p:nvPr>
        </p:nvSpPr>
        <p:spPr/>
        <p:txBody>
          <a:bodyPr/>
          <a:lstStyle/>
          <a:p>
            <a:fld id="{57F98C0C-FAF2-480B-87BE-9D56BE4863FC}" type="slidenum">
              <a:rPr lang="zh-CN" altLang="en-US" smtClean="0"/>
              <a:pPr/>
              <a:t>15</a:t>
            </a:fld>
            <a:endParaRPr lang="zh-CN" altLang="en-US"/>
          </a:p>
        </p:txBody>
      </p:sp>
    </p:spTree>
    <p:extLst>
      <p:ext uri="{BB962C8B-B14F-4D97-AF65-F5344CB8AC3E}">
        <p14:creationId xmlns:p14="http://schemas.microsoft.com/office/powerpoint/2010/main" xmlns="" val="24052760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7"/>
          <p:cNvSpPr/>
          <p:nvPr/>
        </p:nvSpPr>
        <p:spPr>
          <a:xfrm>
            <a:off x="5004048" y="2276872"/>
            <a:ext cx="1800200" cy="18002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5" name="圆角矩形 14"/>
          <p:cNvSpPr/>
          <p:nvPr/>
        </p:nvSpPr>
        <p:spPr>
          <a:xfrm>
            <a:off x="445442" y="1396127"/>
            <a:ext cx="8241358" cy="520705"/>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zh-CN" altLang="en-US" sz="1600" dirty="0" smtClean="0">
                <a:latin typeface="Microsoft YaHei" charset="0"/>
                <a:ea typeface="Microsoft YaHei" charset="0"/>
                <a:cs typeface="Microsoft YaHei" charset="0"/>
              </a:rPr>
              <a:t>现有</a:t>
            </a:r>
            <a:r>
              <a:rPr lang="zh-CN" altLang="en-US" sz="1600" dirty="0">
                <a:latin typeface="Microsoft YaHei" charset="0"/>
                <a:ea typeface="Microsoft YaHei" charset="0"/>
                <a:cs typeface="Microsoft YaHei" charset="0"/>
              </a:rPr>
              <a:t>两大千亿级产业，急需使用“互联网</a:t>
            </a:r>
            <a:r>
              <a:rPr lang="en-US" altLang="zh-CN" sz="1600" dirty="0">
                <a:latin typeface="Microsoft YaHei" charset="0"/>
                <a:ea typeface="Microsoft YaHei" charset="0"/>
                <a:cs typeface="Microsoft YaHei" charset="0"/>
              </a:rPr>
              <a:t>+”</a:t>
            </a:r>
            <a:r>
              <a:rPr lang="zh-CN" altLang="en-US" sz="1600" dirty="0">
                <a:latin typeface="Microsoft YaHei" charset="0"/>
                <a:ea typeface="Microsoft YaHei" charset="0"/>
                <a:cs typeface="Microsoft YaHei" charset="0"/>
              </a:rPr>
              <a:t>思想和技术支持产业提高效率，快速发展。 </a:t>
            </a:r>
          </a:p>
        </p:txBody>
      </p:sp>
      <p:sp>
        <p:nvSpPr>
          <p:cNvPr id="14" name="矩形 13"/>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a:solidFill>
                  <a:schemeClr val="tx1"/>
                </a:solidFill>
                <a:latin typeface="黑体" panose="02010609060101010101" pitchFamily="49" charset="-122"/>
                <a:ea typeface="黑体" panose="02010609060101010101" pitchFamily="49" charset="-122"/>
              </a:rPr>
              <a:t>两大千亿级产业的腾飞发展，需要“互联网</a:t>
            </a:r>
            <a:r>
              <a:rPr lang="en-US" altLang="zh-CN" sz="2400" b="1" dirty="0">
                <a:solidFill>
                  <a:schemeClr val="tx1"/>
                </a:solidFill>
                <a:latin typeface="黑体" panose="02010609060101010101" pitchFamily="49" charset="-122"/>
                <a:ea typeface="黑体" panose="02010609060101010101" pitchFamily="49" charset="-122"/>
              </a:rPr>
              <a:t>+”</a:t>
            </a:r>
            <a:r>
              <a:rPr lang="zh-CN" altLang="en-US" sz="2400" b="1" dirty="0">
                <a:solidFill>
                  <a:schemeClr val="tx1"/>
                </a:solidFill>
                <a:latin typeface="黑体" panose="02010609060101010101" pitchFamily="49" charset="-122"/>
                <a:ea typeface="黑体" panose="02010609060101010101" pitchFamily="49" charset="-122"/>
              </a:rPr>
              <a:t>的</a:t>
            </a:r>
            <a:r>
              <a:rPr lang="zh-CN" altLang="en-US" sz="2400" b="1" dirty="0" smtClean="0">
                <a:solidFill>
                  <a:schemeClr val="tx1"/>
                </a:solidFill>
                <a:latin typeface="黑体" panose="02010609060101010101" pitchFamily="49" charset="-122"/>
                <a:ea typeface="黑体" panose="02010609060101010101" pitchFamily="49" charset="-122"/>
              </a:rPr>
              <a:t>支持</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7" name="灯片编号占位符 6"/>
          <p:cNvSpPr>
            <a:spLocks noGrp="1"/>
          </p:cNvSpPr>
          <p:nvPr>
            <p:ph type="sldNum" sz="quarter" idx="12"/>
          </p:nvPr>
        </p:nvSpPr>
        <p:spPr/>
        <p:txBody>
          <a:bodyPr/>
          <a:lstStyle/>
          <a:p>
            <a:fld id="{57F98C0C-FAF2-480B-87BE-9D56BE4863FC}" type="slidenum">
              <a:rPr lang="zh-CN" altLang="en-US" smtClean="0"/>
              <a:pPr/>
              <a:t>16</a:t>
            </a:fld>
            <a:endParaRPr lang="zh-CN" altLang="en-US"/>
          </a:p>
        </p:txBody>
      </p:sp>
      <p:grpSp>
        <p:nvGrpSpPr>
          <p:cNvPr id="16" name="组 15"/>
          <p:cNvGrpSpPr/>
          <p:nvPr/>
        </p:nvGrpSpPr>
        <p:grpSpPr>
          <a:xfrm>
            <a:off x="195811" y="2290879"/>
            <a:ext cx="8853287" cy="2031325"/>
            <a:chOff x="396975" y="2947531"/>
            <a:chExt cx="8853287" cy="2031325"/>
          </a:xfrm>
        </p:grpSpPr>
        <p:sp>
          <p:nvSpPr>
            <p:cNvPr id="17" name="直接连接符 1"/>
            <p:cNvSpPr>
              <a:spLocks noChangeShapeType="1"/>
            </p:cNvSpPr>
            <p:nvPr/>
          </p:nvSpPr>
          <p:spPr bwMode="auto">
            <a:xfrm flipH="1">
              <a:off x="6877050" y="3751263"/>
              <a:ext cx="471488" cy="1587"/>
            </a:xfrm>
            <a:prstGeom prst="line">
              <a:avLst/>
            </a:prstGeom>
            <a:noFill/>
            <a:ln w="28575">
              <a:solidFill>
                <a:srgbClr val="FFC000"/>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8" name="直接连接符 2"/>
            <p:cNvSpPr>
              <a:spLocks noChangeShapeType="1"/>
            </p:cNvSpPr>
            <p:nvPr/>
          </p:nvSpPr>
          <p:spPr bwMode="auto">
            <a:xfrm>
              <a:off x="7348538" y="3084513"/>
              <a:ext cx="1587" cy="1258887"/>
            </a:xfrm>
            <a:prstGeom prst="line">
              <a:avLst/>
            </a:prstGeom>
            <a:noFill/>
            <a:ln w="28575">
              <a:solidFill>
                <a:srgbClr val="FFC000"/>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9" name="TextBox 3"/>
            <p:cNvSpPr>
              <a:spLocks noChangeArrowheads="1"/>
            </p:cNvSpPr>
            <p:nvPr/>
          </p:nvSpPr>
          <p:spPr bwMode="auto">
            <a:xfrm flipH="1">
              <a:off x="7367661" y="2947531"/>
              <a:ext cx="1882601" cy="203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buFont typeface="Arial" charset="0"/>
                <a:defRPr>
                  <a:solidFill>
                    <a:schemeClr val="tx1"/>
                  </a:solidFill>
                  <a:latin typeface="Arial" charset="0"/>
                  <a:ea typeface="宋体" charset="0"/>
                </a:defRPr>
              </a:lvl1pPr>
              <a:lvl2pPr marL="742950" indent="-285750">
                <a:buFont typeface="Arial" charset="0"/>
                <a:defRPr>
                  <a:solidFill>
                    <a:schemeClr val="tx1"/>
                  </a:solidFill>
                  <a:latin typeface="Arial" charset="0"/>
                  <a:ea typeface="宋体" charset="0"/>
                </a:defRPr>
              </a:lvl2pPr>
              <a:lvl3pPr marL="1143000" indent="-228600">
                <a:buFont typeface="Arial" charset="0"/>
                <a:defRPr>
                  <a:solidFill>
                    <a:schemeClr val="tx1"/>
                  </a:solidFill>
                  <a:latin typeface="Arial" charset="0"/>
                  <a:ea typeface="宋体" charset="0"/>
                </a:defRPr>
              </a:lvl3pPr>
              <a:lvl4pPr marL="1600200" indent="-228600">
                <a:buFont typeface="Arial" charset="0"/>
                <a:defRPr>
                  <a:solidFill>
                    <a:schemeClr val="tx1"/>
                  </a:solidFill>
                  <a:latin typeface="Arial" charset="0"/>
                  <a:ea typeface="宋体" charset="0"/>
                </a:defRPr>
              </a:lvl4pPr>
              <a:lvl5pPr marL="2057400" indent="-228600">
                <a:buFont typeface="Arial" charse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r>
                <a:rPr lang="zh-CN" altLang="en-US" sz="1400">
                  <a:solidFill>
                    <a:srgbClr val="4B3C29"/>
                  </a:solidFill>
                  <a:ea typeface="微软雅黑" charset="0"/>
                  <a:sym typeface="Arial" charset="0"/>
                </a:rPr>
                <a:t>经过多年积累，顺义区汽车产业已发展成为囊括生产环节、销售环节、售后市场的全产业链，但重点环节仍是装配制造，在上游，研发能力不够领先，在下游，服务体系不够完善。 </a:t>
              </a:r>
            </a:p>
          </p:txBody>
        </p:sp>
        <p:sp>
          <p:nvSpPr>
            <p:cNvPr id="21" name="TextBox 7"/>
            <p:cNvSpPr>
              <a:spLocks noChangeArrowheads="1"/>
            </p:cNvSpPr>
            <p:nvPr/>
          </p:nvSpPr>
          <p:spPr bwMode="auto">
            <a:xfrm>
              <a:off x="5205212" y="3509588"/>
              <a:ext cx="1830388" cy="4370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charset="0"/>
                <a:defRPr>
                  <a:solidFill>
                    <a:schemeClr val="tx1"/>
                  </a:solidFill>
                  <a:latin typeface="Arial" charset="0"/>
                  <a:ea typeface="宋体" charset="0"/>
                </a:defRPr>
              </a:lvl1pPr>
              <a:lvl2pPr marL="742950" indent="-285750">
                <a:buFont typeface="Arial" charset="0"/>
                <a:defRPr>
                  <a:solidFill>
                    <a:schemeClr val="tx1"/>
                  </a:solidFill>
                  <a:latin typeface="Arial" charset="0"/>
                  <a:ea typeface="宋体" charset="0"/>
                </a:defRPr>
              </a:lvl2pPr>
              <a:lvl3pPr marL="1143000" indent="-228600">
                <a:buFont typeface="Arial" charset="0"/>
                <a:defRPr>
                  <a:solidFill>
                    <a:schemeClr val="tx1"/>
                  </a:solidFill>
                  <a:latin typeface="Arial" charset="0"/>
                  <a:ea typeface="宋体" charset="0"/>
                </a:defRPr>
              </a:lvl3pPr>
              <a:lvl4pPr marL="1600200" indent="-228600">
                <a:buFont typeface="Arial" charset="0"/>
                <a:defRPr>
                  <a:solidFill>
                    <a:schemeClr val="tx1"/>
                  </a:solidFill>
                  <a:latin typeface="Arial" charset="0"/>
                  <a:ea typeface="宋体" charset="0"/>
                </a:defRPr>
              </a:lvl4pPr>
              <a:lvl5pPr marL="2057400" indent="-228600">
                <a:buFont typeface="Arial" charse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a:lnSpc>
                  <a:spcPct val="80000"/>
                </a:lnSpc>
              </a:pPr>
              <a:r>
                <a:rPr lang="zh-CN" altLang="en-US" sz="2800" b="1" i="1" dirty="0">
                  <a:solidFill>
                    <a:srgbClr val="974806"/>
                  </a:solidFill>
                  <a:latin typeface="Adidas Unity" charset="0"/>
                  <a:ea typeface="微软雅黑" charset="0"/>
                  <a:sym typeface="Times New Roman" charset="0"/>
                </a:rPr>
                <a:t>汽车方面</a:t>
              </a:r>
            </a:p>
          </p:txBody>
        </p:sp>
        <p:sp>
          <p:nvSpPr>
            <p:cNvPr id="22" name="直接连接符 10"/>
            <p:cNvSpPr>
              <a:spLocks noChangeShapeType="1"/>
            </p:cNvSpPr>
            <p:nvPr/>
          </p:nvSpPr>
          <p:spPr bwMode="auto">
            <a:xfrm flipH="1">
              <a:off x="1979613" y="3765550"/>
              <a:ext cx="473075" cy="1588"/>
            </a:xfrm>
            <a:prstGeom prst="line">
              <a:avLst/>
            </a:prstGeom>
            <a:noFill/>
            <a:ln w="28575">
              <a:solidFill>
                <a:srgbClr val="953734"/>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4" name="TextBox 12"/>
            <p:cNvSpPr>
              <a:spLocks noChangeArrowheads="1"/>
            </p:cNvSpPr>
            <p:nvPr/>
          </p:nvSpPr>
          <p:spPr bwMode="auto">
            <a:xfrm>
              <a:off x="2349500" y="3227388"/>
              <a:ext cx="1830388" cy="584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charset="0"/>
                <a:defRPr>
                  <a:solidFill>
                    <a:schemeClr val="tx1"/>
                  </a:solidFill>
                  <a:latin typeface="Arial" charset="0"/>
                  <a:ea typeface="宋体" charset="0"/>
                </a:defRPr>
              </a:lvl1pPr>
              <a:lvl2pPr marL="742950" indent="-285750">
                <a:buFont typeface="Arial" charset="0"/>
                <a:defRPr>
                  <a:solidFill>
                    <a:schemeClr val="tx1"/>
                  </a:solidFill>
                  <a:latin typeface="Arial" charset="0"/>
                  <a:ea typeface="宋体" charset="0"/>
                </a:defRPr>
              </a:lvl2pPr>
              <a:lvl3pPr marL="1143000" indent="-228600">
                <a:buFont typeface="Arial" charset="0"/>
                <a:defRPr>
                  <a:solidFill>
                    <a:schemeClr val="tx1"/>
                  </a:solidFill>
                  <a:latin typeface="Arial" charset="0"/>
                  <a:ea typeface="宋体" charset="0"/>
                </a:defRPr>
              </a:lvl3pPr>
              <a:lvl4pPr marL="1600200" indent="-228600">
                <a:buFont typeface="Arial" charset="0"/>
                <a:defRPr>
                  <a:solidFill>
                    <a:schemeClr val="tx1"/>
                  </a:solidFill>
                  <a:latin typeface="Arial" charset="0"/>
                  <a:ea typeface="宋体" charset="0"/>
                </a:defRPr>
              </a:lvl4pPr>
              <a:lvl5pPr marL="2057400" indent="-228600">
                <a:buFont typeface="Arial" charse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a:r>
                <a:rPr lang="zh-CN" altLang="en-US" sz="3200" b="1" i="1" dirty="0">
                  <a:solidFill>
                    <a:schemeClr val="bg1"/>
                  </a:solidFill>
                  <a:latin typeface="Adidas Unity" charset="0"/>
                  <a:ea typeface="微软雅黑" charset="0"/>
                  <a:sym typeface="Adidas Unity" charset="0"/>
                </a:rPr>
                <a:t>航空方面</a:t>
              </a:r>
            </a:p>
          </p:txBody>
        </p:sp>
        <p:sp>
          <p:nvSpPr>
            <p:cNvPr id="25" name="直接连接符 13"/>
            <p:cNvSpPr>
              <a:spLocks noChangeShapeType="1"/>
            </p:cNvSpPr>
            <p:nvPr/>
          </p:nvSpPr>
          <p:spPr bwMode="auto">
            <a:xfrm>
              <a:off x="1979613" y="3114675"/>
              <a:ext cx="1587" cy="1260475"/>
            </a:xfrm>
            <a:prstGeom prst="line">
              <a:avLst/>
            </a:prstGeom>
            <a:noFill/>
            <a:ln w="28575">
              <a:solidFill>
                <a:srgbClr val="953734"/>
              </a:solidFill>
              <a:bevel/>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6" name="TextBox 14"/>
            <p:cNvSpPr>
              <a:spLocks noChangeArrowheads="1"/>
            </p:cNvSpPr>
            <p:nvPr/>
          </p:nvSpPr>
          <p:spPr bwMode="auto">
            <a:xfrm flipH="1">
              <a:off x="396975" y="3050239"/>
              <a:ext cx="1625600" cy="16004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charset="0"/>
                <a:defRPr>
                  <a:solidFill>
                    <a:schemeClr val="tx1"/>
                  </a:solidFill>
                  <a:latin typeface="Arial" charset="0"/>
                  <a:ea typeface="宋体" charset="0"/>
                </a:defRPr>
              </a:lvl1pPr>
              <a:lvl2pPr marL="742950" indent="-285750">
                <a:buFont typeface="Arial" charset="0"/>
                <a:defRPr>
                  <a:solidFill>
                    <a:schemeClr val="tx1"/>
                  </a:solidFill>
                  <a:latin typeface="Arial" charset="0"/>
                  <a:ea typeface="宋体" charset="0"/>
                </a:defRPr>
              </a:lvl2pPr>
              <a:lvl3pPr marL="1143000" indent="-228600">
                <a:buFont typeface="Arial" charset="0"/>
                <a:defRPr>
                  <a:solidFill>
                    <a:schemeClr val="tx1"/>
                  </a:solidFill>
                  <a:latin typeface="Arial" charset="0"/>
                  <a:ea typeface="宋体" charset="0"/>
                </a:defRPr>
              </a:lvl3pPr>
              <a:lvl4pPr marL="1600200" indent="-228600">
                <a:buFont typeface="Arial" charset="0"/>
                <a:defRPr>
                  <a:solidFill>
                    <a:schemeClr val="tx1"/>
                  </a:solidFill>
                  <a:latin typeface="Arial" charset="0"/>
                  <a:ea typeface="宋体" charset="0"/>
                </a:defRPr>
              </a:lvl4pPr>
              <a:lvl5pPr marL="2057400" indent="-228600">
                <a:buFont typeface="Arial" charse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r>
                <a:rPr lang="zh-CN" altLang="en-US" sz="1400" dirty="0">
                  <a:solidFill>
                    <a:srgbClr val="4B3C29"/>
                  </a:solidFill>
                  <a:ea typeface="微软雅黑" charset="0"/>
                  <a:sym typeface="Arial" charset="0"/>
                </a:rPr>
                <a:t>顺义区借势首都机场，全力打造航空上中下游产业链，下游服务业成为发展重点，然而下游各企业间的协同合作力度还不够。 </a:t>
              </a:r>
            </a:p>
          </p:txBody>
        </p:sp>
      </p:grpSp>
      <p:pic>
        <p:nvPicPr>
          <p:cNvPr id="27"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2093" t="7200" r="1969"/>
          <a:stretch/>
        </p:blipFill>
        <p:spPr bwMode="auto">
          <a:xfrm>
            <a:off x="4832798" y="4700716"/>
            <a:ext cx="4080668" cy="189182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9" name="图片 28"/>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02867" y="4627167"/>
            <a:ext cx="4529931" cy="2094307"/>
          </a:xfrm>
          <a:prstGeom prst="rect">
            <a:avLst/>
          </a:prstGeom>
        </p:spPr>
      </p:pic>
      <p:sp>
        <p:nvSpPr>
          <p:cNvPr id="2" name="椭圆 1"/>
          <p:cNvSpPr/>
          <p:nvPr/>
        </p:nvSpPr>
        <p:spPr>
          <a:xfrm>
            <a:off x="2339752" y="2276872"/>
            <a:ext cx="1800200" cy="18002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0" name="TextBox 7"/>
          <p:cNvSpPr>
            <a:spLocks noChangeArrowheads="1"/>
          </p:cNvSpPr>
          <p:nvPr/>
        </p:nvSpPr>
        <p:spPr bwMode="auto">
          <a:xfrm>
            <a:off x="2339752" y="2870705"/>
            <a:ext cx="1830388" cy="4370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buFont typeface="Arial" charset="0"/>
              <a:defRPr>
                <a:solidFill>
                  <a:schemeClr val="tx1"/>
                </a:solidFill>
                <a:latin typeface="Arial" charset="0"/>
                <a:ea typeface="宋体" charset="0"/>
              </a:defRPr>
            </a:lvl1pPr>
            <a:lvl2pPr marL="742950" indent="-285750">
              <a:buFont typeface="Arial" charset="0"/>
              <a:defRPr>
                <a:solidFill>
                  <a:schemeClr val="tx1"/>
                </a:solidFill>
                <a:latin typeface="Arial" charset="0"/>
                <a:ea typeface="宋体" charset="0"/>
              </a:defRPr>
            </a:lvl2pPr>
            <a:lvl3pPr marL="1143000" indent="-228600">
              <a:buFont typeface="Arial" charset="0"/>
              <a:defRPr>
                <a:solidFill>
                  <a:schemeClr val="tx1"/>
                </a:solidFill>
                <a:latin typeface="Arial" charset="0"/>
                <a:ea typeface="宋体" charset="0"/>
              </a:defRPr>
            </a:lvl3pPr>
            <a:lvl4pPr marL="1600200" indent="-228600">
              <a:buFont typeface="Arial" charset="0"/>
              <a:defRPr>
                <a:solidFill>
                  <a:schemeClr val="tx1"/>
                </a:solidFill>
                <a:latin typeface="Arial" charset="0"/>
                <a:ea typeface="宋体" charset="0"/>
              </a:defRPr>
            </a:lvl4pPr>
            <a:lvl5pPr marL="2057400" indent="-228600">
              <a:buFont typeface="Arial" charse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a:lnSpc>
                <a:spcPct val="80000"/>
              </a:lnSpc>
            </a:pPr>
            <a:r>
              <a:rPr lang="zh-CN" altLang="en-US" sz="2800" b="1" i="1" dirty="0">
                <a:solidFill>
                  <a:srgbClr val="974806"/>
                </a:solidFill>
                <a:latin typeface="Adidas Unity" charset="0"/>
                <a:ea typeface="微软雅黑" charset="0"/>
                <a:sym typeface="Times New Roman" charset="0"/>
              </a:rPr>
              <a:t>航空</a:t>
            </a:r>
            <a:r>
              <a:rPr lang="zh-CN" altLang="en-US" sz="2800" b="1" i="1" dirty="0" smtClean="0">
                <a:solidFill>
                  <a:srgbClr val="974806"/>
                </a:solidFill>
                <a:latin typeface="Adidas Unity" charset="0"/>
                <a:ea typeface="微软雅黑" charset="0"/>
                <a:sym typeface="Times New Roman" charset="0"/>
              </a:rPr>
              <a:t>方面</a:t>
            </a:r>
            <a:endParaRPr lang="zh-CN" altLang="en-US" sz="2800" b="1" i="1" dirty="0">
              <a:solidFill>
                <a:srgbClr val="974806"/>
              </a:solidFill>
              <a:latin typeface="Adidas Unity" charset="0"/>
              <a:ea typeface="微软雅黑" charset="0"/>
              <a:sym typeface="Times New Roman" charset="0"/>
            </a:endParaRPr>
          </a:p>
        </p:txBody>
      </p:sp>
    </p:spTree>
    <p:extLst>
      <p:ext uri="{BB962C8B-B14F-4D97-AF65-F5344CB8AC3E}">
        <p14:creationId xmlns:p14="http://schemas.microsoft.com/office/powerpoint/2010/main" xmlns="" val="372219993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17</a:t>
            </a:fld>
            <a:endParaRPr lang="zh-CN" altLang="en-US"/>
          </a:p>
        </p:txBody>
      </p:sp>
      <p:sp>
        <p:nvSpPr>
          <p:cNvPr id="4" name="Rectangle 20"/>
          <p:cNvSpPr>
            <a:spLocks noChangeArrowheads="1"/>
          </p:cNvSpPr>
          <p:nvPr/>
        </p:nvSpPr>
        <p:spPr bwMode="auto">
          <a:xfrm>
            <a:off x="323528" y="1844824"/>
            <a:ext cx="8496300" cy="442913"/>
          </a:xfrm>
          <a:prstGeom prst="rect">
            <a:avLst/>
          </a:prstGeom>
          <a:solidFill>
            <a:srgbClr val="FFC000">
              <a:alpha val="48000"/>
            </a:srgbClr>
          </a:solidFill>
          <a:ln w="12700">
            <a:solidFill>
              <a:schemeClr val="tx1"/>
            </a:solidFill>
            <a:miter lim="800000"/>
            <a:headEnd/>
            <a:tailEnd/>
          </a:ln>
          <a:effectLst>
            <a:outerShdw dist="35921" dir="2700000" algn="ctr" rotWithShape="0">
              <a:schemeClr val="bg2"/>
            </a:outerShdw>
          </a:effectLst>
        </p:spPr>
        <p:txBody>
          <a:bodyPr wrap="none" anchor="ctr">
            <a:noAutofit/>
          </a:bodyPr>
          <a:lstStyle/>
          <a:p>
            <a:pPr>
              <a:defRPr/>
            </a:pPr>
            <a:endParaRPr lang="zh-CN" altLang="en-US">
              <a:ea typeface="宋体" pitchFamily="2" charset="-122"/>
              <a:cs typeface="Arial" charset="0"/>
            </a:endParaRPr>
          </a:p>
        </p:txBody>
      </p:sp>
      <p:sp>
        <p:nvSpPr>
          <p:cNvPr id="18" name="Rectangle 34"/>
          <p:cNvSpPr>
            <a:spLocks noChangeArrowheads="1"/>
          </p:cNvSpPr>
          <p:nvPr/>
        </p:nvSpPr>
        <p:spPr bwMode="auto">
          <a:xfrm>
            <a:off x="323528" y="2276873"/>
            <a:ext cx="8496300" cy="360040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noAutofit/>
          </a:bodyPr>
          <a:lstStyle/>
          <a:p>
            <a:pPr>
              <a:defRPr/>
            </a:pPr>
            <a:endParaRPr lang="zh-CN" altLang="en-US">
              <a:ea typeface="宋体" pitchFamily="2" charset="-122"/>
              <a:cs typeface="Arial" charset="0"/>
            </a:endParaRPr>
          </a:p>
        </p:txBody>
      </p:sp>
      <p:sp>
        <p:nvSpPr>
          <p:cNvPr id="19" name="Text Box 35"/>
          <p:cNvSpPr txBox="1">
            <a:spLocks noChangeArrowheads="1"/>
          </p:cNvSpPr>
          <p:nvPr/>
        </p:nvSpPr>
        <p:spPr bwMode="auto">
          <a:xfrm>
            <a:off x="467544" y="2852936"/>
            <a:ext cx="8262938" cy="1800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noAutofit/>
          </a:bodyPr>
          <a:lstStyle>
            <a:lvl1pPr defTabSz="762000" eaLnBrk="0" hangingPunct="0">
              <a:defRPr sz="1600" b="1">
                <a:solidFill>
                  <a:schemeClr val="tx1"/>
                </a:solidFill>
                <a:latin typeface="Arial" charset="0"/>
                <a:ea typeface="宋体" charset="-122"/>
              </a:defRPr>
            </a:lvl1pPr>
            <a:lvl2pPr marL="374650" indent="-184150" defTabSz="762000" eaLnBrk="0" hangingPunct="0">
              <a:defRPr sz="1600" b="1">
                <a:solidFill>
                  <a:schemeClr val="tx1"/>
                </a:solidFill>
                <a:latin typeface="Arial" charset="0"/>
                <a:ea typeface="宋体" charset="-122"/>
              </a:defRPr>
            </a:lvl2pPr>
            <a:lvl3pPr marL="663575" indent="-98425" defTabSz="762000" eaLnBrk="0" hangingPunct="0">
              <a:defRPr sz="1600" b="1">
                <a:solidFill>
                  <a:schemeClr val="tx1"/>
                </a:solidFill>
                <a:latin typeface="Arial" charset="0"/>
                <a:ea typeface="宋体" charset="-122"/>
              </a:defRPr>
            </a:lvl3pPr>
            <a:lvl4pPr marL="1600200" indent="-228600" defTabSz="762000" eaLnBrk="0" hangingPunct="0">
              <a:defRPr sz="1600" b="1">
                <a:solidFill>
                  <a:schemeClr val="tx1"/>
                </a:solidFill>
                <a:latin typeface="Arial" charset="0"/>
                <a:ea typeface="宋体" charset="-122"/>
              </a:defRPr>
            </a:lvl4pPr>
            <a:lvl5pPr marL="2057400" indent="-228600" defTabSz="762000" eaLnBrk="0" hangingPunct="0">
              <a:defRPr sz="1600" b="1">
                <a:solidFill>
                  <a:schemeClr val="tx1"/>
                </a:solidFill>
                <a:latin typeface="Arial" charset="0"/>
                <a:ea typeface="宋体" charset="-122"/>
              </a:defRPr>
            </a:lvl5pPr>
            <a:lvl6pPr marL="2514600" indent="-228600" algn="ctr" defTabSz="762000" eaLnBrk="0" fontAlgn="base" hangingPunct="0">
              <a:spcBef>
                <a:spcPct val="0"/>
              </a:spcBef>
              <a:spcAft>
                <a:spcPct val="0"/>
              </a:spcAft>
              <a:defRPr sz="1600" b="1">
                <a:solidFill>
                  <a:schemeClr val="tx1"/>
                </a:solidFill>
                <a:latin typeface="Arial" charset="0"/>
                <a:ea typeface="宋体" charset="-122"/>
              </a:defRPr>
            </a:lvl6pPr>
            <a:lvl7pPr marL="2971800" indent="-228600" algn="ctr" defTabSz="762000" eaLnBrk="0" fontAlgn="base" hangingPunct="0">
              <a:spcBef>
                <a:spcPct val="0"/>
              </a:spcBef>
              <a:spcAft>
                <a:spcPct val="0"/>
              </a:spcAft>
              <a:defRPr sz="1600" b="1">
                <a:solidFill>
                  <a:schemeClr val="tx1"/>
                </a:solidFill>
                <a:latin typeface="Arial" charset="0"/>
                <a:ea typeface="宋体" charset="-122"/>
              </a:defRPr>
            </a:lvl7pPr>
            <a:lvl8pPr marL="3429000" indent="-228600" algn="ctr" defTabSz="762000" eaLnBrk="0" fontAlgn="base" hangingPunct="0">
              <a:spcBef>
                <a:spcPct val="0"/>
              </a:spcBef>
              <a:spcAft>
                <a:spcPct val="0"/>
              </a:spcAft>
              <a:defRPr sz="1600" b="1">
                <a:solidFill>
                  <a:schemeClr val="tx1"/>
                </a:solidFill>
                <a:latin typeface="Arial" charset="0"/>
                <a:ea typeface="宋体" charset="-122"/>
              </a:defRPr>
            </a:lvl8pPr>
            <a:lvl9pPr marL="3886200" indent="-228600" algn="ctr" defTabSz="762000" eaLnBrk="0" fontAlgn="base" hangingPunct="0">
              <a:spcBef>
                <a:spcPct val="0"/>
              </a:spcBef>
              <a:spcAft>
                <a:spcPct val="0"/>
              </a:spcAft>
              <a:defRPr sz="1600" b="1">
                <a:solidFill>
                  <a:schemeClr val="tx1"/>
                </a:solidFill>
                <a:latin typeface="Arial" charset="0"/>
                <a:ea typeface="宋体" charset="-122"/>
              </a:defRPr>
            </a:lvl9pPr>
          </a:lstStyle>
          <a:p>
            <a:pPr>
              <a:lnSpc>
                <a:spcPct val="200000"/>
              </a:lnSpc>
            </a:pPr>
            <a:r>
              <a:rPr lang="zh-CN" altLang="zh-CN" sz="2000" dirty="0">
                <a:latin typeface="微软雅黑" pitchFamily="34" charset="-122"/>
                <a:ea typeface="微软雅黑" pitchFamily="34" charset="-122"/>
              </a:rPr>
              <a:t>因此，顺义区经济的腾飞发展，需要“互联网</a:t>
            </a:r>
            <a:r>
              <a:rPr lang="en-US" altLang="zh-CN" sz="2000" dirty="0">
                <a:latin typeface="微软雅黑" pitchFamily="34" charset="-122"/>
                <a:ea typeface="微软雅黑" pitchFamily="34" charset="-122"/>
              </a:rPr>
              <a:t>+</a:t>
            </a:r>
            <a:r>
              <a:rPr lang="zh-CN" altLang="zh-CN" sz="2000" dirty="0">
                <a:latin typeface="微软雅黑" pitchFamily="34" charset="-122"/>
                <a:ea typeface="微软雅黑" pitchFamily="34" charset="-122"/>
              </a:rPr>
              <a:t>”的支持。围绕顺义区“十三五”规划的发展目标，以“巩固北京市重点新城、高端产业基地和郊区科学发展排头兵地位”为重点工作，通过“互联网</a:t>
            </a:r>
            <a:r>
              <a:rPr lang="en-US" altLang="zh-CN" sz="2000" dirty="0">
                <a:latin typeface="微软雅黑" pitchFamily="34" charset="-122"/>
                <a:ea typeface="微软雅黑" pitchFamily="34" charset="-122"/>
              </a:rPr>
              <a:t>+</a:t>
            </a:r>
            <a:r>
              <a:rPr lang="zh-CN" altLang="zh-CN" sz="2000" dirty="0">
                <a:latin typeface="微软雅黑" pitchFamily="34" charset="-122"/>
                <a:ea typeface="微软雅黑" pitchFamily="34" charset="-122"/>
              </a:rPr>
              <a:t>”全力配合顺义区的发展，助力顺义区更高效地实现“十三五”规划</a:t>
            </a:r>
            <a:r>
              <a:rPr lang="zh-CN" altLang="zh-CN" sz="2000" dirty="0" smtClean="0">
                <a:latin typeface="微软雅黑" pitchFamily="34" charset="-122"/>
                <a:ea typeface="微软雅黑" pitchFamily="34" charset="-122"/>
              </a:rPr>
              <a:t>目标</a:t>
            </a:r>
            <a:r>
              <a:rPr lang="zh-CN" altLang="en-US" sz="2000" dirty="0" smtClean="0">
                <a:latin typeface="微软雅黑" pitchFamily="34" charset="-122"/>
                <a:ea typeface="微软雅黑" pitchFamily="34" charset="-122"/>
              </a:rPr>
              <a:t>。</a:t>
            </a:r>
            <a:endParaRPr lang="zh-CN" altLang="en-US" sz="2000" dirty="0">
              <a:latin typeface="微软雅黑" pitchFamily="34" charset="-122"/>
              <a:ea typeface="微软雅黑" pitchFamily="34" charset="-122"/>
              <a:cs typeface="Microsoft YaHei" charset="0"/>
            </a:endParaRPr>
          </a:p>
        </p:txBody>
      </p:sp>
      <p:sp>
        <p:nvSpPr>
          <p:cNvPr id="31" name="Text Box 35"/>
          <p:cNvSpPr txBox="1">
            <a:spLocks noChangeArrowheads="1"/>
          </p:cNvSpPr>
          <p:nvPr/>
        </p:nvSpPr>
        <p:spPr bwMode="auto">
          <a:xfrm>
            <a:off x="434653" y="1628800"/>
            <a:ext cx="8262938"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noAutofit/>
          </a:bodyPr>
          <a:lstStyle>
            <a:lvl1pPr defTabSz="762000" eaLnBrk="0" hangingPunct="0">
              <a:defRPr sz="1600" b="1">
                <a:solidFill>
                  <a:schemeClr val="tx1"/>
                </a:solidFill>
                <a:latin typeface="Arial" charset="0"/>
                <a:ea typeface="宋体" charset="-122"/>
              </a:defRPr>
            </a:lvl1pPr>
            <a:lvl2pPr marL="374650" indent="-184150" defTabSz="762000" eaLnBrk="0" hangingPunct="0">
              <a:defRPr sz="1600" b="1">
                <a:solidFill>
                  <a:schemeClr val="tx1"/>
                </a:solidFill>
                <a:latin typeface="Arial" charset="0"/>
                <a:ea typeface="宋体" charset="-122"/>
              </a:defRPr>
            </a:lvl2pPr>
            <a:lvl3pPr marL="663575" indent="-98425" defTabSz="762000" eaLnBrk="0" hangingPunct="0">
              <a:defRPr sz="1600" b="1">
                <a:solidFill>
                  <a:schemeClr val="tx1"/>
                </a:solidFill>
                <a:latin typeface="Arial" charset="0"/>
                <a:ea typeface="宋体" charset="-122"/>
              </a:defRPr>
            </a:lvl3pPr>
            <a:lvl4pPr marL="1600200" indent="-228600" defTabSz="762000" eaLnBrk="0" hangingPunct="0">
              <a:defRPr sz="1600" b="1">
                <a:solidFill>
                  <a:schemeClr val="tx1"/>
                </a:solidFill>
                <a:latin typeface="Arial" charset="0"/>
                <a:ea typeface="宋体" charset="-122"/>
              </a:defRPr>
            </a:lvl4pPr>
            <a:lvl5pPr marL="2057400" indent="-228600" defTabSz="762000" eaLnBrk="0" hangingPunct="0">
              <a:defRPr sz="1600" b="1">
                <a:solidFill>
                  <a:schemeClr val="tx1"/>
                </a:solidFill>
                <a:latin typeface="Arial" charset="0"/>
                <a:ea typeface="宋体" charset="-122"/>
              </a:defRPr>
            </a:lvl5pPr>
            <a:lvl6pPr marL="2514600" indent="-228600" algn="ctr" defTabSz="762000" eaLnBrk="0" fontAlgn="base" hangingPunct="0">
              <a:spcBef>
                <a:spcPct val="0"/>
              </a:spcBef>
              <a:spcAft>
                <a:spcPct val="0"/>
              </a:spcAft>
              <a:defRPr sz="1600" b="1">
                <a:solidFill>
                  <a:schemeClr val="tx1"/>
                </a:solidFill>
                <a:latin typeface="Arial" charset="0"/>
                <a:ea typeface="宋体" charset="-122"/>
              </a:defRPr>
            </a:lvl6pPr>
            <a:lvl7pPr marL="2971800" indent="-228600" algn="ctr" defTabSz="762000" eaLnBrk="0" fontAlgn="base" hangingPunct="0">
              <a:spcBef>
                <a:spcPct val="0"/>
              </a:spcBef>
              <a:spcAft>
                <a:spcPct val="0"/>
              </a:spcAft>
              <a:defRPr sz="1600" b="1">
                <a:solidFill>
                  <a:schemeClr val="tx1"/>
                </a:solidFill>
                <a:latin typeface="Arial" charset="0"/>
                <a:ea typeface="宋体" charset="-122"/>
              </a:defRPr>
            </a:lvl7pPr>
            <a:lvl8pPr marL="3429000" indent="-228600" algn="ctr" defTabSz="762000" eaLnBrk="0" fontAlgn="base" hangingPunct="0">
              <a:spcBef>
                <a:spcPct val="0"/>
              </a:spcBef>
              <a:spcAft>
                <a:spcPct val="0"/>
              </a:spcAft>
              <a:defRPr sz="1600" b="1">
                <a:solidFill>
                  <a:schemeClr val="tx1"/>
                </a:solidFill>
                <a:latin typeface="Arial" charset="0"/>
                <a:ea typeface="宋体" charset="-122"/>
              </a:defRPr>
            </a:lvl8pPr>
            <a:lvl9pPr marL="3886200" indent="-228600" algn="ctr" defTabSz="762000" eaLnBrk="0" fontAlgn="base" hangingPunct="0">
              <a:spcBef>
                <a:spcPct val="0"/>
              </a:spcBef>
              <a:spcAft>
                <a:spcPct val="0"/>
              </a:spcAft>
              <a:defRPr sz="1600" b="1">
                <a:solidFill>
                  <a:schemeClr val="tx1"/>
                </a:solidFill>
                <a:latin typeface="Arial" charset="0"/>
                <a:ea typeface="宋体" charset="-122"/>
              </a:defRPr>
            </a:lvl9pPr>
          </a:lstStyle>
          <a:p>
            <a:pPr>
              <a:lnSpc>
                <a:spcPct val="150000"/>
              </a:lnSpc>
            </a:pPr>
            <a:endParaRPr lang="zh-CN" altLang="en-US" dirty="0">
              <a:latin typeface="微软雅黑" pitchFamily="34" charset="-122"/>
              <a:ea typeface="微软雅黑" pitchFamily="34" charset="-122"/>
              <a:cs typeface="Microsoft YaHei" charset="0"/>
            </a:endParaRPr>
          </a:p>
        </p:txBody>
      </p:sp>
      <p:sp>
        <p:nvSpPr>
          <p:cNvPr id="32" name="TextBox 31"/>
          <p:cNvSpPr txBox="1"/>
          <p:nvPr/>
        </p:nvSpPr>
        <p:spPr>
          <a:xfrm>
            <a:off x="2771800" y="476672"/>
            <a:ext cx="3384376" cy="584775"/>
          </a:xfrm>
          <a:prstGeom prst="rect">
            <a:avLst/>
          </a:prstGeom>
          <a:noFill/>
        </p:spPr>
        <p:txBody>
          <a:bodyPr wrap="square" rtlCol="0">
            <a:spAutoFit/>
          </a:bodyPr>
          <a:lstStyle/>
          <a:p>
            <a:pPr algn="ctr"/>
            <a:r>
              <a:rPr lang="zh-CN" altLang="en-US" sz="3200" b="1" dirty="0" smtClean="0">
                <a:latin typeface="黑体" panose="02010609060101010101" pitchFamily="49" charset="-122"/>
                <a:ea typeface="黑体" panose="02010609060101010101" pitchFamily="49" charset="-122"/>
              </a:rPr>
              <a:t>结 论</a:t>
            </a:r>
            <a:endParaRPr lang="zh-CN" altLang="en-US" sz="3200" b="1" dirty="0">
              <a:latin typeface="黑体" panose="02010609060101010101" pitchFamily="49" charset="-122"/>
              <a:ea typeface="黑体" panose="02010609060101010101" pitchFamily="49" charset="-122"/>
            </a:endParaRPr>
          </a:p>
        </p:txBody>
      </p:sp>
      <p:sp>
        <p:nvSpPr>
          <p:cNvPr id="12" name="TextBox 11"/>
          <p:cNvSpPr txBox="1"/>
          <p:nvPr/>
        </p:nvSpPr>
        <p:spPr>
          <a:xfrm>
            <a:off x="2771800" y="1916832"/>
            <a:ext cx="3600400" cy="369332"/>
          </a:xfrm>
          <a:prstGeom prst="rect">
            <a:avLst/>
          </a:prstGeom>
          <a:noFill/>
        </p:spPr>
        <p:txBody>
          <a:bodyPr wrap="square" rtlCol="0">
            <a:spAutoFit/>
          </a:bodyPr>
          <a:lstStyle/>
          <a:p>
            <a:pPr algn="ctr"/>
            <a:r>
              <a:rPr lang="zh-CN" altLang="en-US" b="1" dirty="0" smtClean="0">
                <a:latin typeface="微软雅黑" pitchFamily="34" charset="-122"/>
                <a:ea typeface="微软雅黑" pitchFamily="34" charset="-122"/>
              </a:rPr>
              <a:t>结论</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xmlns="" val="3206118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03648" y="2564904"/>
            <a:ext cx="6552728" cy="1023864"/>
          </a:xfrm>
          <a:prstGeom prst="rect">
            <a:avLst/>
          </a:prstGeom>
          <a:effectLst>
            <a:outerShdw blurRad="203200" dist="63500" dir="5400000" algn="t" rotWithShape="0">
              <a:prstClr val="black">
                <a:alpha val="29000"/>
              </a:prstClr>
            </a:outerShdw>
          </a:effectLst>
        </p:spPr>
      </p:pic>
      <p:sp>
        <p:nvSpPr>
          <p:cNvPr id="22" name="TextBox 21"/>
          <p:cNvSpPr txBox="1"/>
          <p:nvPr/>
        </p:nvSpPr>
        <p:spPr>
          <a:xfrm>
            <a:off x="2656868" y="2789970"/>
            <a:ext cx="4893810" cy="461665"/>
          </a:xfrm>
          <a:prstGeom prst="rect">
            <a:avLst/>
          </a:prstGeom>
          <a:noFill/>
        </p:spPr>
        <p:txBody>
          <a:bodyPr wrap="square" rtlCol="0">
            <a:spAutoFit/>
          </a:bodyPr>
          <a:lstStyle/>
          <a:p>
            <a:pPr lvl="0" algn="just">
              <a:defRPr/>
            </a:pPr>
            <a:r>
              <a:rPr lang="zh-CN" altLang="zh-CN" sz="2400" b="1" dirty="0">
                <a:latin typeface="Microsoft YaHei" charset="0"/>
                <a:ea typeface="Microsoft YaHei" charset="0"/>
                <a:cs typeface="Microsoft YaHei" charset="0"/>
              </a:rPr>
              <a:t>政策环境分析 </a:t>
            </a:r>
            <a:endParaRPr kumimoji="0" lang="en-US" altLang="zh-CN" sz="2400" b="1" i="0" u="none" strike="noStrike" kern="0" cap="none" spc="0" normalizeH="0" baseline="0" noProof="0" dirty="0">
              <a:ln>
                <a:noFill/>
              </a:ln>
              <a:solidFill>
                <a:sysClr val="windowText" lastClr="000000">
                  <a:lumMod val="75000"/>
                  <a:lumOff val="25000"/>
                </a:sysClr>
              </a:solidFill>
              <a:effectLst/>
              <a:uLnTx/>
              <a:uFillTx/>
              <a:latin typeface="Microsoft YaHei" charset="0"/>
              <a:ea typeface="Microsoft YaHei" charset="0"/>
              <a:cs typeface="Microsoft YaHei" charset="0"/>
            </a:endParaRPr>
          </a:p>
        </p:txBody>
      </p:sp>
      <p:sp>
        <p:nvSpPr>
          <p:cNvPr id="23" name="六边形 4"/>
          <p:cNvSpPr/>
          <p:nvPr/>
        </p:nvSpPr>
        <p:spPr>
          <a:xfrm>
            <a:off x="1579748" y="2749206"/>
            <a:ext cx="841512" cy="704977"/>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5" name="TextBox 24"/>
          <p:cNvSpPr txBox="1"/>
          <p:nvPr/>
        </p:nvSpPr>
        <p:spPr>
          <a:xfrm flipH="1">
            <a:off x="1572234" y="2884766"/>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1</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pic>
        <p:nvPicPr>
          <p:cNvPr id="26" name="图片 2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03648" y="3692788"/>
            <a:ext cx="6552728" cy="1023864"/>
          </a:xfrm>
          <a:prstGeom prst="rect">
            <a:avLst/>
          </a:prstGeom>
          <a:effectLst>
            <a:outerShdw blurRad="203200" dist="63500" dir="5400000" algn="t" rotWithShape="0">
              <a:prstClr val="black">
                <a:alpha val="29000"/>
              </a:prstClr>
            </a:outerShdw>
          </a:effectLst>
        </p:spPr>
      </p:pic>
      <p:sp>
        <p:nvSpPr>
          <p:cNvPr id="28" name="六边形 4"/>
          <p:cNvSpPr/>
          <p:nvPr/>
        </p:nvSpPr>
        <p:spPr>
          <a:xfrm>
            <a:off x="1579748" y="3877090"/>
            <a:ext cx="841512" cy="704977"/>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9" name="TextBox 28"/>
          <p:cNvSpPr txBox="1"/>
          <p:nvPr/>
        </p:nvSpPr>
        <p:spPr>
          <a:xfrm flipH="1">
            <a:off x="1572234" y="4012650"/>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2</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pic>
        <p:nvPicPr>
          <p:cNvPr id="30" name="图片 2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03648" y="4820672"/>
            <a:ext cx="6552728" cy="1023864"/>
          </a:xfrm>
          <a:prstGeom prst="rect">
            <a:avLst/>
          </a:prstGeom>
          <a:effectLst>
            <a:outerShdw blurRad="203200" dist="63500" dir="5400000" algn="t" rotWithShape="0">
              <a:prstClr val="black">
                <a:alpha val="29000"/>
              </a:prstClr>
            </a:outerShdw>
          </a:effectLst>
        </p:spPr>
      </p:pic>
      <p:sp>
        <p:nvSpPr>
          <p:cNvPr id="31" name="TextBox 30"/>
          <p:cNvSpPr txBox="1"/>
          <p:nvPr/>
        </p:nvSpPr>
        <p:spPr>
          <a:xfrm>
            <a:off x="2656868" y="5045738"/>
            <a:ext cx="4893810" cy="46166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技术环境分析</a:t>
            </a:r>
            <a:endParaRPr kumimoji="0" lang="en-US" altLang="zh-CN" sz="2400" b="1"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endParaRPr>
          </a:p>
        </p:txBody>
      </p:sp>
      <p:sp>
        <p:nvSpPr>
          <p:cNvPr id="32" name="六边形 4"/>
          <p:cNvSpPr/>
          <p:nvPr/>
        </p:nvSpPr>
        <p:spPr>
          <a:xfrm>
            <a:off x="1579748" y="5004974"/>
            <a:ext cx="841512" cy="704977"/>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3" name="TextBox 32"/>
          <p:cNvSpPr txBox="1"/>
          <p:nvPr/>
        </p:nvSpPr>
        <p:spPr>
          <a:xfrm flipH="1">
            <a:off x="1572234" y="5140534"/>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3</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sp>
        <p:nvSpPr>
          <p:cNvPr id="19" name="TextBox 21"/>
          <p:cNvSpPr txBox="1"/>
          <p:nvPr/>
        </p:nvSpPr>
        <p:spPr>
          <a:xfrm>
            <a:off x="2656868" y="3945197"/>
            <a:ext cx="4893810" cy="461665"/>
          </a:xfrm>
          <a:prstGeom prst="rect">
            <a:avLst/>
          </a:prstGeom>
          <a:noFill/>
        </p:spPr>
        <p:txBody>
          <a:bodyPr wrap="square" rtlCol="0">
            <a:spAutoFit/>
          </a:bodyPr>
          <a:lstStyle/>
          <a:p>
            <a:pPr lvl="0" algn="just">
              <a:defRPr/>
            </a:pPr>
            <a:r>
              <a:rPr lang="zh-CN" altLang="en-US" sz="2400" b="1" dirty="0" smtClean="0">
                <a:latin typeface="Microsoft YaHei" charset="0"/>
                <a:ea typeface="Microsoft YaHei" charset="0"/>
                <a:cs typeface="Microsoft YaHei" charset="0"/>
              </a:rPr>
              <a:t>经济</a:t>
            </a:r>
            <a:r>
              <a:rPr lang="zh-CN" altLang="zh-CN" sz="2400" b="1" dirty="0" smtClean="0">
                <a:latin typeface="Microsoft YaHei" charset="0"/>
                <a:ea typeface="Microsoft YaHei" charset="0"/>
                <a:cs typeface="Microsoft YaHei" charset="0"/>
              </a:rPr>
              <a:t>环境</a:t>
            </a:r>
            <a:r>
              <a:rPr lang="zh-CN" altLang="zh-CN" sz="2400" b="1" dirty="0">
                <a:latin typeface="Microsoft YaHei" charset="0"/>
                <a:ea typeface="Microsoft YaHei" charset="0"/>
                <a:cs typeface="Microsoft YaHei" charset="0"/>
              </a:rPr>
              <a:t>分析 </a:t>
            </a:r>
            <a:endParaRPr kumimoji="0" lang="en-US" altLang="zh-CN" sz="2400" b="1" i="0" u="none" strike="noStrike" kern="0" cap="none" spc="0" normalizeH="0" baseline="0" noProof="0" dirty="0">
              <a:ln>
                <a:noFill/>
              </a:ln>
              <a:solidFill>
                <a:sysClr val="windowText" lastClr="000000">
                  <a:lumMod val="75000"/>
                  <a:lumOff val="25000"/>
                </a:sysClr>
              </a:solidFill>
              <a:effectLst/>
              <a:uLnTx/>
              <a:uFillTx/>
              <a:latin typeface="Microsoft YaHei" charset="0"/>
              <a:ea typeface="Microsoft YaHei" charset="0"/>
              <a:cs typeface="Microsoft YaHei" charset="0"/>
            </a:endParaRPr>
          </a:p>
        </p:txBody>
      </p:sp>
      <p:sp>
        <p:nvSpPr>
          <p:cNvPr id="4" name="灯片编号占位符 3"/>
          <p:cNvSpPr>
            <a:spLocks noGrp="1"/>
          </p:cNvSpPr>
          <p:nvPr>
            <p:ph type="sldNum" sz="quarter" idx="12"/>
          </p:nvPr>
        </p:nvSpPr>
        <p:spPr/>
        <p:txBody>
          <a:bodyPr/>
          <a:lstStyle/>
          <a:p>
            <a:fld id="{57F98C0C-FAF2-480B-87BE-9D56BE4863FC}" type="slidenum">
              <a:rPr lang="zh-CN" altLang="en-US" smtClean="0"/>
              <a:pPr/>
              <a:t>18</a:t>
            </a:fld>
            <a:endParaRPr lang="zh-CN" altLang="en-US"/>
          </a:p>
        </p:txBody>
      </p:sp>
      <p:sp>
        <p:nvSpPr>
          <p:cNvPr id="24" name="矩形 23"/>
          <p:cNvSpPr/>
          <p:nvPr/>
        </p:nvSpPr>
        <p:spPr>
          <a:xfrm>
            <a:off x="395536" y="764784"/>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2400" b="1" dirty="0" smtClean="0">
                <a:solidFill>
                  <a:schemeClr val="tx1"/>
                </a:solidFill>
                <a:latin typeface="黑体" panose="02010609060101010101" pitchFamily="49" charset="-122"/>
                <a:ea typeface="黑体" panose="02010609060101010101" pitchFamily="49" charset="-122"/>
              </a:rPr>
              <a:t>1.1 </a:t>
            </a:r>
            <a:r>
              <a:rPr lang="zh-CN" altLang="en-US" sz="2400" b="1" dirty="0" smtClean="0">
                <a:solidFill>
                  <a:schemeClr val="tx1"/>
                </a:solidFill>
                <a:latin typeface="黑体" panose="02010609060101010101" pitchFamily="49" charset="-122"/>
                <a:ea typeface="黑体" panose="02010609060101010101" pitchFamily="49" charset="-122"/>
              </a:rPr>
              <a:t>宏观环境分析从政策、经济和技术环境分析展开</a:t>
            </a:r>
            <a:endParaRPr lang="zh-CN" altLang="en-US" sz="2400" b="1"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364579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22"/>
                                        </p:tgtEl>
                                        <p:attrNameLst>
                                          <p:attrName>style.opacity</p:attrName>
                                        </p:attrNameLst>
                                      </p:cBhvr>
                                      <p:to>
                                        <p:strVal val="0.5"/>
                                      </p:to>
                                    </p:set>
                                    <p:animEffect filter="image" prLst="opacity: 0.5">
                                      <p:cBhvr rctx="IE">
                                        <p:cTn id="7" dur="indefinite"/>
                                        <p:tgtEl>
                                          <p:spTgt spid="22"/>
                                        </p:tgtEl>
                                      </p:cBhvr>
                                    </p:animEffect>
                                  </p:childTnLst>
                                </p:cTn>
                              </p:par>
                            </p:childTnLst>
                          </p:cTn>
                        </p:par>
                        <p:par>
                          <p:cTn id="8" fill="hold">
                            <p:stCondLst>
                              <p:cond delay="0"/>
                            </p:stCondLst>
                            <p:childTnLst>
                              <p:par>
                                <p:cTn id="9" presetID="9" presetClass="emph" presetSubtype="0" grpId="0" nodeType="afterEffect">
                                  <p:stCondLst>
                                    <p:cond delay="0"/>
                                  </p:stCondLst>
                                  <p:childTnLst>
                                    <p:set>
                                      <p:cBhvr rctx="PPT">
                                        <p:cTn id="10" dur="indefinite"/>
                                        <p:tgtEl>
                                          <p:spTgt spid="19"/>
                                        </p:tgtEl>
                                        <p:attrNameLst>
                                          <p:attrName>style.opacity</p:attrName>
                                        </p:attrNameLst>
                                      </p:cBhvr>
                                      <p:to>
                                        <p:strVal val="0.5"/>
                                      </p:to>
                                    </p:set>
                                    <p:animEffect filter="image" prLst="opacity: 0.5">
                                      <p:cBhvr rctx="IE">
                                        <p:cTn id="11" dur="indefinite"/>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2400" b="1" dirty="0">
                <a:solidFill>
                  <a:schemeClr val="tx1"/>
                </a:solidFill>
                <a:latin typeface="黑体" panose="02010609060101010101" pitchFamily="49" charset="-122"/>
                <a:ea typeface="黑体" panose="02010609060101010101" pitchFamily="49" charset="-122"/>
              </a:rPr>
              <a:t>作为“互联网</a:t>
            </a:r>
            <a:r>
              <a:rPr lang="en-US" altLang="zh-CN" sz="2400" b="1" dirty="0">
                <a:solidFill>
                  <a:schemeClr val="tx1"/>
                </a:solidFill>
                <a:latin typeface="黑体" panose="02010609060101010101" pitchFamily="49" charset="-122"/>
                <a:ea typeface="黑体" panose="02010609060101010101" pitchFamily="49" charset="-122"/>
              </a:rPr>
              <a:t>+”</a:t>
            </a:r>
            <a:r>
              <a:rPr lang="zh-CN" altLang="en-US" sz="2400" b="1" dirty="0">
                <a:solidFill>
                  <a:schemeClr val="tx1"/>
                </a:solidFill>
                <a:latin typeface="黑体" panose="02010609060101010101" pitchFamily="49" charset="-122"/>
                <a:ea typeface="黑体" panose="02010609060101010101" pitchFamily="49" charset="-122"/>
              </a:rPr>
              <a:t>发展的平台，物联网和云计算技术已经取得突破性</a:t>
            </a:r>
            <a:r>
              <a:rPr lang="zh-CN" altLang="en-US" sz="2400" b="1" dirty="0" smtClean="0">
                <a:solidFill>
                  <a:schemeClr val="tx1"/>
                </a:solidFill>
                <a:latin typeface="黑体" panose="02010609060101010101" pitchFamily="49" charset="-122"/>
                <a:ea typeface="黑体" panose="02010609060101010101" pitchFamily="49" charset="-122"/>
              </a:rPr>
              <a:t>进展</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7" name="灯片编号占位符 6"/>
          <p:cNvSpPr>
            <a:spLocks noGrp="1"/>
          </p:cNvSpPr>
          <p:nvPr>
            <p:ph type="sldNum" sz="quarter" idx="12"/>
          </p:nvPr>
        </p:nvSpPr>
        <p:spPr/>
        <p:txBody>
          <a:bodyPr/>
          <a:lstStyle/>
          <a:p>
            <a:fld id="{57F98C0C-FAF2-480B-87BE-9D56BE4863FC}" type="slidenum">
              <a:rPr lang="zh-CN" altLang="en-US" smtClean="0"/>
              <a:pPr/>
              <a:t>19</a:t>
            </a:fld>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866639" y="1700681"/>
            <a:ext cx="2838979" cy="1944343"/>
          </a:xfrm>
          <a:prstGeom prst="rect">
            <a:avLst/>
          </a:prstGeom>
        </p:spPr>
      </p:pic>
      <p:pic>
        <p:nvPicPr>
          <p:cNvPr id="3" name="图片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60448" y="4119417"/>
            <a:ext cx="2160240" cy="213933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nvGrpSpPr>
          <p:cNvPr id="4" name="组 3"/>
          <p:cNvGrpSpPr/>
          <p:nvPr/>
        </p:nvGrpSpPr>
        <p:grpSpPr>
          <a:xfrm>
            <a:off x="382841" y="2204864"/>
            <a:ext cx="5548308" cy="1563160"/>
            <a:chOff x="1187629" y="2393414"/>
            <a:chExt cx="5548308" cy="1563160"/>
          </a:xfrm>
        </p:grpSpPr>
        <p:grpSp>
          <p:nvGrpSpPr>
            <p:cNvPr id="34" name="组合 45"/>
            <p:cNvGrpSpPr>
              <a:grpSpLocks/>
            </p:cNvGrpSpPr>
            <p:nvPr/>
          </p:nvGrpSpPr>
          <p:grpSpPr bwMode="auto">
            <a:xfrm flipH="1">
              <a:off x="1187629" y="2393414"/>
              <a:ext cx="5548308" cy="1563160"/>
              <a:chOff x="0" y="14372"/>
              <a:chExt cx="5548258" cy="1564135"/>
            </a:xfrm>
          </p:grpSpPr>
          <p:sp>
            <p:nvSpPr>
              <p:cNvPr id="49" name="圆角矩形 46"/>
              <p:cNvSpPr>
                <a:spLocks noChangeArrowheads="1"/>
              </p:cNvSpPr>
              <p:nvPr/>
            </p:nvSpPr>
            <p:spPr bwMode="auto">
              <a:xfrm>
                <a:off x="0" y="23836"/>
                <a:ext cx="5548258" cy="1554671"/>
              </a:xfrm>
              <a:prstGeom prst="roundRect">
                <a:avLst>
                  <a:gd name="adj" fmla="val 50000"/>
                </a:avLst>
              </a:prstGeom>
              <a:solidFill>
                <a:srgbClr val="F2F2F2"/>
              </a:solidFill>
              <a:ln w="25400">
                <a:solidFill>
                  <a:srgbClr val="FFFFFF"/>
                </a:solidFill>
                <a:bevel/>
                <a:headEnd/>
                <a:tailEnd/>
              </a:ln>
            </p:spPr>
            <p:txBody>
              <a:bodyPr anchor="ctr"/>
              <a:lstStyle>
                <a:lvl1pPr>
                  <a:buFont typeface="Arial" charset="0"/>
                  <a:defRPr>
                    <a:solidFill>
                      <a:schemeClr val="tx1"/>
                    </a:solidFill>
                    <a:latin typeface="Arial" charset="0"/>
                    <a:ea typeface="宋体" charset="0"/>
                  </a:defRPr>
                </a:lvl1pPr>
                <a:lvl2pPr marL="742950" indent="-285750">
                  <a:buFont typeface="Arial" charset="0"/>
                  <a:defRPr>
                    <a:solidFill>
                      <a:schemeClr val="tx1"/>
                    </a:solidFill>
                    <a:latin typeface="Arial" charset="0"/>
                    <a:ea typeface="宋体" charset="0"/>
                  </a:defRPr>
                </a:lvl2pPr>
                <a:lvl3pPr marL="1143000" indent="-228600">
                  <a:buFont typeface="Arial" charset="0"/>
                  <a:defRPr>
                    <a:solidFill>
                      <a:schemeClr val="tx1"/>
                    </a:solidFill>
                    <a:latin typeface="Arial" charset="0"/>
                    <a:ea typeface="宋体" charset="0"/>
                  </a:defRPr>
                </a:lvl3pPr>
                <a:lvl4pPr marL="1600200" indent="-228600">
                  <a:buFont typeface="Arial" charset="0"/>
                  <a:defRPr>
                    <a:solidFill>
                      <a:schemeClr val="tx1"/>
                    </a:solidFill>
                    <a:latin typeface="Arial" charset="0"/>
                    <a:ea typeface="宋体" charset="0"/>
                  </a:defRPr>
                </a:lvl4pPr>
                <a:lvl5pPr marL="2057400" indent="-228600">
                  <a:buFont typeface="Arial" charse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eaLnBrk="1" hangingPunct="1"/>
                <a:endParaRPr lang="zh-CN" altLang="zh-CN" b="1" i="1">
                  <a:solidFill>
                    <a:srgbClr val="FFFFFF"/>
                  </a:solidFill>
                  <a:latin typeface="Calibri" charset="0"/>
                  <a:sym typeface="微软雅黑" charset="0"/>
                </a:endParaRPr>
              </a:p>
            </p:txBody>
          </p:sp>
          <p:sp>
            <p:nvSpPr>
              <p:cNvPr id="50" name="圆角矩形 47"/>
              <p:cNvSpPr>
                <a:spLocks noChangeArrowheads="1"/>
              </p:cNvSpPr>
              <p:nvPr/>
            </p:nvSpPr>
            <p:spPr bwMode="auto">
              <a:xfrm>
                <a:off x="66844" y="131787"/>
                <a:ext cx="4962527" cy="1390544"/>
              </a:xfrm>
              <a:prstGeom prst="roundRect">
                <a:avLst>
                  <a:gd name="adj" fmla="val 50000"/>
                </a:avLst>
              </a:prstGeom>
              <a:solidFill>
                <a:srgbClr val="E4E4E4"/>
              </a:solidFill>
              <a:ln w="25400">
                <a:solidFill>
                  <a:srgbClr val="D8D8D8"/>
                </a:solidFill>
                <a:bevel/>
                <a:headEnd/>
                <a:tailEnd/>
              </a:ln>
            </p:spPr>
            <p:txBody>
              <a:bodyPr anchor="ctr"/>
              <a:lstStyle>
                <a:lvl1pPr>
                  <a:buFont typeface="Arial" charset="0"/>
                  <a:defRPr>
                    <a:solidFill>
                      <a:schemeClr val="tx1"/>
                    </a:solidFill>
                    <a:latin typeface="Arial" charset="0"/>
                    <a:ea typeface="宋体" charset="0"/>
                  </a:defRPr>
                </a:lvl1pPr>
                <a:lvl2pPr marL="742950" indent="-285750">
                  <a:buFont typeface="Arial" charset="0"/>
                  <a:defRPr>
                    <a:solidFill>
                      <a:schemeClr val="tx1"/>
                    </a:solidFill>
                    <a:latin typeface="Arial" charset="0"/>
                    <a:ea typeface="宋体" charset="0"/>
                  </a:defRPr>
                </a:lvl2pPr>
                <a:lvl3pPr marL="1143000" indent="-228600">
                  <a:buFont typeface="Arial" charset="0"/>
                  <a:defRPr>
                    <a:solidFill>
                      <a:schemeClr val="tx1"/>
                    </a:solidFill>
                    <a:latin typeface="Arial" charset="0"/>
                    <a:ea typeface="宋体" charset="0"/>
                  </a:defRPr>
                </a:lvl3pPr>
                <a:lvl4pPr marL="1600200" indent="-228600">
                  <a:buFont typeface="Arial" charset="0"/>
                  <a:defRPr>
                    <a:solidFill>
                      <a:schemeClr val="tx1"/>
                    </a:solidFill>
                    <a:latin typeface="Arial" charset="0"/>
                    <a:ea typeface="宋体" charset="0"/>
                  </a:defRPr>
                </a:lvl4pPr>
                <a:lvl5pPr marL="2057400" indent="-228600">
                  <a:buFont typeface="Arial" charse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eaLnBrk="1" hangingPunct="1"/>
                <a:endParaRPr lang="zh-CN" altLang="zh-CN" b="1" i="1">
                  <a:solidFill>
                    <a:srgbClr val="FFFFFF"/>
                  </a:solidFill>
                  <a:latin typeface="Calibri" charset="0"/>
                  <a:sym typeface="微软雅黑" charset="0"/>
                </a:endParaRPr>
              </a:p>
            </p:txBody>
          </p:sp>
          <p:sp>
            <p:nvSpPr>
              <p:cNvPr id="53" name="圆角矩形 50"/>
              <p:cNvSpPr>
                <a:spLocks noChangeArrowheads="1"/>
              </p:cNvSpPr>
              <p:nvPr/>
            </p:nvSpPr>
            <p:spPr bwMode="auto">
              <a:xfrm>
                <a:off x="3815129" y="14372"/>
                <a:ext cx="1648427" cy="1507134"/>
              </a:xfrm>
              <a:prstGeom prst="roundRect">
                <a:avLst>
                  <a:gd name="adj" fmla="val 16667"/>
                </a:avLst>
              </a:prstGeom>
              <a:solidFill>
                <a:schemeClr val="accent3">
                  <a:lumMod val="75000"/>
                </a:schemeClr>
              </a:solidFill>
              <a:ln>
                <a:noFill/>
                <a:headEnd/>
                <a:tailEnd/>
              </a:ln>
            </p:spPr>
            <p:style>
              <a:lnRef idx="1">
                <a:schemeClr val="accent3"/>
              </a:lnRef>
              <a:fillRef idx="2">
                <a:schemeClr val="accent3"/>
              </a:fillRef>
              <a:effectRef idx="1">
                <a:schemeClr val="accent3"/>
              </a:effectRef>
              <a:fontRef idx="minor">
                <a:schemeClr val="dk1"/>
              </a:fontRef>
            </p:style>
            <p:txBody>
              <a:bodyPr anchor="ctr"/>
              <a:lstStyle>
                <a:lvl1pPr>
                  <a:buFont typeface="Arial" charset="0"/>
                  <a:defRPr>
                    <a:solidFill>
                      <a:schemeClr val="tx1"/>
                    </a:solidFill>
                    <a:latin typeface="Arial" charset="0"/>
                    <a:ea typeface="宋体" charset="0"/>
                  </a:defRPr>
                </a:lvl1pPr>
                <a:lvl2pPr marL="742950" indent="-285750">
                  <a:buFont typeface="Arial" charset="0"/>
                  <a:defRPr>
                    <a:solidFill>
                      <a:schemeClr val="tx1"/>
                    </a:solidFill>
                    <a:latin typeface="Arial" charset="0"/>
                    <a:ea typeface="宋体" charset="0"/>
                  </a:defRPr>
                </a:lvl2pPr>
                <a:lvl3pPr marL="1143000" indent="-228600">
                  <a:buFont typeface="Arial" charset="0"/>
                  <a:defRPr>
                    <a:solidFill>
                      <a:schemeClr val="tx1"/>
                    </a:solidFill>
                    <a:latin typeface="Arial" charset="0"/>
                    <a:ea typeface="宋体" charset="0"/>
                  </a:defRPr>
                </a:lvl3pPr>
                <a:lvl4pPr marL="1600200" indent="-228600">
                  <a:buFont typeface="Arial" charset="0"/>
                  <a:defRPr>
                    <a:solidFill>
                      <a:schemeClr val="tx1"/>
                    </a:solidFill>
                    <a:latin typeface="Arial" charset="0"/>
                    <a:ea typeface="宋体" charset="0"/>
                  </a:defRPr>
                </a:lvl4pPr>
                <a:lvl5pPr marL="2057400" indent="-228600">
                  <a:buFont typeface="Arial" charse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eaLnBrk="1" hangingPunct="1"/>
                <a:endParaRPr lang="zh-CN" altLang="zh-CN" b="1" i="1">
                  <a:solidFill>
                    <a:srgbClr val="FFFFFF"/>
                  </a:solidFill>
                  <a:latin typeface="Calibri" charset="0"/>
                  <a:sym typeface="微软雅黑" charset="0"/>
                </a:endParaRPr>
              </a:p>
            </p:txBody>
          </p:sp>
        </p:grpSp>
        <p:sp>
          <p:nvSpPr>
            <p:cNvPr id="37" name="TextBox 62"/>
            <p:cNvSpPr>
              <a:spLocks noChangeArrowheads="1"/>
            </p:cNvSpPr>
            <p:nvPr/>
          </p:nvSpPr>
          <p:spPr bwMode="auto">
            <a:xfrm>
              <a:off x="2949403" y="2482045"/>
              <a:ext cx="3690184" cy="1384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buFont typeface="Arial" charset="0"/>
                <a:defRPr>
                  <a:solidFill>
                    <a:schemeClr val="tx1"/>
                  </a:solidFill>
                  <a:latin typeface="Arial" charset="0"/>
                  <a:ea typeface="宋体" charset="0"/>
                </a:defRPr>
              </a:lvl1pPr>
              <a:lvl2pPr marL="742950" indent="-285750">
                <a:buFont typeface="Arial" charset="0"/>
                <a:defRPr>
                  <a:solidFill>
                    <a:schemeClr val="tx1"/>
                  </a:solidFill>
                  <a:latin typeface="Arial" charset="0"/>
                  <a:ea typeface="宋体" charset="0"/>
                </a:defRPr>
              </a:lvl2pPr>
              <a:lvl3pPr marL="1143000" indent="-228600">
                <a:buFont typeface="Arial" charset="0"/>
                <a:defRPr>
                  <a:solidFill>
                    <a:schemeClr val="tx1"/>
                  </a:solidFill>
                  <a:latin typeface="Arial" charset="0"/>
                  <a:ea typeface="宋体" charset="0"/>
                </a:defRPr>
              </a:lvl3pPr>
              <a:lvl4pPr marL="1600200" indent="-228600">
                <a:buFont typeface="Arial" charset="0"/>
                <a:defRPr>
                  <a:solidFill>
                    <a:schemeClr val="tx1"/>
                  </a:solidFill>
                  <a:latin typeface="Arial" charset="0"/>
                  <a:ea typeface="宋体" charset="0"/>
                </a:defRPr>
              </a:lvl4pPr>
              <a:lvl5pPr marL="2057400" indent="-228600">
                <a:buFont typeface="Arial" charse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nSpc>
                  <a:spcPct val="150000"/>
                </a:lnSpc>
              </a:pPr>
              <a:r>
                <a:rPr lang="en-US" altLang="zh-CN" sz="1400" dirty="0">
                  <a:solidFill>
                    <a:srgbClr val="3F3F3F"/>
                  </a:solidFill>
                  <a:ea typeface="微软雅黑" charset="0"/>
                  <a:sym typeface="Arial" charset="0"/>
                </a:rPr>
                <a:t>IBM</a:t>
              </a:r>
              <a:r>
                <a:rPr lang="zh-CN" altLang="en-US" sz="1400" dirty="0">
                  <a:solidFill>
                    <a:srgbClr val="3F3F3F"/>
                  </a:solidFill>
                  <a:ea typeface="微软雅黑" charset="0"/>
                  <a:sym typeface="Arial" charset="0"/>
                </a:rPr>
                <a:t>、甲骨文、戴尔等龙头企业也已在支撑云计算的存储技术、数据管理技术的基础上成功推出了</a:t>
              </a:r>
              <a:r>
                <a:rPr lang="en-US" altLang="zh-CN" sz="1400" dirty="0" err="1">
                  <a:solidFill>
                    <a:srgbClr val="3F3F3F"/>
                  </a:solidFill>
                  <a:ea typeface="微软雅黑" charset="0"/>
                  <a:sym typeface="Arial" charset="0"/>
                </a:rPr>
                <a:t>InterCloud</a:t>
              </a:r>
              <a:r>
                <a:rPr lang="zh-CN" altLang="en-US" sz="1400" dirty="0">
                  <a:solidFill>
                    <a:srgbClr val="3F3F3F"/>
                  </a:solidFill>
                  <a:ea typeface="微软雅黑" charset="0"/>
                  <a:sym typeface="Arial" charset="0"/>
                </a:rPr>
                <a:t>、</a:t>
              </a:r>
              <a:r>
                <a:rPr lang="en-US" altLang="zh-CN" sz="1400" dirty="0" err="1">
                  <a:solidFill>
                    <a:srgbClr val="3F3F3F"/>
                  </a:solidFill>
                  <a:ea typeface="微软雅黑" charset="0"/>
                  <a:sym typeface="Arial" charset="0"/>
                </a:rPr>
                <a:t>OpenStack</a:t>
              </a:r>
              <a:r>
                <a:rPr lang="zh-CN" altLang="en-US" sz="1400" dirty="0">
                  <a:solidFill>
                    <a:srgbClr val="3F3F3F"/>
                  </a:solidFill>
                  <a:ea typeface="微软雅黑" charset="0"/>
                  <a:sym typeface="Arial" charset="0"/>
                </a:rPr>
                <a:t>、</a:t>
              </a:r>
              <a:r>
                <a:rPr lang="en-US" altLang="zh-CN" sz="1400" dirty="0">
                  <a:solidFill>
                    <a:srgbClr val="3F3F3F"/>
                  </a:solidFill>
                  <a:ea typeface="微软雅黑" charset="0"/>
                  <a:sym typeface="Arial" charset="0"/>
                </a:rPr>
                <a:t>Dell Wyse</a:t>
              </a:r>
              <a:r>
                <a:rPr lang="zh-CN" altLang="en-US" sz="1400" dirty="0">
                  <a:solidFill>
                    <a:srgbClr val="3F3F3F"/>
                  </a:solidFill>
                  <a:ea typeface="微软雅黑" charset="0"/>
                  <a:sym typeface="Arial" charset="0"/>
                </a:rPr>
                <a:t>等产品技术，并得到业界的广泛认可。 </a:t>
              </a:r>
            </a:p>
          </p:txBody>
        </p:sp>
        <p:sp>
          <p:nvSpPr>
            <p:cNvPr id="40" name="TextBox 68"/>
            <p:cNvSpPr>
              <a:spLocks noChangeArrowheads="1"/>
            </p:cNvSpPr>
            <p:nvPr/>
          </p:nvSpPr>
          <p:spPr bwMode="auto">
            <a:xfrm flipH="1">
              <a:off x="1319399" y="2919983"/>
              <a:ext cx="1514075" cy="880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buFont typeface="Arial" charset="0"/>
                <a:defRPr>
                  <a:solidFill>
                    <a:schemeClr val="tx1"/>
                  </a:solidFill>
                  <a:latin typeface="Arial" charset="0"/>
                  <a:ea typeface="宋体" charset="0"/>
                </a:defRPr>
              </a:lvl1pPr>
              <a:lvl2pPr marL="742950" indent="-285750">
                <a:buFont typeface="Arial" charset="0"/>
                <a:defRPr>
                  <a:solidFill>
                    <a:schemeClr val="tx1"/>
                  </a:solidFill>
                  <a:latin typeface="Arial" charset="0"/>
                  <a:ea typeface="宋体" charset="0"/>
                </a:defRPr>
              </a:lvl2pPr>
              <a:lvl3pPr marL="1143000" indent="-228600">
                <a:buFont typeface="Arial" charset="0"/>
                <a:defRPr>
                  <a:solidFill>
                    <a:schemeClr val="tx1"/>
                  </a:solidFill>
                  <a:latin typeface="Arial" charset="0"/>
                  <a:ea typeface="宋体" charset="0"/>
                </a:defRPr>
              </a:lvl3pPr>
              <a:lvl4pPr marL="1600200" indent="-228600">
                <a:buFont typeface="Arial" charset="0"/>
                <a:defRPr>
                  <a:solidFill>
                    <a:schemeClr val="tx1"/>
                  </a:solidFill>
                  <a:latin typeface="Arial" charset="0"/>
                  <a:ea typeface="宋体" charset="0"/>
                </a:defRPr>
              </a:lvl4pPr>
              <a:lvl5pPr marL="2057400" indent="-228600">
                <a:buFont typeface="Arial" charse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a:lnSpc>
                  <a:spcPct val="80000"/>
                </a:lnSpc>
              </a:pPr>
              <a:r>
                <a:rPr lang="zh-CN" altLang="en-US" sz="3200" b="1" i="1" dirty="0">
                  <a:solidFill>
                    <a:schemeClr val="bg1"/>
                  </a:solidFill>
                  <a:latin typeface="Arial Rounded MT Bold" charset="0"/>
                  <a:ea typeface="微软雅黑" charset="0"/>
                  <a:sym typeface="Times New Roman" charset="0"/>
                </a:rPr>
                <a:t>云计算</a:t>
              </a:r>
            </a:p>
            <a:p>
              <a:pPr algn="ctr" eaLnBrk="1" hangingPunct="1">
                <a:lnSpc>
                  <a:spcPct val="80000"/>
                </a:lnSpc>
              </a:pPr>
              <a:endParaRPr lang="zh-CN" altLang="en-US" sz="3200" b="1" i="1" dirty="0">
                <a:solidFill>
                  <a:srgbClr val="FFFFFF"/>
                </a:solidFill>
                <a:latin typeface="Adidas Unity" charset="0"/>
                <a:ea typeface="微软雅黑" charset="0"/>
                <a:sym typeface="Times New Roman" charset="0"/>
              </a:endParaRPr>
            </a:p>
          </p:txBody>
        </p:sp>
      </p:grpSp>
      <p:grpSp>
        <p:nvGrpSpPr>
          <p:cNvPr id="5" name="组 4"/>
          <p:cNvGrpSpPr/>
          <p:nvPr/>
        </p:nvGrpSpPr>
        <p:grpSpPr>
          <a:xfrm>
            <a:off x="2987824" y="4028909"/>
            <a:ext cx="5548313" cy="1555252"/>
            <a:chOff x="1203499" y="4068183"/>
            <a:chExt cx="5548313" cy="1555252"/>
          </a:xfrm>
        </p:grpSpPr>
        <p:grpSp>
          <p:nvGrpSpPr>
            <p:cNvPr id="35" name="组合 53"/>
            <p:cNvGrpSpPr>
              <a:grpSpLocks/>
            </p:cNvGrpSpPr>
            <p:nvPr/>
          </p:nvGrpSpPr>
          <p:grpSpPr bwMode="auto">
            <a:xfrm>
              <a:off x="1203499" y="4068183"/>
              <a:ext cx="5548313" cy="1555252"/>
              <a:chOff x="0" y="23836"/>
              <a:chExt cx="5548258" cy="1554671"/>
            </a:xfrm>
          </p:grpSpPr>
          <p:sp>
            <p:nvSpPr>
              <p:cNvPr id="42" name="圆角矩形 54"/>
              <p:cNvSpPr>
                <a:spLocks noChangeArrowheads="1"/>
              </p:cNvSpPr>
              <p:nvPr/>
            </p:nvSpPr>
            <p:spPr bwMode="auto">
              <a:xfrm>
                <a:off x="0" y="23836"/>
                <a:ext cx="5548258" cy="1554671"/>
              </a:xfrm>
              <a:prstGeom prst="roundRect">
                <a:avLst>
                  <a:gd name="adj" fmla="val 50000"/>
                </a:avLst>
              </a:prstGeom>
              <a:solidFill>
                <a:srgbClr val="F2F2F2"/>
              </a:solidFill>
              <a:ln w="25400">
                <a:solidFill>
                  <a:srgbClr val="FFFFFF"/>
                </a:solidFill>
                <a:bevel/>
                <a:headEnd/>
                <a:tailEnd/>
              </a:ln>
            </p:spPr>
            <p:txBody>
              <a:bodyPr anchor="ctr"/>
              <a:lstStyle>
                <a:lvl1pPr>
                  <a:buFont typeface="Arial" charset="0"/>
                  <a:defRPr>
                    <a:solidFill>
                      <a:schemeClr val="tx1"/>
                    </a:solidFill>
                    <a:latin typeface="Arial" charset="0"/>
                    <a:ea typeface="宋体" charset="0"/>
                  </a:defRPr>
                </a:lvl1pPr>
                <a:lvl2pPr marL="742950" indent="-285750">
                  <a:buFont typeface="Arial" charset="0"/>
                  <a:defRPr>
                    <a:solidFill>
                      <a:schemeClr val="tx1"/>
                    </a:solidFill>
                    <a:latin typeface="Arial" charset="0"/>
                    <a:ea typeface="宋体" charset="0"/>
                  </a:defRPr>
                </a:lvl2pPr>
                <a:lvl3pPr marL="1143000" indent="-228600">
                  <a:buFont typeface="Arial" charset="0"/>
                  <a:defRPr>
                    <a:solidFill>
                      <a:schemeClr val="tx1"/>
                    </a:solidFill>
                    <a:latin typeface="Arial" charset="0"/>
                    <a:ea typeface="宋体" charset="0"/>
                  </a:defRPr>
                </a:lvl3pPr>
                <a:lvl4pPr marL="1600200" indent="-228600">
                  <a:buFont typeface="Arial" charset="0"/>
                  <a:defRPr>
                    <a:solidFill>
                      <a:schemeClr val="tx1"/>
                    </a:solidFill>
                    <a:latin typeface="Arial" charset="0"/>
                    <a:ea typeface="宋体" charset="0"/>
                  </a:defRPr>
                </a:lvl4pPr>
                <a:lvl5pPr marL="2057400" indent="-228600">
                  <a:buFont typeface="Arial" charse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eaLnBrk="1" hangingPunct="1"/>
                <a:endParaRPr lang="zh-CN" altLang="zh-CN" b="1" i="1">
                  <a:solidFill>
                    <a:srgbClr val="FFFFFF"/>
                  </a:solidFill>
                  <a:latin typeface="Calibri" charset="0"/>
                  <a:sym typeface="微软雅黑" charset="0"/>
                </a:endParaRPr>
              </a:p>
            </p:txBody>
          </p:sp>
          <p:sp>
            <p:nvSpPr>
              <p:cNvPr id="43" name="圆角矩形 55"/>
              <p:cNvSpPr>
                <a:spLocks noChangeArrowheads="1"/>
              </p:cNvSpPr>
              <p:nvPr/>
            </p:nvSpPr>
            <p:spPr bwMode="auto">
              <a:xfrm>
                <a:off x="66844" y="131787"/>
                <a:ext cx="4962527" cy="1390544"/>
              </a:xfrm>
              <a:prstGeom prst="roundRect">
                <a:avLst>
                  <a:gd name="adj" fmla="val 50000"/>
                </a:avLst>
              </a:prstGeom>
              <a:solidFill>
                <a:srgbClr val="E4E4E4"/>
              </a:solidFill>
              <a:ln w="25400">
                <a:solidFill>
                  <a:srgbClr val="D8D8D8"/>
                </a:solidFill>
                <a:bevel/>
                <a:headEnd/>
                <a:tailEnd/>
              </a:ln>
            </p:spPr>
            <p:txBody>
              <a:bodyPr anchor="ctr"/>
              <a:lstStyle>
                <a:lvl1pPr>
                  <a:buFont typeface="Arial" charset="0"/>
                  <a:defRPr>
                    <a:solidFill>
                      <a:schemeClr val="tx1"/>
                    </a:solidFill>
                    <a:latin typeface="Arial" charset="0"/>
                    <a:ea typeface="宋体" charset="0"/>
                  </a:defRPr>
                </a:lvl1pPr>
                <a:lvl2pPr marL="742950" indent="-285750">
                  <a:buFont typeface="Arial" charset="0"/>
                  <a:defRPr>
                    <a:solidFill>
                      <a:schemeClr val="tx1"/>
                    </a:solidFill>
                    <a:latin typeface="Arial" charset="0"/>
                    <a:ea typeface="宋体" charset="0"/>
                  </a:defRPr>
                </a:lvl2pPr>
                <a:lvl3pPr marL="1143000" indent="-228600">
                  <a:buFont typeface="Arial" charset="0"/>
                  <a:defRPr>
                    <a:solidFill>
                      <a:schemeClr val="tx1"/>
                    </a:solidFill>
                    <a:latin typeface="Arial" charset="0"/>
                    <a:ea typeface="宋体" charset="0"/>
                  </a:defRPr>
                </a:lvl3pPr>
                <a:lvl4pPr marL="1600200" indent="-228600">
                  <a:buFont typeface="Arial" charset="0"/>
                  <a:defRPr>
                    <a:solidFill>
                      <a:schemeClr val="tx1"/>
                    </a:solidFill>
                    <a:latin typeface="Arial" charset="0"/>
                    <a:ea typeface="宋体" charset="0"/>
                  </a:defRPr>
                </a:lvl4pPr>
                <a:lvl5pPr marL="2057400" indent="-228600">
                  <a:buFont typeface="Arial" charse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eaLnBrk="1" hangingPunct="1"/>
                <a:endParaRPr lang="zh-CN" altLang="zh-CN" b="1" i="1">
                  <a:solidFill>
                    <a:srgbClr val="FFFFFF"/>
                  </a:solidFill>
                  <a:latin typeface="Calibri" charset="0"/>
                  <a:sym typeface="微软雅黑" charset="0"/>
                </a:endParaRPr>
              </a:p>
            </p:txBody>
          </p:sp>
        </p:grpSp>
        <p:sp>
          <p:nvSpPr>
            <p:cNvPr id="39" name="TextBox 67"/>
            <p:cNvSpPr>
              <a:spLocks noChangeArrowheads="1"/>
            </p:cNvSpPr>
            <p:nvPr/>
          </p:nvSpPr>
          <p:spPr bwMode="auto">
            <a:xfrm flipH="1">
              <a:off x="1450662" y="4292995"/>
              <a:ext cx="3386440" cy="10618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buFont typeface="Arial" charset="0"/>
                <a:defRPr>
                  <a:solidFill>
                    <a:schemeClr val="tx1"/>
                  </a:solidFill>
                  <a:latin typeface="Arial" charset="0"/>
                  <a:ea typeface="宋体" charset="0"/>
                </a:defRPr>
              </a:lvl1pPr>
              <a:lvl2pPr marL="742950" indent="-285750">
                <a:buFont typeface="Arial" charset="0"/>
                <a:defRPr>
                  <a:solidFill>
                    <a:schemeClr val="tx1"/>
                  </a:solidFill>
                  <a:latin typeface="Arial" charset="0"/>
                  <a:ea typeface="宋体" charset="0"/>
                </a:defRPr>
              </a:lvl2pPr>
              <a:lvl3pPr marL="1143000" indent="-228600">
                <a:buFont typeface="Arial" charset="0"/>
                <a:defRPr>
                  <a:solidFill>
                    <a:schemeClr val="tx1"/>
                  </a:solidFill>
                  <a:latin typeface="Arial" charset="0"/>
                  <a:ea typeface="宋体" charset="0"/>
                </a:defRPr>
              </a:lvl3pPr>
              <a:lvl4pPr marL="1600200" indent="-228600">
                <a:buFont typeface="Arial" charset="0"/>
                <a:defRPr>
                  <a:solidFill>
                    <a:schemeClr val="tx1"/>
                  </a:solidFill>
                  <a:latin typeface="Arial" charset="0"/>
                  <a:ea typeface="宋体" charset="0"/>
                </a:defRPr>
              </a:lvl4pPr>
              <a:lvl5pPr marL="2057400" indent="-228600">
                <a:buFont typeface="Arial" charse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nSpc>
                  <a:spcPct val="150000"/>
                </a:lnSpc>
              </a:pPr>
              <a:r>
                <a:rPr lang="en-US" altLang="zh-CN" sz="1400" dirty="0">
                  <a:solidFill>
                    <a:srgbClr val="3F3F3F"/>
                  </a:solidFill>
                  <a:latin typeface="微软雅黑" panose="020B0503020204020204" pitchFamily="34" charset="-122"/>
                  <a:ea typeface="微软雅黑" panose="020B0503020204020204" pitchFamily="34" charset="-122"/>
                  <a:cs typeface="Microsoft YaHei" charset="0"/>
                  <a:sym typeface="Arial" charset="0"/>
                </a:rPr>
                <a:t>RFID</a:t>
              </a:r>
              <a:r>
                <a:rPr lang="zh-CN" altLang="en-US" sz="1400" dirty="0">
                  <a:solidFill>
                    <a:srgbClr val="3F3F3F"/>
                  </a:solidFill>
                  <a:latin typeface="微软雅黑" panose="020B0503020204020204" pitchFamily="34" charset="-122"/>
                  <a:ea typeface="微软雅黑" panose="020B0503020204020204" pitchFamily="34" charset="-122"/>
                  <a:cs typeface="Microsoft YaHei" charset="0"/>
                  <a:sym typeface="Arial" charset="0"/>
                </a:rPr>
                <a:t>技术经历几十年的发展应用，至今已经非常成熟，在我们日常生活中随处可见，如射频门禁、产品防伪、门票防伪等。</a:t>
              </a:r>
              <a:endParaRPr lang="zh-CN" altLang="en-US" sz="1400" dirty="0">
                <a:latin typeface="微软雅黑" panose="020B0503020204020204" pitchFamily="34" charset="-122"/>
                <a:ea typeface="微软雅黑" panose="020B0503020204020204" pitchFamily="34" charset="-122"/>
                <a:cs typeface="Microsoft YaHei" charset="0"/>
              </a:endParaRPr>
            </a:p>
          </p:txBody>
        </p:sp>
        <p:sp>
          <p:nvSpPr>
            <p:cNvPr id="41" name="TextBox 69"/>
            <p:cNvSpPr>
              <a:spLocks noChangeArrowheads="1"/>
            </p:cNvSpPr>
            <p:nvPr/>
          </p:nvSpPr>
          <p:spPr bwMode="auto">
            <a:xfrm flipH="1">
              <a:off x="5091931" y="4404378"/>
              <a:ext cx="1452046" cy="88024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buFont typeface="Arial" charset="0"/>
                <a:defRPr>
                  <a:solidFill>
                    <a:schemeClr val="tx1"/>
                  </a:solidFill>
                  <a:latin typeface="Arial" charset="0"/>
                  <a:ea typeface="宋体" charset="0"/>
                </a:defRPr>
              </a:lvl1pPr>
              <a:lvl2pPr marL="742950" indent="-285750">
                <a:buFont typeface="Arial" charset="0"/>
                <a:defRPr>
                  <a:solidFill>
                    <a:schemeClr val="tx1"/>
                  </a:solidFill>
                  <a:latin typeface="Arial" charset="0"/>
                  <a:ea typeface="宋体" charset="0"/>
                </a:defRPr>
              </a:lvl2pPr>
              <a:lvl3pPr marL="1143000" indent="-228600">
                <a:buFont typeface="Arial" charset="0"/>
                <a:defRPr>
                  <a:solidFill>
                    <a:schemeClr val="tx1"/>
                  </a:solidFill>
                  <a:latin typeface="Arial" charset="0"/>
                  <a:ea typeface="宋体" charset="0"/>
                </a:defRPr>
              </a:lvl3pPr>
              <a:lvl4pPr marL="1600200" indent="-228600">
                <a:buFont typeface="Arial" charset="0"/>
                <a:defRPr>
                  <a:solidFill>
                    <a:schemeClr val="tx1"/>
                  </a:solidFill>
                  <a:latin typeface="Arial" charset="0"/>
                  <a:ea typeface="宋体" charset="0"/>
                </a:defRPr>
              </a:lvl4pPr>
              <a:lvl5pPr marL="2057400" indent="-228600">
                <a:buFont typeface="Arial" charse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a:lnSpc>
                  <a:spcPct val="80000"/>
                </a:lnSpc>
              </a:pPr>
              <a:r>
                <a:rPr lang="zh-CN" altLang="en-US" sz="3200" b="1" i="1" dirty="0">
                  <a:solidFill>
                    <a:srgbClr val="684F00"/>
                  </a:solidFill>
                  <a:latin typeface="Arial Rounded MT Bold" charset="0"/>
                  <a:ea typeface="微软雅黑" charset="0"/>
                  <a:sym typeface="Times New Roman" charset="0"/>
                </a:rPr>
                <a:t>物联网</a:t>
              </a:r>
            </a:p>
            <a:p>
              <a:pPr algn="ctr" eaLnBrk="1" hangingPunct="1">
                <a:lnSpc>
                  <a:spcPct val="80000"/>
                </a:lnSpc>
              </a:pPr>
              <a:endParaRPr lang="zh-CN" altLang="en-US" sz="3200" b="1" i="1" dirty="0">
                <a:solidFill>
                  <a:srgbClr val="FFFFFF"/>
                </a:solidFill>
                <a:latin typeface="Adidas Unity" charset="0"/>
                <a:ea typeface="微软雅黑" charset="0"/>
                <a:sym typeface="Times New Roman" charset="0"/>
              </a:endParaRPr>
            </a:p>
          </p:txBody>
        </p:sp>
      </p:grpSp>
      <p:sp>
        <p:nvSpPr>
          <p:cNvPr id="28" name="圆角矩形 50"/>
          <p:cNvSpPr>
            <a:spLocks noChangeArrowheads="1"/>
          </p:cNvSpPr>
          <p:nvPr/>
        </p:nvSpPr>
        <p:spPr bwMode="auto">
          <a:xfrm flipH="1">
            <a:off x="6876256" y="4005064"/>
            <a:ext cx="1648442" cy="1506195"/>
          </a:xfrm>
          <a:prstGeom prst="roundRect">
            <a:avLst>
              <a:gd name="adj" fmla="val 16667"/>
            </a:avLst>
          </a:prstGeom>
          <a:solidFill>
            <a:schemeClr val="accent3">
              <a:lumMod val="60000"/>
              <a:lumOff val="40000"/>
            </a:schemeClr>
          </a:solidFill>
          <a:ln w="38100">
            <a:noFill/>
            <a:bevel/>
            <a:headEnd/>
            <a:tailEnd/>
          </a:ln>
        </p:spPr>
        <p:txBody>
          <a:bodyPr anchor="ctr"/>
          <a:lstStyle>
            <a:lvl1pPr>
              <a:buFont typeface="Arial" charset="0"/>
              <a:defRPr>
                <a:solidFill>
                  <a:schemeClr val="tx1"/>
                </a:solidFill>
                <a:latin typeface="Arial" charset="0"/>
                <a:ea typeface="宋体" charset="0"/>
              </a:defRPr>
            </a:lvl1pPr>
            <a:lvl2pPr marL="742950" indent="-285750">
              <a:buFont typeface="Arial" charset="0"/>
              <a:defRPr>
                <a:solidFill>
                  <a:schemeClr val="tx1"/>
                </a:solidFill>
                <a:latin typeface="Arial" charset="0"/>
                <a:ea typeface="宋体" charset="0"/>
              </a:defRPr>
            </a:lvl2pPr>
            <a:lvl3pPr marL="1143000" indent="-228600">
              <a:buFont typeface="Arial" charset="0"/>
              <a:defRPr>
                <a:solidFill>
                  <a:schemeClr val="tx1"/>
                </a:solidFill>
                <a:latin typeface="Arial" charset="0"/>
                <a:ea typeface="宋体" charset="0"/>
              </a:defRPr>
            </a:lvl3pPr>
            <a:lvl4pPr marL="1600200" indent="-228600">
              <a:buFont typeface="Arial" charset="0"/>
              <a:defRPr>
                <a:solidFill>
                  <a:schemeClr val="tx1"/>
                </a:solidFill>
                <a:latin typeface="Arial" charset="0"/>
                <a:ea typeface="宋体" charset="0"/>
              </a:defRPr>
            </a:lvl4pPr>
            <a:lvl5pPr marL="2057400" indent="-228600">
              <a:buFont typeface="Arial" charse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eaLnBrk="1" hangingPunct="1"/>
            <a:endParaRPr lang="zh-CN" altLang="zh-CN" b="1" i="1">
              <a:solidFill>
                <a:srgbClr val="FFFFFF"/>
              </a:solidFill>
              <a:latin typeface="Calibri" charset="0"/>
              <a:sym typeface="微软雅黑" charset="0"/>
            </a:endParaRPr>
          </a:p>
        </p:txBody>
      </p:sp>
      <p:sp>
        <p:nvSpPr>
          <p:cNvPr id="29" name="TextBox 68"/>
          <p:cNvSpPr>
            <a:spLocks noChangeArrowheads="1"/>
          </p:cNvSpPr>
          <p:nvPr/>
        </p:nvSpPr>
        <p:spPr bwMode="auto">
          <a:xfrm flipH="1">
            <a:off x="6948264" y="4293096"/>
            <a:ext cx="1514075" cy="486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buFont typeface="Arial" charset="0"/>
              <a:defRPr>
                <a:solidFill>
                  <a:schemeClr val="tx1"/>
                </a:solidFill>
                <a:latin typeface="Arial" charset="0"/>
                <a:ea typeface="宋体" charset="0"/>
              </a:defRPr>
            </a:lvl1pPr>
            <a:lvl2pPr marL="742950" indent="-285750">
              <a:buFont typeface="Arial" charset="0"/>
              <a:defRPr>
                <a:solidFill>
                  <a:schemeClr val="tx1"/>
                </a:solidFill>
                <a:latin typeface="Arial" charset="0"/>
                <a:ea typeface="宋体" charset="0"/>
              </a:defRPr>
            </a:lvl2pPr>
            <a:lvl3pPr marL="1143000" indent="-228600">
              <a:buFont typeface="Arial" charset="0"/>
              <a:defRPr>
                <a:solidFill>
                  <a:schemeClr val="tx1"/>
                </a:solidFill>
                <a:latin typeface="Arial" charset="0"/>
                <a:ea typeface="宋体" charset="0"/>
              </a:defRPr>
            </a:lvl3pPr>
            <a:lvl4pPr marL="1600200" indent="-228600">
              <a:buFont typeface="Arial" charset="0"/>
              <a:defRPr>
                <a:solidFill>
                  <a:schemeClr val="tx1"/>
                </a:solidFill>
                <a:latin typeface="Arial" charset="0"/>
                <a:ea typeface="宋体" charset="0"/>
              </a:defRPr>
            </a:lvl4pPr>
            <a:lvl5pPr marL="2057400" indent="-228600">
              <a:buFont typeface="Arial" charse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eaLnBrk="1" hangingPunct="1">
              <a:lnSpc>
                <a:spcPct val="80000"/>
              </a:lnSpc>
            </a:pPr>
            <a:r>
              <a:rPr lang="zh-CN" altLang="en-US" sz="3200" b="1" i="1" dirty="0" smtClean="0">
                <a:latin typeface="Adidas Unity" charset="0"/>
                <a:ea typeface="微软雅黑" charset="0"/>
                <a:sym typeface="Times New Roman" charset="0"/>
              </a:rPr>
              <a:t>物联网</a:t>
            </a:r>
            <a:endParaRPr lang="zh-CN" altLang="en-US" sz="3200" b="1" i="1" dirty="0">
              <a:latin typeface="Adidas Unity" charset="0"/>
              <a:ea typeface="微软雅黑" charset="0"/>
              <a:sym typeface="Times New Roman" charset="0"/>
            </a:endParaRPr>
          </a:p>
        </p:txBody>
      </p:sp>
    </p:spTree>
    <p:extLst>
      <p:ext uri="{BB962C8B-B14F-4D97-AF65-F5344CB8AC3E}">
        <p14:creationId xmlns:p14="http://schemas.microsoft.com/office/powerpoint/2010/main" xmlns="" val="181964162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7" name="直接箭头连接符 66"/>
          <p:cNvCxnSpPr>
            <a:stCxn id="63" idx="1"/>
          </p:cNvCxnSpPr>
          <p:nvPr/>
        </p:nvCxnSpPr>
        <p:spPr>
          <a:xfrm flipH="1" flipV="1">
            <a:off x="2506302" y="4378943"/>
            <a:ext cx="3289834" cy="773550"/>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a:stCxn id="10" idx="1"/>
          </p:cNvCxnSpPr>
          <p:nvPr/>
        </p:nvCxnSpPr>
        <p:spPr>
          <a:xfrm flipH="1">
            <a:off x="2506302" y="3492008"/>
            <a:ext cx="3289834" cy="837809"/>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539552" y="6165304"/>
            <a:ext cx="1800200" cy="412421"/>
          </a:xfrm>
          <a:prstGeom prst="rect">
            <a:avLst/>
          </a:prstGeom>
          <a:noFill/>
        </p:spPr>
        <p:txBody>
          <a:bodyPr wrap="square">
            <a:spAutoFit/>
          </a:bodyPr>
          <a:lstStyle/>
          <a:p>
            <a:pPr algn="just" fontAlgn="auto">
              <a:lnSpc>
                <a:spcPct val="130000"/>
              </a:lnSpc>
              <a:spcBef>
                <a:spcPts val="0"/>
              </a:spcBef>
              <a:spcAft>
                <a:spcPts val="0"/>
              </a:spcAft>
              <a:defRPr/>
            </a:pPr>
            <a:r>
              <a:rPr lang="en-US" altLang="zh-CN"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2015</a:t>
            </a:r>
            <a:r>
              <a:rPr lang="zh-CN" altLang="en-US"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年</a:t>
            </a:r>
            <a:r>
              <a:rPr lang="en-US" altLang="zh-CN"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10</a:t>
            </a:r>
            <a:r>
              <a:rPr lang="zh-CN" altLang="en-US"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月</a:t>
            </a:r>
            <a:r>
              <a:rPr lang="en-US" altLang="zh-CN"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30</a:t>
            </a:r>
            <a:r>
              <a:rPr lang="zh-CN" altLang="en-US"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日</a:t>
            </a:r>
            <a:endParaRPr lang="en-US" altLang="zh-CN" sz="32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49" name="TextBox 48"/>
          <p:cNvSpPr txBox="1"/>
          <p:nvPr/>
        </p:nvSpPr>
        <p:spPr>
          <a:xfrm>
            <a:off x="539552" y="432730"/>
            <a:ext cx="1584176"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工作回顾</a:t>
            </a:r>
          </a:p>
        </p:txBody>
      </p:sp>
      <p:grpSp>
        <p:nvGrpSpPr>
          <p:cNvPr id="8" name="组合 7"/>
          <p:cNvGrpSpPr/>
          <p:nvPr/>
        </p:nvGrpSpPr>
        <p:grpSpPr>
          <a:xfrm>
            <a:off x="2354183" y="538834"/>
            <a:ext cx="273601" cy="6042752"/>
            <a:chOff x="2050385" y="538834"/>
            <a:chExt cx="273601" cy="6042752"/>
          </a:xfrm>
        </p:grpSpPr>
        <p:cxnSp>
          <p:nvCxnSpPr>
            <p:cNvPr id="7" name="直接箭头连接符 6"/>
            <p:cNvCxnSpPr/>
            <p:nvPr/>
          </p:nvCxnSpPr>
          <p:spPr>
            <a:xfrm flipV="1">
              <a:off x="2195736" y="538834"/>
              <a:ext cx="0" cy="5893043"/>
            </a:xfrm>
            <a:prstGeom prst="straightConnector1">
              <a:avLst/>
            </a:prstGeom>
            <a:ln w="95250" cap="flat" cmpd="sng">
              <a:solidFill>
                <a:srgbClr val="92D050"/>
              </a:solidFill>
              <a:prstDash val="sysDot"/>
              <a:round/>
              <a:headEnd type="oval" w="med" len="med"/>
              <a:tailEnd type="stealth" w="med" len="med"/>
            </a:ln>
          </p:spPr>
          <p:style>
            <a:lnRef idx="1">
              <a:schemeClr val="accent1"/>
            </a:lnRef>
            <a:fillRef idx="0">
              <a:schemeClr val="accent1"/>
            </a:fillRef>
            <a:effectRef idx="0">
              <a:schemeClr val="accent1"/>
            </a:effectRef>
            <a:fontRef idx="minor">
              <a:schemeClr val="tx1"/>
            </a:fontRef>
          </p:style>
        </p:cxnSp>
        <p:sp>
          <p:nvSpPr>
            <p:cNvPr id="36" name="椭圆 35"/>
            <p:cNvSpPr/>
            <p:nvPr/>
          </p:nvSpPr>
          <p:spPr>
            <a:xfrm>
              <a:off x="2050385" y="6307985"/>
              <a:ext cx="273601" cy="273601"/>
            </a:xfrm>
            <a:prstGeom prst="ellipse">
              <a:avLst/>
            </a:prstGeom>
            <a:solidFill>
              <a:srgbClr val="00B0F0"/>
            </a:solidFill>
            <a:ln w="25400" cap="flat" cmpd="sng" algn="ctr">
              <a:solidFill>
                <a:srgbClr val="00B0F0"/>
              </a:solidFill>
              <a:prstDash val="solid"/>
            </a:ln>
            <a:effectLst/>
            <a:scene3d>
              <a:camera prst="orthographicFront">
                <a:rot lat="0" lon="0" rev="0"/>
              </a:camera>
              <a:lightRig rig="contrasting" dir="t">
                <a:rot lat="0" lon="0" rev="7800000"/>
              </a:lightRig>
            </a:scene3d>
            <a:sp3d>
              <a:bevelT w="139700" h="139700"/>
            </a:sp3d>
          </p:spPr>
          <p:txBody>
            <a:bodyPr anchor="ctr"/>
            <a:lstStyle/>
            <a:p>
              <a:pPr algn="ctr" fontAlgn="auto">
                <a:spcBef>
                  <a:spcPts val="0"/>
                </a:spcBef>
                <a:spcAft>
                  <a:spcPts val="0"/>
                </a:spcAft>
                <a:defRPr/>
              </a:pPr>
              <a:endParaRPr lang="zh-CN" altLang="en-US" kern="0">
                <a:solidFill>
                  <a:sysClr val="window" lastClr="FFFFFF"/>
                </a:solidFill>
                <a:latin typeface="Calibri"/>
                <a:ea typeface="宋体"/>
              </a:endParaRPr>
            </a:p>
          </p:txBody>
        </p:sp>
        <p:sp>
          <p:nvSpPr>
            <p:cNvPr id="3" name="半闭框 2"/>
            <p:cNvSpPr/>
            <p:nvPr/>
          </p:nvSpPr>
          <p:spPr>
            <a:xfrm rot="2700000">
              <a:off x="2094305" y="4823970"/>
              <a:ext cx="216396" cy="216396"/>
            </a:xfrm>
            <a:prstGeom prst="halfFram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半闭框 50"/>
            <p:cNvSpPr/>
            <p:nvPr/>
          </p:nvSpPr>
          <p:spPr>
            <a:xfrm rot="2700000">
              <a:off x="2089636" y="3329802"/>
              <a:ext cx="216396" cy="216396"/>
            </a:xfrm>
            <a:prstGeom prst="halfFram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半闭框 51"/>
            <p:cNvSpPr/>
            <p:nvPr/>
          </p:nvSpPr>
          <p:spPr>
            <a:xfrm rot="2700000">
              <a:off x="2094306" y="1817634"/>
              <a:ext cx="216396" cy="216396"/>
            </a:xfrm>
            <a:prstGeom prst="halfFram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4" name="TextBox 53"/>
          <p:cNvSpPr txBox="1"/>
          <p:nvPr/>
        </p:nvSpPr>
        <p:spPr>
          <a:xfrm>
            <a:off x="533601" y="4613604"/>
            <a:ext cx="1800200" cy="412421"/>
          </a:xfrm>
          <a:prstGeom prst="rect">
            <a:avLst/>
          </a:prstGeom>
          <a:noFill/>
        </p:spPr>
        <p:txBody>
          <a:bodyPr wrap="square">
            <a:spAutoFit/>
          </a:bodyPr>
          <a:lstStyle/>
          <a:p>
            <a:pPr algn="just" fontAlgn="auto">
              <a:lnSpc>
                <a:spcPct val="130000"/>
              </a:lnSpc>
              <a:spcBef>
                <a:spcPts val="0"/>
              </a:spcBef>
              <a:spcAft>
                <a:spcPts val="0"/>
              </a:spcAft>
              <a:defRPr/>
            </a:pPr>
            <a:r>
              <a:rPr lang="en-US" altLang="zh-CN"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2015</a:t>
            </a:r>
            <a:r>
              <a:rPr lang="zh-CN" altLang="en-US"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年</a:t>
            </a:r>
            <a:r>
              <a:rPr lang="en-US" altLang="zh-CN"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11</a:t>
            </a:r>
            <a:r>
              <a:rPr lang="zh-CN" altLang="en-US"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月</a:t>
            </a:r>
            <a:r>
              <a:rPr lang="en-US" altLang="zh-CN"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20</a:t>
            </a:r>
            <a:r>
              <a:rPr lang="zh-CN" altLang="en-US"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日</a:t>
            </a:r>
            <a:endParaRPr lang="en-US" altLang="zh-CN" sz="32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55" name="TextBox 54"/>
          <p:cNvSpPr txBox="1"/>
          <p:nvPr/>
        </p:nvSpPr>
        <p:spPr>
          <a:xfrm>
            <a:off x="539552" y="3160595"/>
            <a:ext cx="1800200" cy="412421"/>
          </a:xfrm>
          <a:prstGeom prst="rect">
            <a:avLst/>
          </a:prstGeom>
          <a:noFill/>
        </p:spPr>
        <p:txBody>
          <a:bodyPr wrap="square">
            <a:spAutoFit/>
          </a:bodyPr>
          <a:lstStyle/>
          <a:p>
            <a:pPr algn="just" fontAlgn="auto">
              <a:lnSpc>
                <a:spcPct val="130000"/>
              </a:lnSpc>
              <a:spcBef>
                <a:spcPts val="0"/>
              </a:spcBef>
              <a:spcAft>
                <a:spcPts val="0"/>
              </a:spcAft>
              <a:defRPr/>
            </a:pPr>
            <a:r>
              <a:rPr lang="en-US" altLang="zh-CN"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2015</a:t>
            </a:r>
            <a:r>
              <a:rPr lang="zh-CN" altLang="en-US"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年</a:t>
            </a:r>
            <a:r>
              <a:rPr lang="en-US" altLang="zh-CN"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12</a:t>
            </a:r>
            <a:r>
              <a:rPr lang="zh-CN" altLang="en-US"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月</a:t>
            </a:r>
            <a:r>
              <a:rPr lang="en-US" altLang="zh-CN"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29</a:t>
            </a:r>
            <a:r>
              <a:rPr lang="zh-CN" altLang="en-US"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日</a:t>
            </a:r>
            <a:endParaRPr lang="en-US" altLang="zh-CN" sz="32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56" name="TextBox 55"/>
          <p:cNvSpPr txBox="1"/>
          <p:nvPr/>
        </p:nvSpPr>
        <p:spPr>
          <a:xfrm>
            <a:off x="553983" y="1576717"/>
            <a:ext cx="1800200" cy="412421"/>
          </a:xfrm>
          <a:prstGeom prst="rect">
            <a:avLst/>
          </a:prstGeom>
          <a:noFill/>
        </p:spPr>
        <p:txBody>
          <a:bodyPr wrap="square">
            <a:spAutoFit/>
          </a:bodyPr>
          <a:lstStyle/>
          <a:p>
            <a:pPr algn="ctr" fontAlgn="auto">
              <a:lnSpc>
                <a:spcPct val="130000"/>
              </a:lnSpc>
              <a:spcBef>
                <a:spcPts val="0"/>
              </a:spcBef>
              <a:spcAft>
                <a:spcPts val="0"/>
              </a:spcAft>
              <a:defRPr/>
            </a:pPr>
            <a:r>
              <a:rPr lang="en-US" altLang="zh-CN"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2016</a:t>
            </a:r>
            <a:r>
              <a:rPr lang="zh-CN" altLang="en-US"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年</a:t>
            </a:r>
            <a:r>
              <a:rPr lang="en-US" altLang="zh-CN"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1</a:t>
            </a:r>
            <a:r>
              <a:rPr lang="zh-CN" altLang="en-US"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月</a:t>
            </a:r>
            <a:r>
              <a:rPr lang="en-US" altLang="zh-CN" sz="1600" kern="0" dirty="0">
                <a:solidFill>
                  <a:sysClr val="windowText" lastClr="000000">
                    <a:lumMod val="65000"/>
                    <a:lumOff val="35000"/>
                  </a:sysClr>
                </a:solidFill>
                <a:latin typeface="微软雅黑" panose="020B0503020204020204" pitchFamily="34" charset="-122"/>
                <a:ea typeface="微软雅黑" panose="020B0503020204020204" pitchFamily="34" charset="-122"/>
              </a:rPr>
              <a:t>8</a:t>
            </a:r>
            <a:r>
              <a:rPr lang="zh-CN" altLang="en-US" sz="1600" kern="0" dirty="0" smtClean="0">
                <a:solidFill>
                  <a:sysClr val="windowText" lastClr="000000">
                    <a:lumMod val="65000"/>
                    <a:lumOff val="35000"/>
                  </a:sysClr>
                </a:solidFill>
                <a:latin typeface="微软雅黑" panose="020B0503020204020204" pitchFamily="34" charset="-122"/>
                <a:ea typeface="微软雅黑" panose="020B0503020204020204" pitchFamily="34" charset="-122"/>
              </a:rPr>
              <a:t>日</a:t>
            </a:r>
            <a:endParaRPr lang="en-US" altLang="zh-CN" sz="3200" kern="0" dirty="0">
              <a:solidFill>
                <a:sysClr val="windowText" lastClr="000000">
                  <a:lumMod val="65000"/>
                  <a:lumOff val="35000"/>
                </a:sysClr>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2771800" y="5812522"/>
            <a:ext cx="3456384" cy="784830"/>
          </a:xfrm>
          <a:prstGeom prst="rect">
            <a:avLst/>
          </a:prstGeom>
          <a:noFill/>
        </p:spPr>
        <p:txBody>
          <a:bodyPr wrap="square" rtlCol="0">
            <a:spAutoFit/>
          </a:bodyPr>
          <a:lstStyle/>
          <a:p>
            <a:pPr>
              <a:lnSpc>
                <a:spcPct val="150000"/>
              </a:lnSpc>
            </a:pPr>
            <a:r>
              <a:rPr lang="zh-CN" altLang="en-US" sz="1400" dirty="0" smtClean="0">
                <a:solidFill>
                  <a:srgbClr val="C00000"/>
                </a:solidFill>
                <a:latin typeface="微软雅黑" panose="020B0503020204020204" pitchFamily="34" charset="-122"/>
                <a:ea typeface="微软雅黑" panose="020B0503020204020204" pitchFamily="34" charset="-122"/>
              </a:rPr>
              <a:t>组建项目团队、制定项目研究计划</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latin typeface="微软雅黑" panose="020B0503020204020204" pitchFamily="34" charset="-122"/>
                <a:ea typeface="微软雅黑" panose="020B0503020204020204" pitchFamily="34" charset="-122"/>
              </a:rPr>
              <a:t>项目启动暨课题组第一次专家咨询会</a:t>
            </a:r>
            <a:endParaRPr lang="zh-CN" altLang="en-US" sz="1600" dirty="0">
              <a:latin typeface="微软雅黑" panose="020B0503020204020204" pitchFamily="34" charset="-122"/>
              <a:ea typeface="微软雅黑" panose="020B0503020204020204" pitchFamily="34" charset="-122"/>
            </a:endParaRPr>
          </a:p>
        </p:txBody>
      </p:sp>
      <p:sp>
        <p:nvSpPr>
          <p:cNvPr id="58" name="TextBox 57"/>
          <p:cNvSpPr txBox="1"/>
          <p:nvPr/>
        </p:nvSpPr>
        <p:spPr>
          <a:xfrm>
            <a:off x="2802009" y="4221088"/>
            <a:ext cx="3456384" cy="784830"/>
          </a:xfrm>
          <a:prstGeom prst="rect">
            <a:avLst/>
          </a:prstGeom>
          <a:noFill/>
        </p:spPr>
        <p:txBody>
          <a:bodyPr wrap="square" rtlCol="0">
            <a:spAutoFit/>
          </a:bodyPr>
          <a:lstStyle/>
          <a:p>
            <a:pPr>
              <a:lnSpc>
                <a:spcPct val="150000"/>
              </a:lnSpc>
            </a:pPr>
            <a:r>
              <a:rPr lang="zh-CN" altLang="en-US" sz="1400" dirty="0" smtClean="0">
                <a:solidFill>
                  <a:srgbClr val="C00000"/>
                </a:solidFill>
                <a:latin typeface="微软雅黑" panose="020B0503020204020204" pitchFamily="34" charset="-122"/>
                <a:ea typeface="微软雅黑" panose="020B0503020204020204" pitchFamily="34" charset="-122"/>
              </a:rPr>
              <a:t>研究总结前期工作、部署调研工作</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latin typeface="微软雅黑" panose="020B0503020204020204" pitchFamily="34" charset="-122"/>
                <a:ea typeface="微软雅黑" panose="020B0503020204020204" pitchFamily="34" charset="-122"/>
              </a:rPr>
              <a:t>课题组第二次专家咨询会</a:t>
            </a:r>
            <a:endParaRPr lang="zh-CN" altLang="en-US" sz="1600" dirty="0">
              <a:latin typeface="微软雅黑" panose="020B0503020204020204" pitchFamily="34" charset="-122"/>
              <a:ea typeface="微软雅黑" panose="020B0503020204020204" pitchFamily="34" charset="-122"/>
            </a:endParaRPr>
          </a:p>
        </p:txBody>
      </p:sp>
      <p:sp>
        <p:nvSpPr>
          <p:cNvPr id="59" name="TextBox 58"/>
          <p:cNvSpPr txBox="1"/>
          <p:nvPr/>
        </p:nvSpPr>
        <p:spPr>
          <a:xfrm>
            <a:off x="2805381" y="2768180"/>
            <a:ext cx="3456384" cy="784830"/>
          </a:xfrm>
          <a:prstGeom prst="rect">
            <a:avLst/>
          </a:prstGeom>
          <a:noFill/>
        </p:spPr>
        <p:txBody>
          <a:bodyPr wrap="square" rtlCol="0">
            <a:spAutoFit/>
          </a:bodyPr>
          <a:lstStyle/>
          <a:p>
            <a:pPr>
              <a:lnSpc>
                <a:spcPct val="150000"/>
              </a:lnSpc>
            </a:pPr>
            <a:r>
              <a:rPr lang="zh-CN" altLang="en-US" sz="1400" dirty="0" smtClean="0">
                <a:solidFill>
                  <a:srgbClr val="C00000"/>
                </a:solidFill>
                <a:latin typeface="微软雅黑" panose="020B0503020204020204" pitchFamily="34" charset="-122"/>
                <a:ea typeface="微软雅黑" panose="020B0503020204020204" pitchFamily="34" charset="-122"/>
              </a:rPr>
              <a:t>研究项目初稿、制定改善方案</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latin typeface="微软雅黑" panose="020B0503020204020204" pitchFamily="34" charset="-122"/>
                <a:ea typeface="微软雅黑" panose="020B0503020204020204" pitchFamily="34" charset="-122"/>
              </a:rPr>
              <a:t>课题组第三次专家咨询会</a:t>
            </a:r>
            <a:endParaRPr lang="zh-CN" altLang="en-US" sz="1600" dirty="0">
              <a:latin typeface="微软雅黑" panose="020B0503020204020204" pitchFamily="34" charset="-122"/>
              <a:ea typeface="微软雅黑" panose="020B0503020204020204" pitchFamily="34" charset="-122"/>
            </a:endParaRPr>
          </a:p>
        </p:txBody>
      </p:sp>
      <p:sp>
        <p:nvSpPr>
          <p:cNvPr id="60" name="TextBox 59"/>
          <p:cNvSpPr txBox="1"/>
          <p:nvPr/>
        </p:nvSpPr>
        <p:spPr>
          <a:xfrm>
            <a:off x="2805381" y="1204308"/>
            <a:ext cx="3456384" cy="784830"/>
          </a:xfrm>
          <a:prstGeom prst="rect">
            <a:avLst/>
          </a:prstGeom>
          <a:noFill/>
        </p:spPr>
        <p:txBody>
          <a:bodyPr wrap="square" rtlCol="0">
            <a:spAutoFit/>
          </a:bodyPr>
          <a:lstStyle/>
          <a:p>
            <a:pPr>
              <a:lnSpc>
                <a:spcPct val="150000"/>
              </a:lnSpc>
            </a:pPr>
            <a:r>
              <a:rPr lang="zh-CN" altLang="en-US" sz="1400" dirty="0">
                <a:solidFill>
                  <a:srgbClr val="C00000"/>
                </a:solidFill>
                <a:latin typeface="微软雅黑" panose="020B0503020204020204" pitchFamily="34" charset="-122"/>
                <a:ea typeface="微软雅黑" panose="020B0503020204020204" pitchFamily="34" charset="-122"/>
              </a:rPr>
              <a:t>审定</a:t>
            </a:r>
            <a:r>
              <a:rPr lang="zh-CN" altLang="en-US" sz="1400" dirty="0" smtClean="0">
                <a:solidFill>
                  <a:srgbClr val="C00000"/>
                </a:solidFill>
                <a:latin typeface="微软雅黑" panose="020B0503020204020204" pitchFamily="34" charset="-122"/>
                <a:ea typeface="微软雅黑" panose="020B0503020204020204" pitchFamily="34" charset="-122"/>
              </a:rPr>
              <a:t>项目成果</a:t>
            </a:r>
            <a:endParaRPr lang="en-US" altLang="zh-CN" sz="1400" dirty="0" smtClean="0">
              <a:solidFill>
                <a:srgbClr val="C00000"/>
              </a:solidFill>
              <a:latin typeface="微软雅黑" panose="020B0503020204020204" pitchFamily="34" charset="-122"/>
              <a:ea typeface="微软雅黑" panose="020B0503020204020204" pitchFamily="34" charset="-122"/>
            </a:endParaRPr>
          </a:p>
          <a:p>
            <a:pPr>
              <a:lnSpc>
                <a:spcPct val="150000"/>
              </a:lnSpc>
            </a:pPr>
            <a:r>
              <a:rPr lang="zh-CN" altLang="en-US" sz="1600" dirty="0" smtClean="0">
                <a:latin typeface="微软雅黑" panose="020B0503020204020204" pitchFamily="34" charset="-122"/>
                <a:ea typeface="微软雅黑" panose="020B0503020204020204" pitchFamily="34" charset="-122"/>
              </a:rPr>
              <a:t>课题组第四次专家咨询会</a:t>
            </a:r>
            <a:endParaRPr lang="zh-CN" altLang="en-US" sz="1600" dirty="0">
              <a:latin typeface="微软雅黑" panose="020B0503020204020204" pitchFamily="34" charset="-122"/>
              <a:ea typeface="微软雅黑" panose="020B0503020204020204" pitchFamily="34" charset="-122"/>
            </a:endParaRPr>
          </a:p>
        </p:txBody>
      </p:sp>
      <p:sp>
        <p:nvSpPr>
          <p:cNvPr id="61" name="TextBox 60"/>
          <p:cNvSpPr txBox="1"/>
          <p:nvPr/>
        </p:nvSpPr>
        <p:spPr>
          <a:xfrm>
            <a:off x="5632390" y="980728"/>
            <a:ext cx="1512168" cy="400110"/>
          </a:xfrm>
          <a:prstGeom prst="rect">
            <a:avLst/>
          </a:prstGeom>
          <a:noFill/>
        </p:spPr>
        <p:txBody>
          <a:bodyPr wrap="square" rtlCol="0">
            <a:spAutoFit/>
          </a:bodyPr>
          <a:lstStyle/>
          <a:p>
            <a:r>
              <a:rPr lang="zh-CN" altLang="en-US" sz="2000" b="1" dirty="0" smtClean="0">
                <a:latin typeface="黑体" panose="02010609060101010101" pitchFamily="49" charset="-122"/>
                <a:ea typeface="黑体" panose="02010609060101010101" pitchFamily="49" charset="-122"/>
              </a:rPr>
              <a:t>外部对接</a:t>
            </a:r>
            <a:endParaRPr lang="zh-CN" altLang="en-US" sz="2000" b="1" dirty="0">
              <a:latin typeface="黑体" panose="02010609060101010101" pitchFamily="49" charset="-122"/>
              <a:ea typeface="黑体" panose="02010609060101010101" pitchFamily="49" charset="-122"/>
            </a:endParaRPr>
          </a:p>
        </p:txBody>
      </p:sp>
      <p:sp>
        <p:nvSpPr>
          <p:cNvPr id="10" name="矩形 9"/>
          <p:cNvSpPr/>
          <p:nvPr/>
        </p:nvSpPr>
        <p:spPr>
          <a:xfrm>
            <a:off x="5796136" y="2978952"/>
            <a:ext cx="2880320" cy="1026112"/>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en-US" altLang="zh-CN" sz="1200" b="1" dirty="0" smtClean="0">
                <a:solidFill>
                  <a:schemeClr val="tx1"/>
                </a:solidFill>
                <a:latin typeface="微软雅黑" panose="020B0503020204020204" pitchFamily="34" charset="-122"/>
                <a:ea typeface="微软雅黑" panose="020B0503020204020204" pitchFamily="34" charset="-122"/>
              </a:rPr>
              <a:t>2015</a:t>
            </a:r>
            <a:r>
              <a:rPr lang="zh-CN" altLang="en-US" sz="1200" b="1" dirty="0" smtClean="0">
                <a:solidFill>
                  <a:schemeClr val="tx1"/>
                </a:solidFill>
                <a:latin typeface="微软雅黑" panose="020B0503020204020204" pitchFamily="34" charset="-122"/>
                <a:ea typeface="微软雅黑" panose="020B0503020204020204" pitchFamily="34" charset="-122"/>
              </a:rPr>
              <a:t>年</a:t>
            </a:r>
            <a:r>
              <a:rPr lang="en-US" altLang="zh-CN" sz="1200" b="1" dirty="0" smtClean="0">
                <a:solidFill>
                  <a:schemeClr val="tx1"/>
                </a:solidFill>
                <a:latin typeface="微软雅黑" panose="020B0503020204020204" pitchFamily="34" charset="-122"/>
                <a:ea typeface="微软雅黑" panose="020B0503020204020204" pitchFamily="34" charset="-122"/>
              </a:rPr>
              <a:t>12</a:t>
            </a:r>
            <a:r>
              <a:rPr lang="zh-CN" altLang="en-US" sz="1200" b="1" dirty="0" smtClean="0">
                <a:solidFill>
                  <a:schemeClr val="tx1"/>
                </a:solidFill>
                <a:latin typeface="微软雅黑" panose="020B0503020204020204" pitchFamily="34" charset="-122"/>
                <a:ea typeface="微软雅黑" panose="020B0503020204020204" pitchFamily="34" charset="-122"/>
              </a:rPr>
              <a:t>月</a:t>
            </a:r>
            <a:r>
              <a:rPr lang="en-US" altLang="zh-CN" sz="1200" b="1" dirty="0" smtClean="0">
                <a:solidFill>
                  <a:schemeClr val="tx1"/>
                </a:solidFill>
                <a:latin typeface="微软雅黑" panose="020B0503020204020204" pitchFamily="34" charset="-122"/>
                <a:ea typeface="微软雅黑" panose="020B0503020204020204" pitchFamily="34" charset="-122"/>
              </a:rPr>
              <a:t>17</a:t>
            </a:r>
            <a:r>
              <a:rPr lang="zh-CN" altLang="en-US" sz="1200" b="1" dirty="0" smtClean="0">
                <a:solidFill>
                  <a:schemeClr val="tx1"/>
                </a:solidFill>
                <a:latin typeface="微软雅黑" panose="020B0503020204020204" pitchFamily="34" charset="-122"/>
                <a:ea typeface="微软雅黑" panose="020B0503020204020204" pitchFamily="34" charset="-122"/>
              </a:rPr>
              <a:t>日</a:t>
            </a:r>
            <a:r>
              <a:rPr lang="zh-CN" altLang="en-US" sz="1200" b="1" dirty="0">
                <a:solidFill>
                  <a:schemeClr val="tx1"/>
                </a:solidFill>
                <a:latin typeface="微软雅黑" panose="020B0503020204020204" pitchFamily="34" charset="-122"/>
                <a:ea typeface="微软雅黑" panose="020B0503020204020204" pitchFamily="34" charset="-122"/>
              </a:rPr>
              <a:t>，</a:t>
            </a:r>
            <a:r>
              <a:rPr lang="zh-CN" altLang="en-US" sz="1200" b="1" dirty="0" smtClean="0">
                <a:solidFill>
                  <a:schemeClr val="tx1"/>
                </a:solidFill>
                <a:latin typeface="微软雅黑" panose="020B0503020204020204" pitchFamily="34" charset="-122"/>
                <a:ea typeface="微软雅黑" panose="020B0503020204020204" pitchFamily="34" charset="-122"/>
              </a:rPr>
              <a:t>分别对天竺</a:t>
            </a:r>
            <a:r>
              <a:rPr lang="zh-CN" altLang="en-US" sz="1200" b="1" dirty="0">
                <a:solidFill>
                  <a:schemeClr val="tx1"/>
                </a:solidFill>
                <a:latin typeface="微软雅黑" panose="020B0503020204020204" pitchFamily="34" charset="-122"/>
                <a:ea typeface="微软雅黑" panose="020B0503020204020204" pitchFamily="34" charset="-122"/>
              </a:rPr>
              <a:t>综合保税区及正元地理信息</a:t>
            </a:r>
            <a:r>
              <a:rPr lang="zh-CN" altLang="en-US" sz="1200" b="1" dirty="0" smtClean="0">
                <a:solidFill>
                  <a:schemeClr val="tx1"/>
                </a:solidFill>
                <a:latin typeface="微软雅黑" panose="020B0503020204020204" pitchFamily="34" charset="-122"/>
                <a:ea typeface="微软雅黑" panose="020B0503020204020204" pitchFamily="34" charset="-122"/>
              </a:rPr>
              <a:t>股份有限公司两家企业进行了走访调研</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63" name="矩形 62"/>
          <p:cNvSpPr/>
          <p:nvPr/>
        </p:nvSpPr>
        <p:spPr>
          <a:xfrm>
            <a:off x="5796136" y="4581128"/>
            <a:ext cx="2880320" cy="114273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rtlCol="0" anchor="ctr"/>
          <a:lstStyle/>
          <a:p>
            <a:pPr>
              <a:lnSpc>
                <a:spcPct val="200000"/>
              </a:lnSpc>
            </a:pPr>
            <a:r>
              <a:rPr lang="en-US" altLang="zh-CN" sz="1200" b="1" dirty="0">
                <a:solidFill>
                  <a:schemeClr val="tx1"/>
                </a:solidFill>
                <a:latin typeface="微软雅黑" panose="020B0503020204020204" pitchFamily="34" charset="-122"/>
                <a:ea typeface="微软雅黑" panose="020B0503020204020204" pitchFamily="34" charset="-122"/>
              </a:rPr>
              <a:t>2015</a:t>
            </a:r>
            <a:r>
              <a:rPr lang="zh-CN" altLang="en-US" sz="1200" b="1" dirty="0">
                <a:solidFill>
                  <a:schemeClr val="tx1"/>
                </a:solidFill>
                <a:latin typeface="微软雅黑" panose="020B0503020204020204" pitchFamily="34" charset="-122"/>
                <a:ea typeface="微软雅黑" panose="020B0503020204020204" pitchFamily="34" charset="-122"/>
              </a:rPr>
              <a:t>年</a:t>
            </a:r>
            <a:r>
              <a:rPr lang="en-US" altLang="zh-CN" sz="1200" b="1" dirty="0">
                <a:solidFill>
                  <a:schemeClr val="tx1"/>
                </a:solidFill>
                <a:latin typeface="微软雅黑" panose="020B0503020204020204" pitchFamily="34" charset="-122"/>
                <a:ea typeface="微软雅黑" panose="020B0503020204020204" pitchFamily="34" charset="-122"/>
              </a:rPr>
              <a:t>12</a:t>
            </a:r>
            <a:r>
              <a:rPr lang="zh-CN" altLang="en-US" sz="1200" b="1" dirty="0">
                <a:solidFill>
                  <a:schemeClr val="tx1"/>
                </a:solidFill>
                <a:latin typeface="微软雅黑" panose="020B0503020204020204" pitchFamily="34" charset="-122"/>
                <a:ea typeface="微软雅黑" panose="020B0503020204020204" pitchFamily="34" charset="-122"/>
              </a:rPr>
              <a:t>月</a:t>
            </a:r>
            <a:r>
              <a:rPr lang="en-US" altLang="zh-CN" sz="1200" b="1" dirty="0">
                <a:solidFill>
                  <a:schemeClr val="tx1"/>
                </a:solidFill>
                <a:latin typeface="微软雅黑" panose="020B0503020204020204" pitchFamily="34" charset="-122"/>
                <a:ea typeface="微软雅黑" panose="020B0503020204020204" pitchFamily="34" charset="-122"/>
              </a:rPr>
              <a:t>11</a:t>
            </a:r>
            <a:r>
              <a:rPr lang="zh-CN" altLang="en-US" sz="1200" b="1" dirty="0">
                <a:solidFill>
                  <a:schemeClr val="tx1"/>
                </a:solidFill>
                <a:latin typeface="微软雅黑" panose="020B0503020204020204" pitchFamily="34" charset="-122"/>
                <a:ea typeface="微软雅黑" panose="020B0503020204020204" pitchFamily="34" charset="-122"/>
              </a:rPr>
              <a:t>日，</a:t>
            </a:r>
            <a:r>
              <a:rPr lang="zh-CN" altLang="en-US" sz="1200" b="1" dirty="0" smtClean="0">
                <a:solidFill>
                  <a:schemeClr val="tx1"/>
                </a:solidFill>
                <a:latin typeface="微软雅黑" panose="020B0503020204020204" pitchFamily="34" charset="-122"/>
                <a:ea typeface="微软雅黑" panose="020B0503020204020204" pitchFamily="34" charset="-122"/>
              </a:rPr>
              <a:t>分别对北</a:t>
            </a:r>
            <a:r>
              <a:rPr lang="zh-CN" altLang="en-US" sz="1200" b="1" dirty="0">
                <a:solidFill>
                  <a:schemeClr val="tx1"/>
                </a:solidFill>
                <a:latin typeface="微软雅黑" panose="020B0503020204020204" pitchFamily="34" charset="-122"/>
                <a:ea typeface="微软雅黑" panose="020B0503020204020204" pitchFamily="34" charset="-122"/>
              </a:rPr>
              <a:t>汽</a:t>
            </a:r>
            <a:r>
              <a:rPr lang="zh-CN" altLang="en-US" sz="1200" b="1" dirty="0" smtClean="0">
                <a:solidFill>
                  <a:schemeClr val="tx1"/>
                </a:solidFill>
                <a:latin typeface="微软雅黑" panose="020B0503020204020204" pitchFamily="34" charset="-122"/>
                <a:ea typeface="微软雅黑" panose="020B0503020204020204" pitchFamily="34" charset="-122"/>
              </a:rPr>
              <a:t>股份有限公司、顺</a:t>
            </a:r>
            <a:r>
              <a:rPr lang="zh-CN" altLang="en-US" sz="1200" b="1" dirty="0">
                <a:solidFill>
                  <a:schemeClr val="tx1"/>
                </a:solidFill>
                <a:latin typeface="微软雅黑" panose="020B0503020204020204" pitchFamily="34" charset="-122"/>
                <a:ea typeface="微软雅黑" panose="020B0503020204020204" pitchFamily="34" charset="-122"/>
              </a:rPr>
              <a:t>丰速</a:t>
            </a:r>
            <a:r>
              <a:rPr lang="zh-CN" altLang="en-US" sz="1200" b="1" dirty="0" smtClean="0">
                <a:solidFill>
                  <a:schemeClr val="tx1"/>
                </a:solidFill>
                <a:latin typeface="微软雅黑" panose="020B0503020204020204" pitchFamily="34" charset="-122"/>
                <a:ea typeface="微软雅黑" panose="020B0503020204020204" pitchFamily="34" charset="-122"/>
              </a:rPr>
              <a:t>运及首都机场股份有限公司三家企业进行了走访调研</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cxnSp>
        <p:nvCxnSpPr>
          <p:cNvPr id="26" name="直接箭头连接符 25"/>
          <p:cNvCxnSpPr>
            <a:stCxn id="27" idx="1"/>
          </p:cNvCxnSpPr>
          <p:nvPr/>
        </p:nvCxnSpPr>
        <p:spPr>
          <a:xfrm flipH="1" flipV="1">
            <a:off x="2483768" y="1988841"/>
            <a:ext cx="3312368" cy="26286"/>
          </a:xfrm>
          <a:prstGeom prst="straightConnector1">
            <a:avLst/>
          </a:prstGeom>
          <a:ln w="63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5796136" y="1502071"/>
            <a:ext cx="2880320" cy="102611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200000"/>
              </a:lnSpc>
            </a:pPr>
            <a:r>
              <a:rPr lang="en-US" altLang="zh-CN" sz="1200" b="1" dirty="0" smtClean="0">
                <a:solidFill>
                  <a:schemeClr val="tx1"/>
                </a:solidFill>
                <a:latin typeface="微软雅黑" panose="020B0503020204020204" pitchFamily="34" charset="-122"/>
                <a:ea typeface="微软雅黑" panose="020B0503020204020204" pitchFamily="34" charset="-122"/>
              </a:rPr>
              <a:t>2016</a:t>
            </a:r>
            <a:r>
              <a:rPr lang="zh-CN" altLang="en-US" sz="1200" b="1" dirty="0" smtClean="0">
                <a:solidFill>
                  <a:schemeClr val="tx1"/>
                </a:solidFill>
                <a:latin typeface="微软雅黑" panose="020B0503020204020204" pitchFamily="34" charset="-122"/>
                <a:ea typeface="微软雅黑" panose="020B0503020204020204" pitchFamily="34" charset="-122"/>
              </a:rPr>
              <a:t>年</a:t>
            </a:r>
            <a:r>
              <a:rPr lang="en-US" altLang="zh-CN" sz="1200" b="1" dirty="0" smtClean="0">
                <a:solidFill>
                  <a:schemeClr val="tx1"/>
                </a:solidFill>
                <a:latin typeface="微软雅黑" panose="020B0503020204020204" pitchFamily="34" charset="-122"/>
                <a:ea typeface="微软雅黑" panose="020B0503020204020204" pitchFamily="34" charset="-122"/>
              </a:rPr>
              <a:t>1</a:t>
            </a:r>
            <a:r>
              <a:rPr lang="zh-CN" altLang="en-US" sz="1200" b="1" dirty="0" smtClean="0">
                <a:solidFill>
                  <a:schemeClr val="tx1"/>
                </a:solidFill>
                <a:latin typeface="微软雅黑" panose="020B0503020204020204" pitchFamily="34" charset="-122"/>
                <a:ea typeface="微软雅黑" panose="020B0503020204020204" pitchFamily="34" charset="-122"/>
              </a:rPr>
              <a:t>月</a:t>
            </a:r>
            <a:r>
              <a:rPr lang="en-US" altLang="zh-CN" sz="1200" b="1" dirty="0">
                <a:solidFill>
                  <a:schemeClr val="tx1"/>
                </a:solidFill>
                <a:latin typeface="微软雅黑" panose="020B0503020204020204" pitchFamily="34" charset="-122"/>
                <a:ea typeface="微软雅黑" panose="020B0503020204020204" pitchFamily="34" charset="-122"/>
              </a:rPr>
              <a:t>8</a:t>
            </a:r>
            <a:r>
              <a:rPr lang="zh-CN" altLang="en-US" sz="1200" b="1" dirty="0" smtClean="0">
                <a:solidFill>
                  <a:schemeClr val="tx1"/>
                </a:solidFill>
                <a:latin typeface="微软雅黑" panose="020B0503020204020204" pitchFamily="34" charset="-122"/>
                <a:ea typeface="微软雅黑" panose="020B0503020204020204" pitchFamily="34" charset="-122"/>
              </a:rPr>
              <a:t>日</a:t>
            </a:r>
            <a:r>
              <a:rPr lang="zh-CN" altLang="en-US" sz="1200" b="1" dirty="0">
                <a:solidFill>
                  <a:schemeClr val="tx1"/>
                </a:solidFill>
                <a:latin typeface="微软雅黑" panose="020B0503020204020204" pitchFamily="34" charset="-122"/>
                <a:ea typeface="微软雅黑" panose="020B0503020204020204" pitchFamily="34" charset="-122"/>
              </a:rPr>
              <a:t>，</a:t>
            </a:r>
            <a:r>
              <a:rPr lang="zh-CN" altLang="en-US" sz="1200" b="1" dirty="0" smtClean="0">
                <a:solidFill>
                  <a:schemeClr val="tx1"/>
                </a:solidFill>
                <a:latin typeface="微软雅黑" panose="020B0503020204020204" pitchFamily="34" charset="-122"/>
                <a:ea typeface="微软雅黑" panose="020B0503020204020204" pitchFamily="34" charset="-122"/>
              </a:rPr>
              <a:t>分别对顺义生态旅游集团、中关村顺义园进行了走访调研</a:t>
            </a:r>
            <a:endParaRPr lang="zh-CN" altLang="en-US" sz="1200" b="1" dirty="0">
              <a:solidFill>
                <a:schemeClr val="tx1"/>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57F98C0C-FAF2-480B-87BE-9D56BE4863FC}" type="slidenum">
              <a:rPr lang="zh-CN" altLang="en-US" smtClean="0"/>
              <a:pPr/>
              <a:t>2</a:t>
            </a:fld>
            <a:endParaRPr lang="zh-CN" altLang="en-US"/>
          </a:p>
        </p:txBody>
      </p:sp>
    </p:spTree>
    <p:extLst>
      <p:ext uri="{BB962C8B-B14F-4D97-AF65-F5344CB8AC3E}">
        <p14:creationId xmlns:p14="http://schemas.microsoft.com/office/powerpoint/2010/main" xmlns="" val="30724107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819133" y="1646485"/>
            <a:ext cx="7488832" cy="4860650"/>
            <a:chOff x="323528" y="2028522"/>
            <a:chExt cx="6498465" cy="4672451"/>
          </a:xfrm>
        </p:grpSpPr>
        <p:pic>
          <p:nvPicPr>
            <p:cNvPr id="29" name="Picture 2" descr="C:\Documents and Settings\Administrator\桌面\a362-1.png"/>
            <p:cNvPicPr>
              <a:picLocks noChangeAspect="1" noChangeArrowheads="1"/>
            </p:cNvPicPr>
            <p:nvPr/>
          </p:nvPicPr>
          <p:blipFill rotWithShape="1">
            <a:blip r:embed="rId2" cstate="print">
              <a:duotone>
                <a:schemeClr val="accent5">
                  <a:shade val="45000"/>
                  <a:satMod val="135000"/>
                </a:schemeClr>
                <a:prstClr val="white"/>
              </a:duotone>
              <a:extLst>
                <a:ext uri="{28A0092B-C50C-407E-A947-70E740481C1C}">
                  <a14:useLocalDpi xmlns:a14="http://schemas.microsoft.com/office/drawing/2010/main" xmlns="" val="0"/>
                </a:ext>
              </a:extLst>
            </a:blip>
            <a:srcRect b="11600"/>
            <a:stretch/>
          </p:blipFill>
          <p:spPr bwMode="auto">
            <a:xfrm>
              <a:off x="323528" y="2028522"/>
              <a:ext cx="2286497" cy="1882447"/>
            </a:xfrm>
            <a:prstGeom prst="rect">
              <a:avLst/>
            </a:prstGeom>
            <a:noFill/>
            <a:effectLst>
              <a:reflection blurRad="6350" stA="50000" endA="300" endPos="55000" dir="5400000" sy="-100000" algn="bl" rotWithShape="0"/>
            </a:effectLst>
            <a:extLst>
              <a:ext uri="{909E8E84-426E-40DD-AFC4-6F175D3DCCD1}">
                <a14:hiddenFill xmlns:a14="http://schemas.microsoft.com/office/drawing/2010/main" xmlns="">
                  <a:solidFill>
                    <a:srgbClr val="FFFFFF"/>
                  </a:solidFill>
                </a14:hiddenFill>
              </a:ext>
            </a:extLst>
          </p:spPr>
        </p:pic>
        <p:pic>
          <p:nvPicPr>
            <p:cNvPr id="30" name="Picture 2" descr="C:\Documents and Settings\Administrator\桌面\a362-1.png"/>
            <p:cNvPicPr>
              <a:picLocks noChangeAspect="1" noChangeArrowheads="1"/>
            </p:cNvPicPr>
            <p:nvPr/>
          </p:nvPicPr>
          <p:blipFill rotWithShape="1">
            <a:blip r:embed="rId2" cstate="print">
              <a:duotone>
                <a:schemeClr val="accent3">
                  <a:shade val="45000"/>
                  <a:satMod val="135000"/>
                </a:schemeClr>
                <a:prstClr val="white"/>
              </a:duotone>
              <a:extLst>
                <a:ext uri="{28A0092B-C50C-407E-A947-70E740481C1C}">
                  <a14:useLocalDpi xmlns:a14="http://schemas.microsoft.com/office/drawing/2010/main" xmlns="" val="0"/>
                </a:ext>
              </a:extLst>
            </a:blip>
            <a:srcRect b="11600"/>
            <a:stretch/>
          </p:blipFill>
          <p:spPr bwMode="auto">
            <a:xfrm>
              <a:off x="2429512" y="2028522"/>
              <a:ext cx="2286497" cy="1882447"/>
            </a:xfrm>
            <a:prstGeom prst="rect">
              <a:avLst/>
            </a:prstGeom>
            <a:noFill/>
            <a:effectLst>
              <a:reflection blurRad="6350" stA="50000" endA="300" endPos="55000" dir="5400000" sy="-100000" algn="bl" rotWithShape="0"/>
            </a:effectLst>
            <a:extLst>
              <a:ext uri="{909E8E84-426E-40DD-AFC4-6F175D3DCCD1}">
                <a14:hiddenFill xmlns:a14="http://schemas.microsoft.com/office/drawing/2010/main" xmlns="">
                  <a:solidFill>
                    <a:srgbClr val="FFFFFF"/>
                  </a:solidFill>
                </a14:hiddenFill>
              </a:ext>
            </a:extLst>
          </p:spPr>
        </p:pic>
        <p:pic>
          <p:nvPicPr>
            <p:cNvPr id="31" name="Picture 2" descr="C:\Documents and Settings\Administrator\桌面\a362-1.png"/>
            <p:cNvPicPr>
              <a:picLocks noChangeAspect="1" noChangeArrowheads="1"/>
            </p:cNvPicPr>
            <p:nvPr/>
          </p:nvPicPr>
          <p:blipFill rotWithShape="1">
            <a:blip r:embed="rId2" cstate="print">
              <a:duotone>
                <a:schemeClr val="accent6">
                  <a:shade val="45000"/>
                  <a:satMod val="135000"/>
                </a:schemeClr>
                <a:prstClr val="white"/>
              </a:duotone>
              <a:extLst>
                <a:ext uri="{28A0092B-C50C-407E-A947-70E740481C1C}">
                  <a14:useLocalDpi xmlns:a14="http://schemas.microsoft.com/office/drawing/2010/main" xmlns="" val="0"/>
                </a:ext>
              </a:extLst>
            </a:blip>
            <a:srcRect b="11600"/>
            <a:stretch/>
          </p:blipFill>
          <p:spPr bwMode="auto">
            <a:xfrm>
              <a:off x="4535496" y="2028522"/>
              <a:ext cx="2286497" cy="1882447"/>
            </a:xfrm>
            <a:prstGeom prst="rect">
              <a:avLst/>
            </a:prstGeom>
            <a:noFill/>
            <a:effectLst>
              <a:reflection blurRad="6350" stA="50000" endA="300" endPos="55000" dir="5400000" sy="-100000" algn="bl" rotWithShape="0"/>
            </a:effectLst>
            <a:extLst>
              <a:ext uri="{909E8E84-426E-40DD-AFC4-6F175D3DCCD1}">
                <a14:hiddenFill xmlns:a14="http://schemas.microsoft.com/office/drawing/2010/main" xmlns="">
                  <a:solidFill>
                    <a:srgbClr val="FFFFFF"/>
                  </a:solidFill>
                </a14:hiddenFill>
              </a:ext>
            </a:extLst>
          </p:spPr>
        </p:pic>
        <p:sp>
          <p:nvSpPr>
            <p:cNvPr id="32" name="TextBox 18"/>
            <p:cNvSpPr txBox="1"/>
            <p:nvPr/>
          </p:nvSpPr>
          <p:spPr>
            <a:xfrm>
              <a:off x="767614" y="2763239"/>
              <a:ext cx="1398323" cy="50296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lnSpc>
                  <a:spcPct val="100000"/>
                </a:lnSpc>
                <a:defRPr/>
              </a:pPr>
              <a:r>
                <a:rPr lang="zh-CN" altLang="en-US" sz="2800" dirty="0">
                  <a:solidFill>
                    <a:srgbClr val="826300"/>
                  </a:solidFill>
                  <a:effectLst>
                    <a:outerShdw dist="38100" dir="5400000" algn="t" rotWithShape="0">
                      <a:sysClr val="window" lastClr="FFFFFF">
                        <a:alpha val="55000"/>
                      </a:sysClr>
                    </a:outerShdw>
                  </a:effectLst>
                  <a:latin typeface="Adidas Unity" pitchFamily="2" charset="0"/>
                  <a:cs typeface="Times New Roman" pitchFamily="18" charset="0"/>
                </a:rPr>
                <a:t>美国</a:t>
              </a:r>
            </a:p>
          </p:txBody>
        </p:sp>
        <p:sp>
          <p:nvSpPr>
            <p:cNvPr id="33" name="TextBox 20"/>
            <p:cNvSpPr txBox="1"/>
            <p:nvPr/>
          </p:nvSpPr>
          <p:spPr>
            <a:xfrm>
              <a:off x="4979582" y="2763238"/>
              <a:ext cx="1398323" cy="50296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R="0" lvl="0" indent="0" algn="ctr" fontAlgn="auto">
                <a:lnSpc>
                  <a:spcPct val="100000"/>
                </a:lnSpc>
                <a:spcBef>
                  <a:spcPts val="0"/>
                </a:spcBef>
                <a:spcAft>
                  <a:spcPts val="0"/>
                </a:spcAft>
                <a:buClrTx/>
                <a:buSzTx/>
                <a:buFontTx/>
                <a:buNone/>
                <a:tabLst/>
                <a:defRPr/>
              </a:pPr>
              <a:r>
                <a:rPr lang="zh-CN" altLang="en-US" sz="2800" dirty="0">
                  <a:solidFill>
                    <a:srgbClr val="826300"/>
                  </a:solidFill>
                  <a:effectLst>
                    <a:outerShdw dist="38100" dir="5400000" algn="t" rotWithShape="0">
                      <a:sysClr val="window" lastClr="FFFFFF">
                        <a:alpha val="55000"/>
                      </a:sysClr>
                    </a:outerShdw>
                  </a:effectLst>
                  <a:latin typeface="Adidas Unity" pitchFamily="2" charset="0"/>
                  <a:cs typeface="Times New Roman" pitchFamily="18" charset="0"/>
                </a:rPr>
                <a:t>韩国</a:t>
              </a:r>
            </a:p>
          </p:txBody>
        </p:sp>
        <p:sp>
          <p:nvSpPr>
            <p:cNvPr id="34" name="TextBox 22"/>
            <p:cNvSpPr txBox="1"/>
            <p:nvPr/>
          </p:nvSpPr>
          <p:spPr>
            <a:xfrm>
              <a:off x="557306" y="4126993"/>
              <a:ext cx="1872206" cy="2226345"/>
            </a:xfrm>
            <a:prstGeom prst="rect">
              <a:avLst/>
            </a:prstGeom>
            <a:noFill/>
          </p:spPr>
          <p:txBody>
            <a:bodyPr wrap="square" rtlCol="0">
              <a:spAutoFit/>
            </a:bodyPr>
            <a:lstStyle/>
            <a:p>
              <a:pPr lvl="0">
                <a:lnSpc>
                  <a:spcPct val="150000"/>
                </a:lnSpc>
                <a:defRPr/>
              </a:pPr>
              <a:r>
                <a:rPr lang="zh-CN" altLang="en-US" sz="1400" kern="0" dirty="0">
                  <a:latin typeface="Arial" pitchFamily="34" charset="0"/>
                  <a:ea typeface="微软雅黑" pitchFamily="34" charset="-122"/>
                  <a:cs typeface="Arial" pitchFamily="34" charset="0"/>
                </a:rPr>
                <a:t>美国已将云计算技术的产业定位为维持国家核心竞争力的重要手段之一，正在制定一系列云计算政策，美国军队、司法部、农业部、教育部等部门都已应用了云计算服务。</a:t>
              </a:r>
            </a:p>
          </p:txBody>
        </p:sp>
        <p:sp>
          <p:nvSpPr>
            <p:cNvPr id="35" name="TextBox 23"/>
            <p:cNvSpPr txBox="1"/>
            <p:nvPr/>
          </p:nvSpPr>
          <p:spPr>
            <a:xfrm>
              <a:off x="2674881" y="4126993"/>
              <a:ext cx="1892780" cy="2573980"/>
            </a:xfrm>
            <a:prstGeom prst="rect">
              <a:avLst/>
            </a:prstGeom>
            <a:noFill/>
          </p:spPr>
          <p:txBody>
            <a:bodyPr wrap="square" rtlCol="0">
              <a:spAutoFit/>
            </a:bodyPr>
            <a:lstStyle/>
            <a:p>
              <a:pPr lvl="0">
                <a:lnSpc>
                  <a:spcPct val="150000"/>
                </a:lnSpc>
                <a:defRPr/>
              </a:pPr>
              <a:r>
                <a:rPr lang="zh-CN" altLang="en-US" sz="1400" kern="0" dirty="0">
                  <a:latin typeface="Arial" pitchFamily="34" charset="0"/>
                  <a:ea typeface="微软雅黑" pitchFamily="34" charset="-122"/>
                  <a:cs typeface="Arial" pitchFamily="34" charset="0"/>
                </a:rPr>
                <a:t>英国政府在</a:t>
              </a:r>
              <a:r>
                <a:rPr lang="en-US" altLang="zh-CN" sz="1400" kern="0" dirty="0">
                  <a:latin typeface="Arial" pitchFamily="34" charset="0"/>
                  <a:ea typeface="微软雅黑" pitchFamily="34" charset="-122"/>
                  <a:cs typeface="Arial" pitchFamily="34" charset="0"/>
                </a:rPr>
                <a:t>2014</a:t>
              </a:r>
              <a:r>
                <a:rPr lang="zh-CN" altLang="en-US" sz="1400" kern="0" dirty="0">
                  <a:latin typeface="Arial" pitchFamily="34" charset="0"/>
                  <a:ea typeface="微软雅黑" pitchFamily="34" charset="-122"/>
                  <a:cs typeface="Arial" pitchFamily="34" charset="0"/>
                </a:rPr>
                <a:t>年投入</a:t>
              </a:r>
              <a:r>
                <a:rPr lang="en-US" altLang="zh-CN" sz="1400" kern="0" dirty="0">
                  <a:latin typeface="Arial" pitchFamily="34" charset="0"/>
                  <a:ea typeface="微软雅黑" pitchFamily="34" charset="-122"/>
                  <a:cs typeface="Arial" pitchFamily="34" charset="0"/>
                </a:rPr>
                <a:t>7300</a:t>
              </a:r>
              <a:r>
                <a:rPr lang="zh-CN" altLang="en-US" sz="1400" kern="0" dirty="0">
                  <a:latin typeface="Arial" pitchFamily="34" charset="0"/>
                  <a:ea typeface="微软雅黑" pitchFamily="34" charset="-122"/>
                  <a:cs typeface="Arial" pitchFamily="34" charset="0"/>
                </a:rPr>
                <a:t>万英镑进行大数据技术的开发，推动数据公开，积极促进大数据技术从科研向应用领域转化，在资金和政策上大力支持大数据云计算应用的商业和技术挑战。</a:t>
              </a:r>
            </a:p>
          </p:txBody>
        </p:sp>
        <p:sp>
          <p:nvSpPr>
            <p:cNvPr id="36" name="TextBox 24"/>
            <p:cNvSpPr txBox="1"/>
            <p:nvPr/>
          </p:nvSpPr>
          <p:spPr>
            <a:xfrm>
              <a:off x="4767932" y="4126993"/>
              <a:ext cx="1886436" cy="2573980"/>
            </a:xfrm>
            <a:prstGeom prst="rect">
              <a:avLst/>
            </a:prstGeom>
            <a:noFill/>
          </p:spPr>
          <p:txBody>
            <a:bodyPr wrap="square" rtlCol="0">
              <a:spAutoFit/>
            </a:bodyPr>
            <a:lstStyle/>
            <a:p>
              <a:pPr lvl="0">
                <a:lnSpc>
                  <a:spcPct val="150000"/>
                </a:lnSpc>
                <a:defRPr/>
              </a:pPr>
              <a:r>
                <a:rPr lang="zh-CN" altLang="en-US" sz="1400" kern="0" dirty="0">
                  <a:latin typeface="Arial" pitchFamily="34" charset="0"/>
                  <a:ea typeface="微软雅黑" pitchFamily="34" charset="-122"/>
                  <a:cs typeface="Arial" pitchFamily="34" charset="0"/>
                </a:rPr>
                <a:t>加强基础设施建设，打造“智慧首尔</a:t>
              </a:r>
              <a:r>
                <a:rPr lang="en-US" altLang="zh-CN" sz="1400" kern="0" dirty="0">
                  <a:latin typeface="Arial" pitchFamily="34" charset="0"/>
                  <a:ea typeface="微软雅黑" pitchFamily="34" charset="-122"/>
                  <a:cs typeface="Arial" pitchFamily="34" charset="0"/>
                </a:rPr>
                <a:t>2015”</a:t>
              </a:r>
              <a:r>
                <a:rPr lang="zh-CN" altLang="en-US" sz="1400" kern="0" dirty="0">
                  <a:latin typeface="Arial" pitchFamily="34" charset="0"/>
                  <a:ea typeface="微软雅黑" pitchFamily="34" charset="-122"/>
                  <a:cs typeface="Arial" pitchFamily="34" charset="0"/>
                </a:rPr>
                <a:t>。韩国政府在</a:t>
              </a:r>
              <a:r>
                <a:rPr lang="en-US" altLang="zh-CN" sz="1400" kern="0" dirty="0">
                  <a:latin typeface="Arial" pitchFamily="34" charset="0"/>
                  <a:ea typeface="微软雅黑" pitchFamily="34" charset="-122"/>
                  <a:cs typeface="Arial" pitchFamily="34" charset="0"/>
                </a:rPr>
                <a:t>2010</a:t>
              </a:r>
              <a:r>
                <a:rPr lang="zh-CN" altLang="en-US" sz="1400" kern="0" dirty="0">
                  <a:latin typeface="Arial" pitchFamily="34" charset="0"/>
                  <a:ea typeface="微软雅黑" pitchFamily="34" charset="-122"/>
                  <a:cs typeface="Arial" pitchFamily="34" charset="0"/>
                </a:rPr>
                <a:t>至</a:t>
              </a:r>
              <a:r>
                <a:rPr lang="en-US" altLang="zh-CN" sz="1400" kern="0" dirty="0">
                  <a:latin typeface="Arial" pitchFamily="34" charset="0"/>
                  <a:ea typeface="微软雅黑" pitchFamily="34" charset="-122"/>
                  <a:cs typeface="Arial" pitchFamily="34" charset="0"/>
                </a:rPr>
                <a:t>2012</a:t>
              </a:r>
              <a:r>
                <a:rPr lang="zh-CN" altLang="en-US" sz="1400" kern="0" dirty="0">
                  <a:latin typeface="Arial" pitchFamily="34" charset="0"/>
                  <a:ea typeface="微软雅黑" pitchFamily="34" charset="-122"/>
                  <a:cs typeface="Arial" pitchFamily="34" charset="0"/>
                </a:rPr>
                <a:t>年之间，投入</a:t>
              </a:r>
              <a:r>
                <a:rPr lang="en-US" altLang="zh-CN" sz="1400" kern="0" dirty="0">
                  <a:latin typeface="Arial" pitchFamily="34" charset="0"/>
                  <a:ea typeface="微软雅黑" pitchFamily="34" charset="-122"/>
                  <a:cs typeface="Arial" pitchFamily="34" charset="0"/>
                </a:rPr>
                <a:t>4158</a:t>
              </a:r>
              <a:r>
                <a:rPr lang="zh-CN" altLang="en-US" sz="1400" kern="0" dirty="0">
                  <a:latin typeface="Arial" pitchFamily="34" charset="0"/>
                  <a:ea typeface="微软雅黑" pitchFamily="34" charset="-122"/>
                  <a:cs typeface="Arial" pitchFamily="34" charset="0"/>
                </a:rPr>
                <a:t>亿韩元预算构建通用云计算基础设施。“首尔开放数据广场” 产生的经济价值将达到</a:t>
              </a:r>
              <a:r>
                <a:rPr lang="en-US" altLang="zh-CN" sz="1400" kern="0" dirty="0">
                  <a:latin typeface="Arial" pitchFamily="34" charset="0"/>
                  <a:ea typeface="微软雅黑" pitchFamily="34" charset="-122"/>
                  <a:cs typeface="Arial" pitchFamily="34" charset="0"/>
                </a:rPr>
                <a:t>1.2</a:t>
              </a:r>
              <a:r>
                <a:rPr lang="zh-CN" altLang="en-US" sz="1400" kern="0" dirty="0">
                  <a:latin typeface="Arial" pitchFamily="34" charset="0"/>
                  <a:ea typeface="微软雅黑" pitchFamily="34" charset="-122"/>
                  <a:cs typeface="Arial" pitchFamily="34" charset="0"/>
                </a:rPr>
                <a:t>万亿韩元。</a:t>
              </a:r>
            </a:p>
          </p:txBody>
        </p:sp>
        <p:sp>
          <p:nvSpPr>
            <p:cNvPr id="37" name="TextBox 18"/>
            <p:cNvSpPr txBox="1"/>
            <p:nvPr/>
          </p:nvSpPr>
          <p:spPr>
            <a:xfrm>
              <a:off x="2873598" y="2763239"/>
              <a:ext cx="1398323" cy="50296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zh-CN" altLang="en-US" sz="2800" dirty="0">
                  <a:solidFill>
                    <a:srgbClr val="826300"/>
                  </a:solidFill>
                  <a:effectLst>
                    <a:outerShdw dist="38100" dir="5400000" algn="t" rotWithShape="0">
                      <a:sysClr val="window" lastClr="FFFFFF">
                        <a:alpha val="55000"/>
                      </a:sysClr>
                    </a:outerShdw>
                  </a:effectLst>
                  <a:latin typeface="Adidas Unity" pitchFamily="2" charset="0"/>
                  <a:cs typeface="Times New Roman" pitchFamily="18" charset="0"/>
                </a:rPr>
                <a:t>英国</a:t>
              </a:r>
            </a:p>
          </p:txBody>
        </p:sp>
      </p:grpSp>
      <p:sp>
        <p:nvSpPr>
          <p:cNvPr id="15" name="矩形 14"/>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2400" b="1" dirty="0">
                <a:solidFill>
                  <a:schemeClr val="tx1"/>
                </a:solidFill>
                <a:latin typeface="黑体" panose="02010609060101010101" pitchFamily="49" charset="-122"/>
                <a:ea typeface="黑体" panose="02010609060101010101" pitchFamily="49" charset="-122"/>
              </a:rPr>
              <a:t>发达国家在云计算等互联网技术的研发投入不断深入，互联网技术已经上升为国家</a:t>
            </a:r>
            <a:r>
              <a:rPr lang="zh-CN" altLang="en-US" sz="2400" b="1" dirty="0" smtClean="0">
                <a:solidFill>
                  <a:schemeClr val="tx1"/>
                </a:solidFill>
                <a:latin typeface="黑体" panose="02010609060101010101" pitchFamily="49" charset="-122"/>
                <a:ea typeface="黑体" panose="02010609060101010101" pitchFamily="49" charset="-122"/>
              </a:rPr>
              <a:t>战略</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7" name="灯片编号占位符 6"/>
          <p:cNvSpPr>
            <a:spLocks noGrp="1"/>
          </p:cNvSpPr>
          <p:nvPr>
            <p:ph type="sldNum" sz="quarter" idx="12"/>
          </p:nvPr>
        </p:nvSpPr>
        <p:spPr/>
        <p:txBody>
          <a:bodyPr/>
          <a:lstStyle/>
          <a:p>
            <a:fld id="{57F98C0C-FAF2-480B-87BE-9D56BE4863FC}" type="slidenum">
              <a:rPr lang="zh-CN" altLang="en-US" smtClean="0"/>
              <a:pPr/>
              <a:t>20</a:t>
            </a:fld>
            <a:endParaRPr lang="zh-CN" altLang="en-US"/>
          </a:p>
        </p:txBody>
      </p:sp>
    </p:spTree>
    <p:extLst>
      <p:ext uri="{BB962C8B-B14F-4D97-AF65-F5344CB8AC3E}">
        <p14:creationId xmlns:p14="http://schemas.microsoft.com/office/powerpoint/2010/main" xmlns="" val="19246982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775455" y="1592847"/>
            <a:ext cx="7560840" cy="1188081"/>
          </a:xfrm>
          <a:prstGeom prst="roundRect">
            <a:avLst/>
          </a:prstGeom>
          <a:solidFill>
            <a:schemeClr val="lt1">
              <a:alpha val="0"/>
            </a:schemeClr>
          </a:solidFill>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nSpc>
                <a:spcPct val="150000"/>
              </a:lnSpc>
              <a:buFont typeface="Arial" charset="0"/>
              <a:buChar char="•"/>
            </a:pPr>
            <a:r>
              <a:rPr lang="zh-CN" altLang="en-US" sz="1600" dirty="0">
                <a:latin typeface="Microsoft YaHei" charset="0"/>
                <a:ea typeface="Microsoft YaHei" charset="0"/>
                <a:cs typeface="Microsoft YaHei" charset="0"/>
              </a:rPr>
              <a:t>我国物联网产值从</a:t>
            </a:r>
            <a:r>
              <a:rPr lang="en-US" altLang="zh-CN" sz="1600" dirty="0">
                <a:latin typeface="Microsoft YaHei" charset="0"/>
                <a:ea typeface="Microsoft YaHei" charset="0"/>
                <a:cs typeface="Microsoft YaHei" charset="0"/>
              </a:rPr>
              <a:t>2010</a:t>
            </a:r>
            <a:r>
              <a:rPr lang="zh-CN" altLang="en-US" sz="1600" dirty="0">
                <a:latin typeface="Microsoft YaHei" charset="0"/>
                <a:ea typeface="Microsoft YaHei" charset="0"/>
                <a:cs typeface="Microsoft YaHei" charset="0"/>
              </a:rPr>
              <a:t>年的</a:t>
            </a:r>
            <a:r>
              <a:rPr lang="en-US" altLang="zh-CN" sz="1600" dirty="0">
                <a:latin typeface="Microsoft YaHei" charset="0"/>
                <a:ea typeface="Microsoft YaHei" charset="0"/>
                <a:cs typeface="Microsoft YaHei" charset="0"/>
              </a:rPr>
              <a:t>2,020</a:t>
            </a:r>
            <a:r>
              <a:rPr lang="zh-CN" altLang="en-US" sz="1600" dirty="0">
                <a:latin typeface="Microsoft YaHei" charset="0"/>
                <a:ea typeface="Microsoft YaHei" charset="0"/>
                <a:cs typeface="Microsoft YaHei" charset="0"/>
              </a:rPr>
              <a:t>亿元增加至</a:t>
            </a:r>
            <a:r>
              <a:rPr lang="en-US" altLang="zh-CN" sz="1600" dirty="0">
                <a:latin typeface="Microsoft YaHei" charset="0"/>
                <a:ea typeface="Microsoft YaHei" charset="0"/>
                <a:cs typeface="Microsoft YaHei" charset="0"/>
              </a:rPr>
              <a:t>2012</a:t>
            </a:r>
            <a:r>
              <a:rPr lang="zh-CN" altLang="en-US" sz="1600" dirty="0">
                <a:latin typeface="Microsoft YaHei" charset="0"/>
                <a:ea typeface="Microsoft YaHei" charset="0"/>
                <a:cs typeface="Microsoft YaHei" charset="0"/>
              </a:rPr>
              <a:t>年末的</a:t>
            </a:r>
            <a:r>
              <a:rPr lang="en-US" altLang="zh-CN" sz="1600" dirty="0">
                <a:latin typeface="Microsoft YaHei" charset="0"/>
                <a:ea typeface="Microsoft YaHei" charset="0"/>
                <a:cs typeface="Microsoft YaHei" charset="0"/>
              </a:rPr>
              <a:t>3,650</a:t>
            </a:r>
            <a:r>
              <a:rPr lang="zh-CN" altLang="en-US" sz="1600" dirty="0">
                <a:latin typeface="Microsoft YaHei" charset="0"/>
                <a:ea typeface="Microsoft YaHei" charset="0"/>
                <a:cs typeface="Microsoft YaHei" charset="0"/>
              </a:rPr>
              <a:t>亿元，增长率近</a:t>
            </a:r>
            <a:r>
              <a:rPr lang="en-US" altLang="zh-CN" sz="1600" dirty="0">
                <a:latin typeface="Microsoft YaHei" charset="0"/>
                <a:ea typeface="Microsoft YaHei" charset="0"/>
                <a:cs typeface="Microsoft YaHei" charset="0"/>
              </a:rPr>
              <a:t>40%</a:t>
            </a:r>
            <a:r>
              <a:rPr lang="zh-CN" altLang="en-US" sz="1600" dirty="0">
                <a:latin typeface="Microsoft YaHei" charset="0"/>
                <a:ea typeface="Microsoft YaHei" charset="0"/>
                <a:cs typeface="Microsoft YaHei" charset="0"/>
              </a:rPr>
              <a:t>，预计</a:t>
            </a:r>
            <a:r>
              <a:rPr lang="en-US" altLang="zh-CN" sz="1600" dirty="0">
                <a:latin typeface="Microsoft YaHei" charset="0"/>
                <a:ea typeface="Microsoft YaHei" charset="0"/>
                <a:cs typeface="Microsoft YaHei" charset="0"/>
              </a:rPr>
              <a:t>2015</a:t>
            </a:r>
            <a:r>
              <a:rPr lang="zh-CN" altLang="en-US" sz="1600" dirty="0">
                <a:latin typeface="Microsoft YaHei" charset="0"/>
                <a:ea typeface="Microsoft YaHei" charset="0"/>
                <a:cs typeface="Microsoft YaHei" charset="0"/>
              </a:rPr>
              <a:t>年产值规模将达到</a:t>
            </a:r>
            <a:r>
              <a:rPr lang="en-US" altLang="zh-CN" sz="1600" dirty="0">
                <a:latin typeface="Microsoft YaHei" charset="0"/>
                <a:ea typeface="Microsoft YaHei" charset="0"/>
                <a:cs typeface="Microsoft YaHei" charset="0"/>
              </a:rPr>
              <a:t>7500</a:t>
            </a:r>
            <a:r>
              <a:rPr lang="zh-CN" altLang="en-US" sz="1600" dirty="0">
                <a:latin typeface="Microsoft YaHei" charset="0"/>
                <a:ea typeface="Microsoft YaHei" charset="0"/>
                <a:cs typeface="Microsoft YaHei" charset="0"/>
              </a:rPr>
              <a:t>亿元，年均复合增长率超过</a:t>
            </a:r>
            <a:r>
              <a:rPr lang="en-US" altLang="zh-CN" sz="1600" dirty="0">
                <a:latin typeface="Microsoft YaHei" charset="0"/>
                <a:ea typeface="Microsoft YaHei" charset="0"/>
                <a:cs typeface="Microsoft YaHei" charset="0"/>
              </a:rPr>
              <a:t>30</a:t>
            </a:r>
            <a:r>
              <a:rPr lang="zh-CN" altLang="en-US" sz="1600" dirty="0" smtClean="0">
                <a:latin typeface="Microsoft YaHei" charset="0"/>
                <a:ea typeface="Microsoft YaHei" charset="0"/>
                <a:cs typeface="Microsoft YaHei" charset="0"/>
              </a:rPr>
              <a:t>％。</a:t>
            </a:r>
            <a:endParaRPr lang="zh-CN" altLang="en-US" sz="1600" dirty="0">
              <a:latin typeface="Microsoft YaHei" charset="0"/>
              <a:ea typeface="Microsoft YaHei" charset="0"/>
              <a:cs typeface="Microsoft YaHei" charset="0"/>
            </a:endParaRPr>
          </a:p>
          <a:p>
            <a:pPr marL="285750" indent="-285750">
              <a:lnSpc>
                <a:spcPct val="150000"/>
              </a:lnSpc>
              <a:buFont typeface="Arial" charset="0"/>
              <a:buChar char="•"/>
            </a:pPr>
            <a:r>
              <a:rPr lang="zh-CN" altLang="en-US" sz="1600" dirty="0">
                <a:latin typeface="Microsoft YaHei" charset="0"/>
                <a:ea typeface="Microsoft YaHei" charset="0"/>
                <a:cs typeface="Microsoft YaHei" charset="0"/>
              </a:rPr>
              <a:t>我国物联网终端数量已接近</a:t>
            </a:r>
            <a:r>
              <a:rPr lang="en-US" altLang="zh-CN" sz="1600" dirty="0">
                <a:latin typeface="Microsoft YaHei" charset="0"/>
                <a:ea typeface="Microsoft YaHei" charset="0"/>
                <a:cs typeface="Microsoft YaHei" charset="0"/>
              </a:rPr>
              <a:t>2000</a:t>
            </a:r>
            <a:r>
              <a:rPr lang="zh-CN" altLang="en-US" sz="1600" dirty="0">
                <a:latin typeface="Microsoft YaHei" charset="0"/>
                <a:ea typeface="Microsoft YaHei" charset="0"/>
                <a:cs typeface="Microsoft YaHei" charset="0"/>
              </a:rPr>
              <a:t>万，形成全球最大的物联网市场</a:t>
            </a:r>
            <a:r>
              <a:rPr lang="zh-CN" altLang="en-US" sz="1600" dirty="0" smtClean="0">
                <a:latin typeface="Microsoft YaHei" charset="0"/>
                <a:ea typeface="Microsoft YaHei" charset="0"/>
                <a:cs typeface="Microsoft YaHei" charset="0"/>
              </a:rPr>
              <a:t>之一。</a:t>
            </a:r>
            <a:endParaRPr lang="zh-CN" altLang="en-US" sz="1600" dirty="0">
              <a:latin typeface="Microsoft YaHei" charset="0"/>
              <a:ea typeface="Microsoft YaHei" charset="0"/>
              <a:cs typeface="Microsoft YaHei" charset="0"/>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95536" y="3212976"/>
            <a:ext cx="8320678" cy="3303247"/>
          </a:xfrm>
          <a:prstGeom prst="rect">
            <a:avLst/>
          </a:prstGeom>
          <a:solidFill>
            <a:schemeClr val="bg1"/>
          </a:solidFill>
        </p:spPr>
      </p:pic>
      <p:sp>
        <p:nvSpPr>
          <p:cNvPr id="8" name="矩形 7"/>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a:solidFill>
                  <a:schemeClr val="tx1"/>
                </a:solidFill>
                <a:latin typeface="黑体" panose="02010609060101010101" pitchFamily="49" charset="-122"/>
                <a:ea typeface="黑体" panose="02010609060101010101" pitchFamily="49" charset="-122"/>
              </a:rPr>
              <a:t>“互联网</a:t>
            </a:r>
            <a:r>
              <a:rPr lang="en-US" altLang="zh-CN" sz="2400" b="1" dirty="0">
                <a:solidFill>
                  <a:schemeClr val="tx1"/>
                </a:solidFill>
                <a:latin typeface="黑体" panose="02010609060101010101" pitchFamily="49" charset="-122"/>
                <a:ea typeface="黑体" panose="02010609060101010101" pitchFamily="49" charset="-122"/>
              </a:rPr>
              <a:t>+”</a:t>
            </a:r>
            <a:r>
              <a:rPr lang="zh-CN" altLang="en-US" sz="2400" b="1" dirty="0">
                <a:solidFill>
                  <a:schemeClr val="tx1"/>
                </a:solidFill>
                <a:latin typeface="黑体" panose="02010609060101010101" pitchFamily="49" charset="-122"/>
                <a:ea typeface="黑体" panose="02010609060101010101" pitchFamily="49" charset="-122"/>
              </a:rPr>
              <a:t>技术的投入已经产生可观</a:t>
            </a:r>
            <a:r>
              <a:rPr lang="zh-CN" altLang="en-US" sz="2400" b="1" dirty="0" smtClean="0">
                <a:solidFill>
                  <a:schemeClr val="tx1"/>
                </a:solidFill>
                <a:latin typeface="黑体" panose="02010609060101010101" pitchFamily="49" charset="-122"/>
                <a:ea typeface="黑体" panose="02010609060101010101" pitchFamily="49" charset="-122"/>
              </a:rPr>
              <a:t>回报</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2" name="灯片编号占位符 1"/>
          <p:cNvSpPr>
            <a:spLocks noGrp="1"/>
          </p:cNvSpPr>
          <p:nvPr>
            <p:ph type="sldNum" sz="quarter" idx="12"/>
          </p:nvPr>
        </p:nvSpPr>
        <p:spPr/>
        <p:txBody>
          <a:bodyPr/>
          <a:lstStyle/>
          <a:p>
            <a:fld id="{57F98C0C-FAF2-480B-87BE-9D56BE4863FC}" type="slidenum">
              <a:rPr lang="zh-CN" altLang="en-US" smtClean="0"/>
              <a:pPr/>
              <a:t>21</a:t>
            </a:fld>
            <a:endParaRPr lang="zh-CN" altLang="en-US"/>
          </a:p>
        </p:txBody>
      </p:sp>
    </p:spTree>
    <p:extLst>
      <p:ext uri="{BB962C8B-B14F-4D97-AF65-F5344CB8AC3E}">
        <p14:creationId xmlns:p14="http://schemas.microsoft.com/office/powerpoint/2010/main" xmlns="" val="11117788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22</a:t>
            </a:fld>
            <a:endParaRPr lang="zh-CN" altLang="en-US"/>
          </a:p>
        </p:txBody>
      </p:sp>
      <p:sp>
        <p:nvSpPr>
          <p:cNvPr id="4" name="Rectangle 20"/>
          <p:cNvSpPr>
            <a:spLocks noChangeArrowheads="1"/>
          </p:cNvSpPr>
          <p:nvPr/>
        </p:nvSpPr>
        <p:spPr bwMode="auto">
          <a:xfrm>
            <a:off x="323528" y="4010074"/>
            <a:ext cx="8496300" cy="442913"/>
          </a:xfrm>
          <a:prstGeom prst="rect">
            <a:avLst/>
          </a:prstGeom>
          <a:solidFill>
            <a:srgbClr val="FFC000">
              <a:alpha val="48000"/>
            </a:srgbClr>
          </a:solidFill>
          <a:ln w="12700">
            <a:solidFill>
              <a:schemeClr val="tx1"/>
            </a:solidFill>
            <a:miter lim="800000"/>
            <a:headEnd/>
            <a:tailEnd/>
          </a:ln>
          <a:effectLst>
            <a:outerShdw dist="35921" dir="2700000" algn="ctr" rotWithShape="0">
              <a:schemeClr val="bg2"/>
            </a:outerShdw>
          </a:effectLst>
        </p:spPr>
        <p:txBody>
          <a:bodyPr wrap="none" anchor="ctr">
            <a:noAutofit/>
          </a:bodyPr>
          <a:lstStyle/>
          <a:p>
            <a:pPr>
              <a:defRPr/>
            </a:pPr>
            <a:endParaRPr lang="zh-CN" altLang="en-US">
              <a:ea typeface="宋体" pitchFamily="2" charset="-122"/>
              <a:cs typeface="Arial" charset="0"/>
            </a:endParaRPr>
          </a:p>
        </p:txBody>
      </p:sp>
      <p:sp>
        <p:nvSpPr>
          <p:cNvPr id="17" name="AutoShape 33"/>
          <p:cNvSpPr>
            <a:spLocks noChangeArrowheads="1"/>
          </p:cNvSpPr>
          <p:nvPr/>
        </p:nvSpPr>
        <p:spPr bwMode="auto">
          <a:xfrm rot="10800000">
            <a:off x="2915815" y="3362002"/>
            <a:ext cx="3389313" cy="432048"/>
          </a:xfrm>
          <a:prstGeom prst="triangle">
            <a:avLst>
              <a:gd name="adj" fmla="val 50000"/>
            </a:avLst>
          </a:prstGeom>
          <a:gradFill>
            <a:gsLst>
              <a:gs pos="0">
                <a:schemeClr val="dk1">
                  <a:tint val="50000"/>
                  <a:satMod val="300000"/>
                  <a:alpha val="46000"/>
                </a:schemeClr>
              </a:gs>
              <a:gs pos="35000">
                <a:schemeClr val="dk1">
                  <a:tint val="37000"/>
                  <a:satMod val="300000"/>
                </a:schemeClr>
              </a:gs>
              <a:gs pos="100000">
                <a:schemeClr val="dk1">
                  <a:tint val="15000"/>
                  <a:satMod val="350000"/>
                </a:schemeClr>
              </a:gs>
            </a:gsLst>
          </a:gradFill>
          <a:ln>
            <a:noFill/>
            <a:headEnd/>
            <a:tailEnd/>
          </a:ln>
        </p:spPr>
        <p:style>
          <a:lnRef idx="1">
            <a:schemeClr val="dk1"/>
          </a:lnRef>
          <a:fillRef idx="2">
            <a:schemeClr val="dk1"/>
          </a:fillRef>
          <a:effectRef idx="1">
            <a:schemeClr val="dk1"/>
          </a:effectRef>
          <a:fontRef idx="minor">
            <a:schemeClr val="dk1"/>
          </a:fontRef>
        </p:style>
        <p:txBody>
          <a:bodyPr lIns="90000" tIns="46800" rIns="90000" bIns="46800" anchor="ctr">
            <a:noAutofit/>
          </a:bodyPr>
          <a:lstStyle/>
          <a:p>
            <a:endParaRPr lang="zh-CN" altLang="en-US"/>
          </a:p>
        </p:txBody>
      </p:sp>
      <p:sp>
        <p:nvSpPr>
          <p:cNvPr id="18" name="Rectangle 34"/>
          <p:cNvSpPr>
            <a:spLocks noChangeArrowheads="1"/>
          </p:cNvSpPr>
          <p:nvPr/>
        </p:nvSpPr>
        <p:spPr bwMode="auto">
          <a:xfrm>
            <a:off x="323528" y="4437112"/>
            <a:ext cx="8496300" cy="1119187"/>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noAutofit/>
          </a:bodyPr>
          <a:lstStyle/>
          <a:p>
            <a:pPr>
              <a:defRPr/>
            </a:pPr>
            <a:endParaRPr lang="zh-CN" altLang="en-US">
              <a:ea typeface="宋体" pitchFamily="2" charset="-122"/>
              <a:cs typeface="Arial" charset="0"/>
            </a:endParaRPr>
          </a:p>
        </p:txBody>
      </p:sp>
      <p:sp>
        <p:nvSpPr>
          <p:cNvPr id="19" name="Text Box 35"/>
          <p:cNvSpPr txBox="1">
            <a:spLocks noChangeArrowheads="1"/>
          </p:cNvSpPr>
          <p:nvPr/>
        </p:nvSpPr>
        <p:spPr bwMode="auto">
          <a:xfrm>
            <a:off x="434653" y="4565699"/>
            <a:ext cx="8262938"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noAutofit/>
          </a:bodyPr>
          <a:lstStyle>
            <a:lvl1pPr defTabSz="762000" eaLnBrk="0" hangingPunct="0">
              <a:defRPr sz="1600" b="1">
                <a:solidFill>
                  <a:schemeClr val="tx1"/>
                </a:solidFill>
                <a:latin typeface="Arial" charset="0"/>
                <a:ea typeface="宋体" charset="-122"/>
              </a:defRPr>
            </a:lvl1pPr>
            <a:lvl2pPr marL="374650" indent="-184150" defTabSz="762000" eaLnBrk="0" hangingPunct="0">
              <a:defRPr sz="1600" b="1">
                <a:solidFill>
                  <a:schemeClr val="tx1"/>
                </a:solidFill>
                <a:latin typeface="Arial" charset="0"/>
                <a:ea typeface="宋体" charset="-122"/>
              </a:defRPr>
            </a:lvl2pPr>
            <a:lvl3pPr marL="663575" indent="-98425" defTabSz="762000" eaLnBrk="0" hangingPunct="0">
              <a:defRPr sz="1600" b="1">
                <a:solidFill>
                  <a:schemeClr val="tx1"/>
                </a:solidFill>
                <a:latin typeface="Arial" charset="0"/>
                <a:ea typeface="宋体" charset="-122"/>
              </a:defRPr>
            </a:lvl3pPr>
            <a:lvl4pPr marL="1600200" indent="-228600" defTabSz="762000" eaLnBrk="0" hangingPunct="0">
              <a:defRPr sz="1600" b="1">
                <a:solidFill>
                  <a:schemeClr val="tx1"/>
                </a:solidFill>
                <a:latin typeface="Arial" charset="0"/>
                <a:ea typeface="宋体" charset="-122"/>
              </a:defRPr>
            </a:lvl4pPr>
            <a:lvl5pPr marL="2057400" indent="-228600" defTabSz="762000" eaLnBrk="0" hangingPunct="0">
              <a:defRPr sz="1600" b="1">
                <a:solidFill>
                  <a:schemeClr val="tx1"/>
                </a:solidFill>
                <a:latin typeface="Arial" charset="0"/>
                <a:ea typeface="宋体" charset="-122"/>
              </a:defRPr>
            </a:lvl5pPr>
            <a:lvl6pPr marL="2514600" indent="-228600" algn="ctr" defTabSz="762000" eaLnBrk="0" fontAlgn="base" hangingPunct="0">
              <a:spcBef>
                <a:spcPct val="0"/>
              </a:spcBef>
              <a:spcAft>
                <a:spcPct val="0"/>
              </a:spcAft>
              <a:defRPr sz="1600" b="1">
                <a:solidFill>
                  <a:schemeClr val="tx1"/>
                </a:solidFill>
                <a:latin typeface="Arial" charset="0"/>
                <a:ea typeface="宋体" charset="-122"/>
              </a:defRPr>
            </a:lvl6pPr>
            <a:lvl7pPr marL="2971800" indent="-228600" algn="ctr" defTabSz="762000" eaLnBrk="0" fontAlgn="base" hangingPunct="0">
              <a:spcBef>
                <a:spcPct val="0"/>
              </a:spcBef>
              <a:spcAft>
                <a:spcPct val="0"/>
              </a:spcAft>
              <a:defRPr sz="1600" b="1">
                <a:solidFill>
                  <a:schemeClr val="tx1"/>
                </a:solidFill>
                <a:latin typeface="Arial" charset="0"/>
                <a:ea typeface="宋体" charset="-122"/>
              </a:defRPr>
            </a:lvl7pPr>
            <a:lvl8pPr marL="3429000" indent="-228600" algn="ctr" defTabSz="762000" eaLnBrk="0" fontAlgn="base" hangingPunct="0">
              <a:spcBef>
                <a:spcPct val="0"/>
              </a:spcBef>
              <a:spcAft>
                <a:spcPct val="0"/>
              </a:spcAft>
              <a:defRPr sz="1600" b="1">
                <a:solidFill>
                  <a:schemeClr val="tx1"/>
                </a:solidFill>
                <a:latin typeface="Arial" charset="0"/>
                <a:ea typeface="宋体" charset="-122"/>
              </a:defRPr>
            </a:lvl8pPr>
            <a:lvl9pPr marL="3886200" indent="-228600" algn="ctr" defTabSz="762000" eaLnBrk="0" fontAlgn="base" hangingPunct="0">
              <a:spcBef>
                <a:spcPct val="0"/>
              </a:spcBef>
              <a:spcAft>
                <a:spcPct val="0"/>
              </a:spcAft>
              <a:defRPr sz="1600" b="1">
                <a:solidFill>
                  <a:schemeClr val="tx1"/>
                </a:solidFill>
                <a:latin typeface="Arial" charset="0"/>
                <a:ea typeface="宋体" charset="-122"/>
              </a:defRPr>
            </a:lvl9pPr>
          </a:lstStyle>
          <a:p>
            <a:pPr>
              <a:lnSpc>
                <a:spcPct val="150000"/>
              </a:lnSpc>
            </a:pPr>
            <a:r>
              <a:rPr lang="zh-CN" altLang="en-US" sz="1800" dirty="0">
                <a:solidFill>
                  <a:prstClr val="black"/>
                </a:solidFill>
                <a:latin typeface="Microsoft YaHei" charset="0"/>
                <a:ea typeface="Microsoft YaHei" charset="0"/>
                <a:cs typeface="Microsoft YaHei" charset="0"/>
              </a:rPr>
              <a:t>新一代信息产业技术正逐渐完善，顺义应结合自身特色与现有技术基础，重点发展物联网和云计算</a:t>
            </a:r>
            <a:r>
              <a:rPr lang="zh-CN" altLang="en-US" sz="1800" dirty="0" smtClean="0">
                <a:solidFill>
                  <a:prstClr val="black"/>
                </a:solidFill>
                <a:latin typeface="Microsoft YaHei" charset="0"/>
                <a:ea typeface="Microsoft YaHei" charset="0"/>
                <a:cs typeface="Microsoft YaHei" charset="0"/>
              </a:rPr>
              <a:t>等，</a:t>
            </a:r>
            <a:r>
              <a:rPr lang="zh-CN" altLang="zh-CN" sz="1800" dirty="0">
                <a:solidFill>
                  <a:prstClr val="black"/>
                </a:solidFill>
                <a:latin typeface="Microsoft YaHei" charset="0"/>
                <a:ea typeface="Microsoft YaHei" charset="0"/>
                <a:cs typeface="Microsoft YaHei" charset="0"/>
              </a:rPr>
              <a:t>服务于顺义产业发展，促使经济发展进一步提质增效。</a:t>
            </a:r>
          </a:p>
          <a:p>
            <a:pPr lvl="0">
              <a:lnSpc>
                <a:spcPct val="150000"/>
              </a:lnSpc>
            </a:pPr>
            <a:endParaRPr lang="zh-CN" altLang="en-US" sz="1800" dirty="0">
              <a:solidFill>
                <a:prstClr val="black"/>
              </a:solidFill>
              <a:latin typeface="Microsoft YaHei" charset="0"/>
              <a:ea typeface="Microsoft YaHei" charset="0"/>
              <a:cs typeface="Microsoft YaHei" charset="0"/>
            </a:endParaRPr>
          </a:p>
        </p:txBody>
      </p:sp>
      <p:sp>
        <p:nvSpPr>
          <p:cNvPr id="30" name="Rectangle 34"/>
          <p:cNvSpPr>
            <a:spLocks noChangeArrowheads="1"/>
          </p:cNvSpPr>
          <p:nvPr/>
        </p:nvSpPr>
        <p:spPr bwMode="auto">
          <a:xfrm>
            <a:off x="323528" y="1484784"/>
            <a:ext cx="8496300" cy="1589186"/>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noAutofit/>
          </a:bodyPr>
          <a:lstStyle/>
          <a:p>
            <a:pPr>
              <a:defRPr/>
            </a:pPr>
            <a:endParaRPr lang="zh-CN" altLang="en-US">
              <a:ea typeface="宋体" pitchFamily="2" charset="-122"/>
              <a:cs typeface="Arial" charset="0"/>
            </a:endParaRPr>
          </a:p>
        </p:txBody>
      </p:sp>
      <p:sp>
        <p:nvSpPr>
          <p:cNvPr id="31" name="Text Box 35"/>
          <p:cNvSpPr txBox="1">
            <a:spLocks noChangeArrowheads="1"/>
          </p:cNvSpPr>
          <p:nvPr/>
        </p:nvSpPr>
        <p:spPr bwMode="auto">
          <a:xfrm>
            <a:off x="434653" y="1851670"/>
            <a:ext cx="8262938" cy="857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noAutofit/>
          </a:bodyPr>
          <a:lstStyle>
            <a:lvl1pPr defTabSz="762000" eaLnBrk="0" hangingPunct="0">
              <a:defRPr sz="1600" b="1">
                <a:solidFill>
                  <a:schemeClr val="tx1"/>
                </a:solidFill>
                <a:latin typeface="Arial" charset="0"/>
                <a:ea typeface="宋体" charset="-122"/>
              </a:defRPr>
            </a:lvl1pPr>
            <a:lvl2pPr marL="374650" indent="-184150" defTabSz="762000" eaLnBrk="0" hangingPunct="0">
              <a:defRPr sz="1600" b="1">
                <a:solidFill>
                  <a:schemeClr val="tx1"/>
                </a:solidFill>
                <a:latin typeface="Arial" charset="0"/>
                <a:ea typeface="宋体" charset="-122"/>
              </a:defRPr>
            </a:lvl2pPr>
            <a:lvl3pPr marL="663575" indent="-98425" defTabSz="762000" eaLnBrk="0" hangingPunct="0">
              <a:defRPr sz="1600" b="1">
                <a:solidFill>
                  <a:schemeClr val="tx1"/>
                </a:solidFill>
                <a:latin typeface="Arial" charset="0"/>
                <a:ea typeface="宋体" charset="-122"/>
              </a:defRPr>
            </a:lvl3pPr>
            <a:lvl4pPr marL="1600200" indent="-228600" defTabSz="762000" eaLnBrk="0" hangingPunct="0">
              <a:defRPr sz="1600" b="1">
                <a:solidFill>
                  <a:schemeClr val="tx1"/>
                </a:solidFill>
                <a:latin typeface="Arial" charset="0"/>
                <a:ea typeface="宋体" charset="-122"/>
              </a:defRPr>
            </a:lvl4pPr>
            <a:lvl5pPr marL="2057400" indent="-228600" defTabSz="762000" eaLnBrk="0" hangingPunct="0">
              <a:defRPr sz="1600" b="1">
                <a:solidFill>
                  <a:schemeClr val="tx1"/>
                </a:solidFill>
                <a:latin typeface="Arial" charset="0"/>
                <a:ea typeface="宋体" charset="-122"/>
              </a:defRPr>
            </a:lvl5pPr>
            <a:lvl6pPr marL="2514600" indent="-228600" algn="ctr" defTabSz="762000" eaLnBrk="0" fontAlgn="base" hangingPunct="0">
              <a:spcBef>
                <a:spcPct val="0"/>
              </a:spcBef>
              <a:spcAft>
                <a:spcPct val="0"/>
              </a:spcAft>
              <a:defRPr sz="1600" b="1">
                <a:solidFill>
                  <a:schemeClr val="tx1"/>
                </a:solidFill>
                <a:latin typeface="Arial" charset="0"/>
                <a:ea typeface="宋体" charset="-122"/>
              </a:defRPr>
            </a:lvl6pPr>
            <a:lvl7pPr marL="2971800" indent="-228600" algn="ctr" defTabSz="762000" eaLnBrk="0" fontAlgn="base" hangingPunct="0">
              <a:spcBef>
                <a:spcPct val="0"/>
              </a:spcBef>
              <a:spcAft>
                <a:spcPct val="0"/>
              </a:spcAft>
              <a:defRPr sz="1600" b="1">
                <a:solidFill>
                  <a:schemeClr val="tx1"/>
                </a:solidFill>
                <a:latin typeface="Arial" charset="0"/>
                <a:ea typeface="宋体" charset="-122"/>
              </a:defRPr>
            </a:lvl7pPr>
            <a:lvl8pPr marL="3429000" indent="-228600" algn="ctr" defTabSz="762000" eaLnBrk="0" fontAlgn="base" hangingPunct="0">
              <a:spcBef>
                <a:spcPct val="0"/>
              </a:spcBef>
              <a:spcAft>
                <a:spcPct val="0"/>
              </a:spcAft>
              <a:defRPr sz="1600" b="1">
                <a:solidFill>
                  <a:schemeClr val="tx1"/>
                </a:solidFill>
                <a:latin typeface="Arial" charset="0"/>
                <a:ea typeface="宋体" charset="-122"/>
              </a:defRPr>
            </a:lvl8pPr>
            <a:lvl9pPr marL="3886200" indent="-228600" algn="ctr" defTabSz="762000" eaLnBrk="0" fontAlgn="base" hangingPunct="0">
              <a:spcBef>
                <a:spcPct val="0"/>
              </a:spcBef>
              <a:spcAft>
                <a:spcPct val="0"/>
              </a:spcAft>
              <a:defRPr sz="1600" b="1">
                <a:solidFill>
                  <a:schemeClr val="tx1"/>
                </a:solidFill>
                <a:latin typeface="Arial" charset="0"/>
                <a:ea typeface="宋体" charset="-122"/>
              </a:defRPr>
            </a:lvl9pPr>
          </a:lstStyle>
          <a:p>
            <a:pPr>
              <a:lnSpc>
                <a:spcPct val="150000"/>
              </a:lnSpc>
            </a:pPr>
            <a:r>
              <a:rPr lang="zh-CN" altLang="en-US" dirty="0">
                <a:latin typeface="Microsoft YaHei" charset="0"/>
                <a:ea typeface="Microsoft YaHei" charset="0"/>
                <a:cs typeface="Microsoft YaHei" charset="0"/>
              </a:rPr>
              <a:t>北京作为我国信息产业发展主力军，技术优势不言而喻，顺义区作为北京重点发展新城之一，应顺势而为，发挥其自身优势带动本区优势产业“互联网</a:t>
            </a:r>
            <a:r>
              <a:rPr lang="en-US" altLang="zh-CN" dirty="0">
                <a:latin typeface="Microsoft YaHei" charset="0"/>
                <a:ea typeface="Microsoft YaHei" charset="0"/>
                <a:cs typeface="Microsoft YaHei" charset="0"/>
              </a:rPr>
              <a:t>+”</a:t>
            </a:r>
            <a:r>
              <a:rPr lang="zh-CN" altLang="en-US" dirty="0">
                <a:latin typeface="Microsoft YaHei" charset="0"/>
                <a:ea typeface="Microsoft YaHei" charset="0"/>
                <a:cs typeface="Microsoft YaHei" charset="0"/>
              </a:rPr>
              <a:t>转型升级刻不容缓。</a:t>
            </a:r>
          </a:p>
          <a:p>
            <a:pPr>
              <a:lnSpc>
                <a:spcPct val="150000"/>
              </a:lnSpc>
            </a:pPr>
            <a:endParaRPr lang="zh-CN" altLang="en-US" sz="1400" dirty="0">
              <a:latin typeface="Microsoft YaHei" charset="0"/>
              <a:ea typeface="Microsoft YaHei" charset="0"/>
              <a:cs typeface="Microsoft YaHei" charset="0"/>
            </a:endParaRPr>
          </a:p>
        </p:txBody>
      </p:sp>
      <p:sp>
        <p:nvSpPr>
          <p:cNvPr id="32" name="TextBox 31"/>
          <p:cNvSpPr txBox="1"/>
          <p:nvPr/>
        </p:nvSpPr>
        <p:spPr>
          <a:xfrm>
            <a:off x="2771800" y="476672"/>
            <a:ext cx="3384376" cy="584775"/>
          </a:xfrm>
          <a:prstGeom prst="rect">
            <a:avLst/>
          </a:prstGeom>
          <a:noFill/>
        </p:spPr>
        <p:txBody>
          <a:bodyPr wrap="square" rtlCol="0">
            <a:spAutoFit/>
          </a:bodyPr>
          <a:lstStyle/>
          <a:p>
            <a:pPr algn="ctr"/>
            <a:r>
              <a:rPr lang="zh-CN" altLang="en-US" sz="3200" b="1" dirty="0" smtClean="0">
                <a:latin typeface="黑体" panose="02010609060101010101" pitchFamily="49" charset="-122"/>
                <a:ea typeface="黑体" panose="02010609060101010101" pitchFamily="49" charset="-122"/>
              </a:rPr>
              <a:t>结 论</a:t>
            </a:r>
            <a:endParaRPr lang="zh-CN" altLang="en-US" sz="3200" b="1" dirty="0">
              <a:latin typeface="黑体" panose="02010609060101010101" pitchFamily="49" charset="-122"/>
              <a:ea typeface="黑体" panose="02010609060101010101" pitchFamily="49" charset="-122"/>
            </a:endParaRPr>
          </a:p>
        </p:txBody>
      </p:sp>
      <p:sp>
        <p:nvSpPr>
          <p:cNvPr id="12" name="TextBox 11"/>
          <p:cNvSpPr txBox="1"/>
          <p:nvPr/>
        </p:nvSpPr>
        <p:spPr>
          <a:xfrm>
            <a:off x="2771800" y="4005064"/>
            <a:ext cx="3600400" cy="369332"/>
          </a:xfrm>
          <a:prstGeom prst="rect">
            <a:avLst/>
          </a:prstGeom>
          <a:noFill/>
        </p:spPr>
        <p:txBody>
          <a:bodyPr wrap="square" rtlCol="0">
            <a:spAutoFit/>
          </a:bodyPr>
          <a:lstStyle/>
          <a:p>
            <a:pPr algn="ctr"/>
            <a:r>
              <a:rPr lang="zh-CN" altLang="en-US" b="1" dirty="0" smtClean="0">
                <a:latin typeface="微软雅黑" pitchFamily="34" charset="-122"/>
                <a:ea typeface="微软雅黑" pitchFamily="34" charset="-122"/>
              </a:rPr>
              <a:t>结论</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xmlns="" val="26639789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395536" y="748815"/>
            <a:ext cx="8352928" cy="1384041"/>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endParaRPr lang="en-US" altLang="zh-CN" sz="2400" b="1" dirty="0">
              <a:solidFill>
                <a:schemeClr val="tx1"/>
              </a:solidFill>
              <a:latin typeface="黑体" panose="02010609060101010101" pitchFamily="49" charset="-122"/>
              <a:ea typeface="黑体" panose="02010609060101010101" pitchFamily="49" charset="-122"/>
            </a:endParaRPr>
          </a:p>
          <a:p>
            <a:pPr algn="ctr">
              <a:lnSpc>
                <a:spcPct val="125000"/>
              </a:lnSpc>
            </a:pPr>
            <a:endParaRPr lang="en-US" altLang="zh-CN" sz="2400" b="1" dirty="0" smtClean="0">
              <a:solidFill>
                <a:schemeClr val="tx1"/>
              </a:solidFill>
              <a:latin typeface="黑体" panose="02010609060101010101" pitchFamily="49" charset="-122"/>
              <a:ea typeface="黑体" panose="02010609060101010101" pitchFamily="49" charset="-122"/>
            </a:endParaRPr>
          </a:p>
          <a:p>
            <a:pPr algn="ctr">
              <a:lnSpc>
                <a:spcPct val="125000"/>
              </a:lnSpc>
            </a:pPr>
            <a:r>
              <a:rPr lang="zh-CN" altLang="en-US" sz="2800" b="1" dirty="0" smtClean="0">
                <a:solidFill>
                  <a:srgbClr val="C00000"/>
                </a:solidFill>
                <a:latin typeface="黑体" panose="02010609060101010101" pitchFamily="49" charset="-122"/>
                <a:ea typeface="黑体" panose="02010609060101010101" pitchFamily="49" charset="-122"/>
              </a:rPr>
              <a:t>   </a:t>
            </a:r>
            <a:r>
              <a:rPr lang="zh-CN" altLang="en-US" sz="2800" b="1" dirty="0" smtClean="0">
                <a:solidFill>
                  <a:schemeClr val="tx1"/>
                </a:solidFill>
                <a:latin typeface="黑体" panose="02010609060101010101" pitchFamily="49" charset="-122"/>
                <a:ea typeface="黑体" panose="02010609060101010101" pitchFamily="49" charset="-122"/>
              </a:rPr>
              <a:t>小 结</a:t>
            </a:r>
            <a:endParaRPr lang="zh-CN" altLang="en-US" sz="2800" b="1" dirty="0">
              <a:solidFill>
                <a:schemeClr val="tx1"/>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57F98C0C-FAF2-480B-87BE-9D56BE4863FC}" type="slidenum">
              <a:rPr lang="zh-CN" altLang="en-US" smtClean="0"/>
              <a:pPr/>
              <a:t>23</a:t>
            </a:fld>
            <a:endParaRPr lang="zh-CN" altLang="en-US"/>
          </a:p>
        </p:txBody>
      </p:sp>
      <p:sp>
        <p:nvSpPr>
          <p:cNvPr id="24" name="TextBox 16"/>
          <p:cNvSpPr>
            <a:spLocks noChangeArrowheads="1"/>
          </p:cNvSpPr>
          <p:nvPr/>
        </p:nvSpPr>
        <p:spPr bwMode="auto">
          <a:xfrm>
            <a:off x="755576" y="836712"/>
            <a:ext cx="1239093" cy="486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eaLnBrk="1" hangingPunct="1">
              <a:lnSpc>
                <a:spcPct val="80000"/>
              </a:lnSpc>
            </a:pPr>
            <a:r>
              <a:rPr lang="en-US" sz="3200" b="1" i="1" dirty="0" smtClean="0">
                <a:latin typeface="Agency FB" pitchFamily="34" charset="0"/>
                <a:ea typeface="微软雅黑" pitchFamily="34" charset="-122"/>
                <a:sym typeface="Agency FB" pitchFamily="34" charset="0"/>
              </a:rPr>
              <a:t>1.1</a:t>
            </a:r>
            <a:endParaRPr lang="zh-CN" altLang="en-US" sz="3200" b="1" i="1" dirty="0">
              <a:latin typeface="Agency FB" pitchFamily="34" charset="0"/>
              <a:ea typeface="微软雅黑" pitchFamily="34" charset="-122"/>
              <a:sym typeface="Agency FB" pitchFamily="34" charset="0"/>
            </a:endParaRPr>
          </a:p>
        </p:txBody>
      </p:sp>
      <p:sp>
        <p:nvSpPr>
          <p:cNvPr id="27" name="TextBox 17"/>
          <p:cNvSpPr>
            <a:spLocks noChangeArrowheads="1"/>
          </p:cNvSpPr>
          <p:nvPr/>
        </p:nvSpPr>
        <p:spPr bwMode="auto">
          <a:xfrm>
            <a:off x="2339752" y="836712"/>
            <a:ext cx="5055344"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a:r>
              <a:rPr lang="zh-CN" altLang="en-US" sz="2400" b="1" dirty="0" smtClean="0">
                <a:ea typeface="微软雅黑" pitchFamily="34" charset="-122"/>
                <a:sym typeface="Arial" pitchFamily="34" charset="0"/>
              </a:rPr>
              <a:t>宏观</a:t>
            </a:r>
            <a:r>
              <a:rPr lang="zh-CN" altLang="en-US" sz="2400" b="1" dirty="0">
                <a:ea typeface="微软雅黑" pitchFamily="34" charset="-122"/>
                <a:sym typeface="Arial" pitchFamily="34" charset="0"/>
              </a:rPr>
              <a:t>环境分析 </a:t>
            </a:r>
          </a:p>
        </p:txBody>
      </p:sp>
      <p:sp>
        <p:nvSpPr>
          <p:cNvPr id="36" name="Rectangle 7"/>
          <p:cNvSpPr>
            <a:spLocks noChangeArrowheads="1"/>
          </p:cNvSpPr>
          <p:nvPr/>
        </p:nvSpPr>
        <p:spPr bwMode="auto">
          <a:xfrm>
            <a:off x="837411" y="2348880"/>
            <a:ext cx="7632848" cy="2304256"/>
          </a:xfrm>
          <a:prstGeom prst="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nSpc>
                <a:spcPct val="150000"/>
              </a:lnSpc>
              <a:buFont typeface="Wingdings" pitchFamily="2" charset="2"/>
              <a:buChar char="p"/>
            </a:pPr>
            <a:r>
              <a:rPr lang="zh-CN" altLang="en-US" sz="1600" dirty="0" smtClean="0">
                <a:solidFill>
                  <a:schemeClr val="dk1"/>
                </a:solidFill>
                <a:latin typeface="Microsoft YaHei" charset="0"/>
                <a:ea typeface="Microsoft YaHei" charset="0"/>
                <a:cs typeface="Microsoft YaHei" charset="0"/>
              </a:rPr>
              <a:t>顺义应</a:t>
            </a:r>
            <a:r>
              <a:rPr lang="zh-CN" altLang="en-US" sz="1600" dirty="0">
                <a:solidFill>
                  <a:schemeClr val="dk1"/>
                </a:solidFill>
                <a:latin typeface="Microsoft YaHei" charset="0"/>
                <a:ea typeface="Microsoft YaHei" charset="0"/>
                <a:cs typeface="Microsoft YaHei" charset="0"/>
              </a:rPr>
              <a:t>顺势而为，以发展“互联网</a:t>
            </a:r>
            <a:r>
              <a:rPr lang="en-US" altLang="zh-CN" sz="1600" dirty="0">
                <a:solidFill>
                  <a:schemeClr val="dk1"/>
                </a:solidFill>
                <a:latin typeface="Microsoft YaHei" charset="0"/>
                <a:ea typeface="Microsoft YaHei" charset="0"/>
                <a:cs typeface="Microsoft YaHei" charset="0"/>
              </a:rPr>
              <a:t>+”</a:t>
            </a:r>
            <a:r>
              <a:rPr lang="zh-CN" altLang="en-US" sz="1600" dirty="0">
                <a:solidFill>
                  <a:schemeClr val="dk1"/>
                </a:solidFill>
                <a:latin typeface="Microsoft YaHei" charset="0"/>
                <a:ea typeface="Microsoft YaHei" charset="0"/>
                <a:cs typeface="Microsoft YaHei" charset="0"/>
              </a:rPr>
              <a:t>为重点，推进重点行业领域的转型升级。</a:t>
            </a:r>
            <a:endParaRPr lang="en-US" altLang="zh-CN" sz="1600" dirty="0">
              <a:solidFill>
                <a:schemeClr val="dk1"/>
              </a:solidFill>
              <a:latin typeface="Microsoft YaHei" charset="0"/>
              <a:ea typeface="Microsoft YaHei" charset="0"/>
              <a:cs typeface="Microsoft YaHei" charset="0"/>
            </a:endParaRPr>
          </a:p>
          <a:p>
            <a:pPr marL="285750" indent="-285750">
              <a:lnSpc>
                <a:spcPct val="150000"/>
              </a:lnSpc>
              <a:buFont typeface="Wingdings" pitchFamily="2" charset="2"/>
              <a:buChar char="p"/>
            </a:pPr>
            <a:r>
              <a:rPr lang="zh-CN" altLang="en-US" sz="1600" dirty="0">
                <a:solidFill>
                  <a:schemeClr val="dk1"/>
                </a:solidFill>
                <a:latin typeface="Microsoft YaHei" charset="0"/>
                <a:ea typeface="Microsoft YaHei" charset="0"/>
                <a:cs typeface="Microsoft YaHei" charset="0"/>
              </a:rPr>
              <a:t>围绕顺义新城定位</a:t>
            </a:r>
            <a:r>
              <a:rPr lang="zh-CN" altLang="en-US" sz="1600" dirty="0" smtClean="0">
                <a:solidFill>
                  <a:schemeClr val="dk1"/>
                </a:solidFill>
                <a:latin typeface="Microsoft YaHei" charset="0"/>
                <a:ea typeface="Microsoft YaHei" charset="0"/>
                <a:cs typeface="Microsoft YaHei" charset="0"/>
              </a:rPr>
              <a:t>，应</a:t>
            </a:r>
            <a:r>
              <a:rPr lang="zh-CN" altLang="en-US" sz="1600" dirty="0">
                <a:solidFill>
                  <a:schemeClr val="dk1"/>
                </a:solidFill>
                <a:latin typeface="Microsoft YaHei" charset="0"/>
                <a:ea typeface="Microsoft YaHei" charset="0"/>
                <a:cs typeface="Microsoft YaHei" charset="0"/>
              </a:rPr>
              <a:t>通过“互联网</a:t>
            </a:r>
            <a:r>
              <a:rPr lang="en-US" altLang="zh-CN" sz="1600" dirty="0">
                <a:solidFill>
                  <a:schemeClr val="dk1"/>
                </a:solidFill>
                <a:latin typeface="Microsoft YaHei" charset="0"/>
                <a:ea typeface="Microsoft YaHei" charset="0"/>
                <a:cs typeface="Microsoft YaHei" charset="0"/>
              </a:rPr>
              <a:t>+”</a:t>
            </a:r>
            <a:r>
              <a:rPr lang="zh-CN" altLang="en-US" sz="1600" dirty="0">
                <a:solidFill>
                  <a:schemeClr val="dk1"/>
                </a:solidFill>
                <a:latin typeface="Microsoft YaHei" charset="0"/>
                <a:ea typeface="Microsoft YaHei" charset="0"/>
                <a:cs typeface="Microsoft YaHei" charset="0"/>
              </a:rPr>
              <a:t>全力配合两大千亿级产业转型发展。</a:t>
            </a:r>
            <a:endParaRPr lang="en-US" altLang="zh-CN" sz="1600" dirty="0">
              <a:solidFill>
                <a:schemeClr val="dk1"/>
              </a:solidFill>
              <a:latin typeface="Microsoft YaHei" charset="0"/>
              <a:ea typeface="Microsoft YaHei" charset="0"/>
              <a:cs typeface="Microsoft YaHei" charset="0"/>
            </a:endParaRPr>
          </a:p>
          <a:p>
            <a:pPr marL="285750" indent="-285750">
              <a:lnSpc>
                <a:spcPct val="150000"/>
              </a:lnSpc>
              <a:buFont typeface="Wingdings" pitchFamily="2" charset="2"/>
              <a:buChar char="p"/>
            </a:pPr>
            <a:r>
              <a:rPr lang="zh-CN" altLang="en-US" sz="1600" dirty="0">
                <a:solidFill>
                  <a:schemeClr val="dk1"/>
                </a:solidFill>
                <a:latin typeface="Microsoft YaHei" charset="0"/>
                <a:ea typeface="Microsoft YaHei" charset="0"/>
                <a:cs typeface="Microsoft YaHei" charset="0"/>
              </a:rPr>
              <a:t>新一代信息产业技术正逐渐完善，顺义应结合自身特色与现有技术基础，重点发展物联网和云计算等。 </a:t>
            </a:r>
          </a:p>
        </p:txBody>
      </p:sp>
      <p:sp>
        <p:nvSpPr>
          <p:cNvPr id="3" name="等腰三角形 2"/>
          <p:cNvSpPr/>
          <p:nvPr/>
        </p:nvSpPr>
        <p:spPr>
          <a:xfrm>
            <a:off x="1043608" y="4869160"/>
            <a:ext cx="7056784" cy="365174"/>
          </a:xfrm>
          <a:custGeom>
            <a:avLst/>
            <a:gdLst>
              <a:gd name="connsiteX0" fmla="*/ 0 w 7056784"/>
              <a:gd name="connsiteY0" fmla="*/ 360040 h 360040"/>
              <a:gd name="connsiteX1" fmla="*/ 3528392 w 7056784"/>
              <a:gd name="connsiteY1" fmla="*/ 0 h 360040"/>
              <a:gd name="connsiteX2" fmla="*/ 7056784 w 7056784"/>
              <a:gd name="connsiteY2" fmla="*/ 360040 h 360040"/>
              <a:gd name="connsiteX3" fmla="*/ 0 w 7056784"/>
              <a:gd name="connsiteY3" fmla="*/ 360040 h 360040"/>
              <a:gd name="connsiteX0" fmla="*/ 0 w 7056784"/>
              <a:gd name="connsiteY0" fmla="*/ 0 h 365174"/>
              <a:gd name="connsiteX1" fmla="*/ 3528392 w 7056784"/>
              <a:gd name="connsiteY1" fmla="*/ 365174 h 365174"/>
              <a:gd name="connsiteX2" fmla="*/ 7056784 w 7056784"/>
              <a:gd name="connsiteY2" fmla="*/ 0 h 365174"/>
              <a:gd name="connsiteX3" fmla="*/ 0 w 7056784"/>
              <a:gd name="connsiteY3" fmla="*/ 0 h 365174"/>
            </a:gdLst>
            <a:ahLst/>
            <a:cxnLst>
              <a:cxn ang="0">
                <a:pos x="connsiteX0" y="connsiteY0"/>
              </a:cxn>
              <a:cxn ang="0">
                <a:pos x="connsiteX1" y="connsiteY1"/>
              </a:cxn>
              <a:cxn ang="0">
                <a:pos x="connsiteX2" y="connsiteY2"/>
              </a:cxn>
              <a:cxn ang="0">
                <a:pos x="connsiteX3" y="connsiteY3"/>
              </a:cxn>
            </a:cxnLst>
            <a:rect l="l" t="t" r="r" b="b"/>
            <a:pathLst>
              <a:path w="7056784" h="365174">
                <a:moveTo>
                  <a:pt x="0" y="0"/>
                </a:moveTo>
                <a:lnTo>
                  <a:pt x="3528392" y="365174"/>
                </a:lnTo>
                <a:lnTo>
                  <a:pt x="7056784" y="0"/>
                </a:lnTo>
                <a:lnTo>
                  <a:pt x="0" y="0"/>
                </a:lnTo>
                <a:close/>
              </a:path>
            </a:pathLst>
          </a:custGeom>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solidFill>
                <a:srgbClr val="F68B32"/>
              </a:solidFill>
            </a:endParaRPr>
          </a:p>
        </p:txBody>
      </p:sp>
      <p:sp>
        <p:nvSpPr>
          <p:cNvPr id="5" name="TextBox 4"/>
          <p:cNvSpPr txBox="1"/>
          <p:nvPr/>
        </p:nvSpPr>
        <p:spPr>
          <a:xfrm>
            <a:off x="611560" y="5847655"/>
            <a:ext cx="8064896" cy="400110"/>
          </a:xfrm>
          <a:prstGeom prst="rect">
            <a:avLst/>
          </a:prstGeom>
          <a:noFill/>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顺义利用“互联网</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升级改造传统产业势在必行！</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xmlns="" val="10958638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7F98C0C-FAF2-480B-87BE-9D56BE4863FC}" type="slidenum">
              <a:rPr lang="zh-CN" altLang="en-US" smtClean="0"/>
              <a:pPr/>
              <a:t>24</a:t>
            </a:fld>
            <a:endParaRPr lang="zh-CN" altLang="en-US"/>
          </a:p>
        </p:txBody>
      </p:sp>
      <p:pic>
        <p:nvPicPr>
          <p:cNvPr id="36" name="图片 3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03648" y="2060848"/>
            <a:ext cx="6552728" cy="977017"/>
          </a:xfrm>
          <a:prstGeom prst="rect">
            <a:avLst/>
          </a:prstGeom>
          <a:effectLst>
            <a:outerShdw blurRad="203200" dist="63500" dir="5400000" algn="t" rotWithShape="0">
              <a:prstClr val="black">
                <a:alpha val="29000"/>
              </a:prstClr>
            </a:outerShdw>
          </a:effectLst>
        </p:spPr>
      </p:pic>
      <p:sp>
        <p:nvSpPr>
          <p:cNvPr id="37" name="TextBox 36"/>
          <p:cNvSpPr txBox="1"/>
          <p:nvPr/>
        </p:nvSpPr>
        <p:spPr>
          <a:xfrm>
            <a:off x="2656868" y="2404414"/>
            <a:ext cx="4893810" cy="338554"/>
          </a:xfrm>
          <a:prstGeom prst="rect">
            <a:avLst/>
          </a:prstGeom>
          <a:noFill/>
        </p:spPr>
        <p:txBody>
          <a:bodyPr wrap="square" rtlCol="0">
            <a:spAutoFit/>
          </a:bodyPr>
          <a:lstStyle/>
          <a:p>
            <a:pPr lvl="0" algn="just">
              <a:defRPr/>
            </a:pPr>
            <a:r>
              <a:rPr lang="zh-CN" altLang="en-US" sz="1600" b="1" dirty="0">
                <a:latin typeface="Microsoft YaHei" charset="0"/>
                <a:ea typeface="Microsoft YaHei" charset="0"/>
                <a:cs typeface="Microsoft YaHei" charset="0"/>
              </a:rPr>
              <a:t>顺义</a:t>
            </a:r>
            <a:r>
              <a:rPr lang="zh-CN" altLang="en-US" sz="1600" b="1" dirty="0" smtClean="0">
                <a:latin typeface="Microsoft YaHei" charset="0"/>
                <a:ea typeface="Microsoft YaHei" charset="0"/>
                <a:cs typeface="Microsoft YaHei" charset="0"/>
              </a:rPr>
              <a:t>区发展</a:t>
            </a:r>
            <a:r>
              <a:rPr lang="zh-CN" altLang="en-US" sz="1600" b="1" dirty="0">
                <a:latin typeface="Microsoft YaHei" charset="0"/>
                <a:ea typeface="Microsoft YaHei" charset="0"/>
                <a:cs typeface="Microsoft YaHei" charset="0"/>
              </a:rPr>
              <a:t>“互联网</a:t>
            </a:r>
            <a:r>
              <a:rPr lang="en-US" altLang="zh-CN" sz="1600" b="1" dirty="0">
                <a:latin typeface="Microsoft YaHei" charset="0"/>
                <a:ea typeface="Microsoft YaHei" charset="0"/>
                <a:cs typeface="Microsoft YaHei" charset="0"/>
              </a:rPr>
              <a:t>+”</a:t>
            </a:r>
            <a:r>
              <a:rPr lang="zh-CN" altLang="en-US" sz="1600" b="1" dirty="0">
                <a:latin typeface="Microsoft YaHei" charset="0"/>
                <a:ea typeface="Microsoft YaHei" charset="0"/>
                <a:cs typeface="Microsoft YaHei" charset="0"/>
              </a:rPr>
              <a:t>的优势 </a:t>
            </a:r>
          </a:p>
        </p:txBody>
      </p:sp>
      <p:sp>
        <p:nvSpPr>
          <p:cNvPr id="38" name="六边形 4"/>
          <p:cNvSpPr/>
          <p:nvPr/>
        </p:nvSpPr>
        <p:spPr>
          <a:xfrm>
            <a:off x="1579748" y="2236717"/>
            <a:ext cx="841512" cy="672720"/>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9" name="TextBox 38"/>
          <p:cNvSpPr txBox="1"/>
          <p:nvPr/>
        </p:nvSpPr>
        <p:spPr>
          <a:xfrm flipH="1">
            <a:off x="1572234" y="2366075"/>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1</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pic>
        <p:nvPicPr>
          <p:cNvPr id="40" name="图片 3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03648" y="3137125"/>
            <a:ext cx="6552728" cy="977017"/>
          </a:xfrm>
          <a:prstGeom prst="rect">
            <a:avLst/>
          </a:prstGeom>
          <a:effectLst>
            <a:outerShdw blurRad="203200" dist="63500" dir="5400000" algn="t" rotWithShape="0">
              <a:prstClr val="black">
                <a:alpha val="29000"/>
              </a:prstClr>
            </a:outerShdw>
          </a:effectLst>
        </p:spPr>
      </p:pic>
      <p:sp>
        <p:nvSpPr>
          <p:cNvPr id="41" name="六边形 4"/>
          <p:cNvSpPr/>
          <p:nvPr/>
        </p:nvSpPr>
        <p:spPr>
          <a:xfrm>
            <a:off x="1579748" y="3312994"/>
            <a:ext cx="841512" cy="672720"/>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2" name="TextBox 41"/>
          <p:cNvSpPr txBox="1"/>
          <p:nvPr/>
        </p:nvSpPr>
        <p:spPr>
          <a:xfrm flipH="1">
            <a:off x="1572234" y="3442352"/>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2</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pic>
        <p:nvPicPr>
          <p:cNvPr id="43" name="图片 4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03648" y="4213402"/>
            <a:ext cx="6552728" cy="977017"/>
          </a:xfrm>
          <a:prstGeom prst="rect">
            <a:avLst/>
          </a:prstGeom>
          <a:effectLst>
            <a:outerShdw blurRad="203200" dist="63500" dir="5400000" algn="t" rotWithShape="0">
              <a:prstClr val="black">
                <a:alpha val="29000"/>
              </a:prstClr>
            </a:outerShdw>
          </a:effectLst>
        </p:spPr>
      </p:pic>
      <p:sp>
        <p:nvSpPr>
          <p:cNvPr id="44" name="TextBox 43"/>
          <p:cNvSpPr txBox="1"/>
          <p:nvPr/>
        </p:nvSpPr>
        <p:spPr>
          <a:xfrm>
            <a:off x="2656868" y="4555028"/>
            <a:ext cx="4893810" cy="338554"/>
          </a:xfrm>
          <a:prstGeom prst="rect">
            <a:avLst/>
          </a:prstGeom>
          <a:noFill/>
        </p:spPr>
        <p:txBody>
          <a:bodyPr wrap="square" rtlCol="0">
            <a:spAutoFit/>
          </a:bodyPr>
          <a:lstStyle/>
          <a:p>
            <a:pPr lvl="0" algn="just">
              <a:defRPr/>
            </a:pPr>
            <a:r>
              <a:rPr lang="zh-CN" altLang="en-US" sz="1600" b="1" kern="0" dirty="0">
                <a:latin typeface="Arial" pitchFamily="34" charset="0"/>
                <a:ea typeface="微软雅黑" pitchFamily="34" charset="-122"/>
                <a:cs typeface="Arial" pitchFamily="34" charset="0"/>
              </a:rPr>
              <a:t>顺义</a:t>
            </a:r>
            <a:r>
              <a:rPr lang="zh-CN" altLang="en-US" sz="1600" b="1" kern="0" dirty="0" smtClean="0">
                <a:latin typeface="Arial" pitchFamily="34" charset="0"/>
                <a:ea typeface="微软雅黑" pitchFamily="34" charset="-122"/>
                <a:cs typeface="Arial" pitchFamily="34" charset="0"/>
              </a:rPr>
              <a:t>区发展现状及差距分析</a:t>
            </a:r>
            <a:endParaRPr lang="zh-CN" altLang="en-US" sz="1600" b="1" kern="0" dirty="0">
              <a:latin typeface="Arial" pitchFamily="34" charset="0"/>
              <a:ea typeface="微软雅黑" pitchFamily="34" charset="-122"/>
              <a:cs typeface="Arial" pitchFamily="34" charset="0"/>
            </a:endParaRPr>
          </a:p>
        </p:txBody>
      </p:sp>
      <p:sp>
        <p:nvSpPr>
          <p:cNvPr id="45" name="六边形 4"/>
          <p:cNvSpPr/>
          <p:nvPr/>
        </p:nvSpPr>
        <p:spPr>
          <a:xfrm>
            <a:off x="1579748" y="4389272"/>
            <a:ext cx="841512" cy="672720"/>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6" name="TextBox 45"/>
          <p:cNvSpPr txBox="1"/>
          <p:nvPr/>
        </p:nvSpPr>
        <p:spPr>
          <a:xfrm flipH="1">
            <a:off x="1572234" y="4518629"/>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3</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sp>
        <p:nvSpPr>
          <p:cNvPr id="47" name="TextBox 21"/>
          <p:cNvSpPr txBox="1"/>
          <p:nvPr/>
        </p:nvSpPr>
        <p:spPr>
          <a:xfrm>
            <a:off x="2656867" y="3503826"/>
            <a:ext cx="5014743" cy="338554"/>
          </a:xfrm>
          <a:prstGeom prst="rect">
            <a:avLst/>
          </a:prstGeom>
          <a:noFill/>
        </p:spPr>
        <p:txBody>
          <a:bodyPr wrap="square" rtlCol="0">
            <a:spAutoFit/>
          </a:bodyPr>
          <a:lstStyle/>
          <a:p>
            <a:pPr algn="just">
              <a:defRPr/>
            </a:pPr>
            <a:r>
              <a:rPr lang="zh-CN" altLang="en-US" sz="1600" b="1" dirty="0">
                <a:latin typeface="Microsoft YaHei" charset="0"/>
                <a:ea typeface="Microsoft YaHei" charset="0"/>
                <a:cs typeface="Microsoft YaHei" charset="0"/>
              </a:rPr>
              <a:t>顺义</a:t>
            </a:r>
            <a:r>
              <a:rPr lang="zh-CN" altLang="en-US" sz="1600" b="1" dirty="0" smtClean="0">
                <a:latin typeface="Microsoft YaHei" charset="0"/>
                <a:ea typeface="Microsoft YaHei" charset="0"/>
                <a:cs typeface="Microsoft YaHei" charset="0"/>
              </a:rPr>
              <a:t>区发展</a:t>
            </a:r>
            <a:r>
              <a:rPr lang="zh-CN" altLang="en-US" sz="1600" b="1" dirty="0">
                <a:latin typeface="Microsoft YaHei" charset="0"/>
                <a:ea typeface="Microsoft YaHei" charset="0"/>
                <a:cs typeface="Microsoft YaHei" charset="0"/>
              </a:rPr>
              <a:t>“互联网</a:t>
            </a:r>
            <a:r>
              <a:rPr lang="en-US" altLang="zh-CN" sz="1600" b="1" dirty="0">
                <a:latin typeface="Microsoft YaHei" charset="0"/>
                <a:ea typeface="Microsoft YaHei" charset="0"/>
                <a:cs typeface="Microsoft YaHei" charset="0"/>
              </a:rPr>
              <a:t>+”</a:t>
            </a:r>
            <a:r>
              <a:rPr lang="zh-CN" altLang="en-US" sz="1600" b="1" dirty="0">
                <a:latin typeface="Microsoft YaHei" charset="0"/>
                <a:ea typeface="Microsoft YaHei" charset="0"/>
                <a:cs typeface="Microsoft YaHei" charset="0"/>
              </a:rPr>
              <a:t>的机遇分析</a:t>
            </a:r>
          </a:p>
        </p:txBody>
      </p:sp>
      <p:pic>
        <p:nvPicPr>
          <p:cNvPr id="48" name="图片 4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03648" y="5287892"/>
            <a:ext cx="6552728" cy="977017"/>
          </a:xfrm>
          <a:prstGeom prst="rect">
            <a:avLst/>
          </a:prstGeom>
          <a:effectLst>
            <a:outerShdw blurRad="203200" dist="63500" dir="5400000" algn="t" rotWithShape="0">
              <a:prstClr val="black">
                <a:alpha val="29000"/>
              </a:prstClr>
            </a:outerShdw>
          </a:effectLst>
        </p:spPr>
      </p:pic>
      <p:sp>
        <p:nvSpPr>
          <p:cNvPr id="49" name="TextBox 30"/>
          <p:cNvSpPr txBox="1"/>
          <p:nvPr/>
        </p:nvSpPr>
        <p:spPr>
          <a:xfrm>
            <a:off x="2656868" y="5593119"/>
            <a:ext cx="4893810" cy="338554"/>
          </a:xfrm>
          <a:prstGeom prst="rect">
            <a:avLst/>
          </a:prstGeom>
          <a:noFill/>
        </p:spPr>
        <p:txBody>
          <a:bodyPr wrap="square" rtlCol="0">
            <a:spAutoFit/>
          </a:bodyPr>
          <a:lstStyle/>
          <a:p>
            <a:pPr lvl="0" algn="just">
              <a:defRPr/>
            </a:pPr>
            <a:r>
              <a:rPr lang="zh-CN" altLang="en-US" sz="1600" b="1" kern="0" dirty="0">
                <a:latin typeface="Arial" pitchFamily="34" charset="0"/>
                <a:ea typeface="微软雅黑" pitchFamily="34" charset="-122"/>
                <a:cs typeface="Arial" pitchFamily="34" charset="0"/>
              </a:rPr>
              <a:t>顺义</a:t>
            </a:r>
            <a:r>
              <a:rPr lang="zh-CN" altLang="en-US" sz="1600" b="1" kern="0" dirty="0" smtClean="0">
                <a:latin typeface="Arial" pitchFamily="34" charset="0"/>
                <a:ea typeface="微软雅黑" pitchFamily="34" charset="-122"/>
                <a:cs typeface="Arial" pitchFamily="34" charset="0"/>
              </a:rPr>
              <a:t>区发展“互联网</a:t>
            </a:r>
            <a:r>
              <a:rPr lang="en-US" altLang="zh-CN" sz="1600" b="1" kern="0" dirty="0" smtClean="0">
                <a:latin typeface="Arial" pitchFamily="34" charset="0"/>
                <a:ea typeface="微软雅黑" pitchFamily="34" charset="-122"/>
                <a:cs typeface="Arial" pitchFamily="34" charset="0"/>
              </a:rPr>
              <a:t>+</a:t>
            </a:r>
            <a:r>
              <a:rPr lang="zh-CN" altLang="en-US" sz="1600" b="1" kern="0" dirty="0" smtClean="0">
                <a:latin typeface="Arial" pitchFamily="34" charset="0"/>
                <a:ea typeface="微软雅黑" pitchFamily="34" charset="-122"/>
                <a:cs typeface="Arial" pitchFamily="34" charset="0"/>
              </a:rPr>
              <a:t>”的</a:t>
            </a:r>
            <a:r>
              <a:rPr lang="zh-CN" altLang="en-US" sz="1600" b="1" kern="0" dirty="0">
                <a:latin typeface="Arial" pitchFamily="34" charset="0"/>
                <a:ea typeface="微软雅黑" pitchFamily="34" charset="-122"/>
                <a:cs typeface="Arial" pitchFamily="34" charset="0"/>
              </a:rPr>
              <a:t>战略定位 </a:t>
            </a:r>
          </a:p>
        </p:txBody>
      </p:sp>
      <p:sp>
        <p:nvSpPr>
          <p:cNvPr id="50" name="六边形 4"/>
          <p:cNvSpPr/>
          <p:nvPr/>
        </p:nvSpPr>
        <p:spPr>
          <a:xfrm>
            <a:off x="1579748" y="5463762"/>
            <a:ext cx="841512" cy="672720"/>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1" name="TextBox 32"/>
          <p:cNvSpPr txBox="1"/>
          <p:nvPr/>
        </p:nvSpPr>
        <p:spPr>
          <a:xfrm flipH="1">
            <a:off x="1572234" y="5593119"/>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4</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sp>
        <p:nvSpPr>
          <p:cNvPr id="25" name="矩形 24"/>
          <p:cNvSpPr/>
          <p:nvPr/>
        </p:nvSpPr>
        <p:spPr>
          <a:xfrm>
            <a:off x="395536" y="764784"/>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2400" b="1" dirty="0" smtClean="0">
                <a:solidFill>
                  <a:schemeClr val="tx1"/>
                </a:solidFill>
                <a:latin typeface="黑体" panose="02010609060101010101" pitchFamily="49" charset="-122"/>
                <a:ea typeface="黑体" panose="02010609060101010101" pitchFamily="49" charset="-122"/>
              </a:rPr>
              <a:t>1.2 </a:t>
            </a:r>
            <a:r>
              <a:rPr lang="zh-CN" altLang="en-US" sz="2400" b="1" dirty="0" smtClean="0">
                <a:solidFill>
                  <a:schemeClr val="tx1"/>
                </a:solidFill>
                <a:latin typeface="黑体" panose="02010609060101010101" pitchFamily="49" charset="-122"/>
                <a:ea typeface="黑体" panose="02010609060101010101" pitchFamily="49" charset="-122"/>
              </a:rPr>
              <a:t>战略定位分析关注优势、机遇、现状</a:t>
            </a:r>
            <a:endParaRPr lang="zh-CN" altLang="en-US" sz="2400" b="1"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2454097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47"/>
                                        </p:tgtEl>
                                        <p:attrNameLst>
                                          <p:attrName>style.opacity</p:attrName>
                                        </p:attrNameLst>
                                      </p:cBhvr>
                                      <p:to>
                                        <p:strVal val="0.25"/>
                                      </p:to>
                                    </p:set>
                                    <p:animEffect filter="image" prLst="opacity: 0.25">
                                      <p:cBhvr rctx="IE">
                                        <p:cTn id="7" dur="indefinite"/>
                                        <p:tgtEl>
                                          <p:spTgt spid="47"/>
                                        </p:tgtEl>
                                      </p:cBhvr>
                                    </p:animEffect>
                                  </p:childTnLst>
                                </p:cTn>
                              </p:par>
                              <p:par>
                                <p:cTn id="8" presetID="9" presetClass="emph" presetSubtype="0" grpId="0" nodeType="withEffect">
                                  <p:stCondLst>
                                    <p:cond delay="0"/>
                                  </p:stCondLst>
                                  <p:childTnLst>
                                    <p:set>
                                      <p:cBhvr rctx="PPT">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rctx="PPT">
                                        <p:cTn id="12" dur="indefinite"/>
                                        <p:tgtEl>
                                          <p:spTgt spid="49"/>
                                        </p:tgtEl>
                                        <p:attrNameLst>
                                          <p:attrName>style.opacity</p:attrName>
                                        </p:attrNameLst>
                                      </p:cBhvr>
                                      <p:to>
                                        <p:strVal val="0.25"/>
                                      </p:to>
                                    </p:set>
                                    <p:animEffect filter="image" prLst="opacity: 0.25">
                                      <p:cBhvr rctx="IE">
                                        <p:cTn id="13" dur="indefinite"/>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7" grpId="0"/>
      <p:bldP spid="4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25</a:t>
            </a:fld>
            <a:endParaRPr lang="zh-CN" altLang="en-US" dirty="0"/>
          </a:p>
        </p:txBody>
      </p:sp>
      <p:grpSp>
        <p:nvGrpSpPr>
          <p:cNvPr id="23" name="Group 3"/>
          <p:cNvGrpSpPr>
            <a:grpSpLocks/>
          </p:cNvGrpSpPr>
          <p:nvPr/>
        </p:nvGrpSpPr>
        <p:grpSpPr bwMode="auto">
          <a:xfrm>
            <a:off x="0" y="2428868"/>
            <a:ext cx="6370411" cy="4076676"/>
            <a:chOff x="-518" y="231"/>
            <a:chExt cx="4598" cy="2736"/>
          </a:xfrm>
        </p:grpSpPr>
        <p:sp>
          <p:nvSpPr>
            <p:cNvPr id="24" name="Oval 4"/>
            <p:cNvSpPr>
              <a:spLocks noChangeArrowheads="1"/>
            </p:cNvSpPr>
            <p:nvPr/>
          </p:nvSpPr>
          <p:spPr bwMode="auto">
            <a:xfrm>
              <a:off x="1344" y="471"/>
              <a:ext cx="2544" cy="2496"/>
            </a:xfrm>
            <a:prstGeom prst="ellipse">
              <a:avLst/>
            </a:prstGeom>
            <a:solidFill>
              <a:schemeClr val="accent3">
                <a:lumMod val="40000"/>
                <a:lumOff val="60000"/>
              </a:schemeClr>
            </a:solidFill>
            <a:ln w="9525" cmpd="sng">
              <a:solidFill>
                <a:schemeClr val="tx1"/>
              </a:solid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26" name="Text Box 8"/>
            <p:cNvSpPr txBox="1">
              <a:spLocks noChangeArrowheads="1"/>
            </p:cNvSpPr>
            <p:nvPr/>
          </p:nvSpPr>
          <p:spPr bwMode="auto">
            <a:xfrm>
              <a:off x="2229" y="1623"/>
              <a:ext cx="822" cy="273"/>
            </a:xfrm>
            <a:prstGeom prst="rect">
              <a:avLst/>
            </a:prstGeom>
            <a:noFill/>
            <a:ln w="9525">
              <a:noFill/>
              <a:miter lim="800000"/>
              <a:headEnd/>
              <a:tailEnd/>
            </a:ln>
            <a:effectLst/>
          </p:spPr>
          <p:txBody>
            <a:bodyPr wrap="none">
              <a:spAutoFit/>
            </a:bodyPr>
            <a:lstStyle/>
            <a:p>
              <a:pPr algn="ctr" eaLnBrk="0" hangingPunct="0">
                <a:defRPr/>
              </a:pPr>
              <a:r>
                <a:rPr lang="zh-CN" altLang="en-US" sz="2000" dirty="0" smtClean="0"/>
                <a:t>主要任务</a:t>
              </a:r>
              <a:endParaRPr lang="zh-CN" altLang="zh-CN" sz="2000" b="1" dirty="0">
                <a:effectLst>
                  <a:outerShdw blurRad="38100" dist="38100" dir="2700000" algn="tl">
                    <a:srgbClr val="C0C0C0"/>
                  </a:outerShdw>
                </a:effectLst>
                <a:latin typeface="微软雅黑" pitchFamily="34" charset="-122"/>
                <a:ea typeface="微软雅黑" pitchFamily="34" charset="-122"/>
                <a:cs typeface="Arial" pitchFamily="34" charset="0"/>
              </a:endParaRPr>
            </a:p>
          </p:txBody>
        </p:sp>
        <p:grpSp>
          <p:nvGrpSpPr>
            <p:cNvPr id="27" name="Group 9"/>
            <p:cNvGrpSpPr>
              <a:grpSpLocks/>
            </p:cNvGrpSpPr>
            <p:nvPr/>
          </p:nvGrpSpPr>
          <p:grpSpPr bwMode="auto">
            <a:xfrm>
              <a:off x="2352" y="231"/>
              <a:ext cx="432" cy="415"/>
              <a:chOff x="0" y="0"/>
              <a:chExt cx="432" cy="415"/>
            </a:xfrm>
          </p:grpSpPr>
          <p:grpSp>
            <p:nvGrpSpPr>
              <p:cNvPr id="66" name="Group 10"/>
              <p:cNvGrpSpPr>
                <a:grpSpLocks/>
              </p:cNvGrpSpPr>
              <p:nvPr/>
            </p:nvGrpSpPr>
            <p:grpSpPr bwMode="auto">
              <a:xfrm>
                <a:off x="0" y="0"/>
                <a:ext cx="432" cy="415"/>
                <a:chOff x="0" y="0"/>
                <a:chExt cx="1680" cy="1680"/>
              </a:xfrm>
            </p:grpSpPr>
            <p:sp>
              <p:nvSpPr>
                <p:cNvPr id="68" name="Oval 11"/>
                <p:cNvSpPr>
                  <a:spLocks noChangeArrowheads="1"/>
                </p:cNvSpPr>
                <p:nvPr/>
              </p:nvSpPr>
              <p:spPr bwMode="auto">
                <a:xfrm>
                  <a:off x="0" y="0"/>
                  <a:ext cx="1682" cy="1681"/>
                </a:xfrm>
                <a:prstGeom prst="ellipse">
                  <a:avLst/>
                </a:prstGeom>
                <a:gradFill rotWithShape="1">
                  <a:gsLst>
                    <a:gs pos="0">
                      <a:schemeClr val="accent2"/>
                    </a:gs>
                    <a:gs pos="100000">
                      <a:schemeClr val="accent2">
                        <a:gamma/>
                        <a:shade val="42353"/>
                        <a:invGamma/>
                      </a:schemeClr>
                    </a:gs>
                  </a:gsLst>
                  <a:lin ang="5400000" scaled="1"/>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69" name="未知"/>
                <p:cNvSpPr>
                  <a:spLocks/>
                </p:cNvSpPr>
                <p:nvPr/>
              </p:nvSpPr>
              <p:spPr bwMode="auto">
                <a:xfrm>
                  <a:off x="192" y="28"/>
                  <a:ext cx="1296" cy="634"/>
                </a:xfrm>
                <a:custGeom>
                  <a:avLst/>
                  <a:gdLst>
                    <a:gd name="T0" fmla="*/ 1228 w 1321"/>
                    <a:gd name="T1" fmla="*/ 283 h 712"/>
                    <a:gd name="T2" fmla="*/ 1244 w 1321"/>
                    <a:gd name="T3" fmla="*/ 313 h 712"/>
                    <a:gd name="T4" fmla="*/ 1247 w 1321"/>
                    <a:gd name="T5" fmla="*/ 339 h 712"/>
                    <a:gd name="T6" fmla="*/ 1242 w 1321"/>
                    <a:gd name="T7" fmla="*/ 364 h 712"/>
                    <a:gd name="T8" fmla="*/ 1225 w 1321"/>
                    <a:gd name="T9" fmla="*/ 388 h 712"/>
                    <a:gd name="T10" fmla="*/ 1201 w 1321"/>
                    <a:gd name="T11" fmla="*/ 409 h 712"/>
                    <a:gd name="T12" fmla="*/ 1170 w 1321"/>
                    <a:gd name="T13" fmla="*/ 427 h 712"/>
                    <a:gd name="T14" fmla="*/ 1129 w 1321"/>
                    <a:gd name="T15" fmla="*/ 443 h 712"/>
                    <a:gd name="T16" fmla="*/ 1083 w 1321"/>
                    <a:gd name="T17" fmla="*/ 459 h 712"/>
                    <a:gd name="T18" fmla="*/ 1031 w 1321"/>
                    <a:gd name="T19" fmla="*/ 471 h 712"/>
                    <a:gd name="T20" fmla="*/ 973 w 1321"/>
                    <a:gd name="T21" fmla="*/ 482 h 712"/>
                    <a:gd name="T22" fmla="*/ 913 w 1321"/>
                    <a:gd name="T23" fmla="*/ 490 h 712"/>
                    <a:gd name="T24" fmla="*/ 846 w 1321"/>
                    <a:gd name="T25" fmla="*/ 497 h 712"/>
                    <a:gd name="T26" fmla="*/ 778 w 1321"/>
                    <a:gd name="T27" fmla="*/ 501 h 712"/>
                    <a:gd name="T28" fmla="*/ 751 w 1321"/>
                    <a:gd name="T29" fmla="*/ 503 h 712"/>
                    <a:gd name="T30" fmla="*/ 449 w 1321"/>
                    <a:gd name="T31" fmla="*/ 503 h 712"/>
                    <a:gd name="T32" fmla="*/ 445 w 1321"/>
                    <a:gd name="T33" fmla="*/ 503 h 712"/>
                    <a:gd name="T34" fmla="*/ 386 w 1321"/>
                    <a:gd name="T35" fmla="*/ 500 h 712"/>
                    <a:gd name="T36" fmla="*/ 329 w 1321"/>
                    <a:gd name="T37" fmla="*/ 497 h 712"/>
                    <a:gd name="T38" fmla="*/ 275 w 1321"/>
                    <a:gd name="T39" fmla="*/ 492 h 712"/>
                    <a:gd name="T40" fmla="*/ 223 w 1321"/>
                    <a:gd name="T41" fmla="*/ 487 h 712"/>
                    <a:gd name="T42" fmla="*/ 176 w 1321"/>
                    <a:gd name="T43" fmla="*/ 478 h 712"/>
                    <a:gd name="T44" fmla="*/ 132 w 1321"/>
                    <a:gd name="T45" fmla="*/ 467 h 712"/>
                    <a:gd name="T46" fmla="*/ 96 w 1321"/>
                    <a:gd name="T47" fmla="*/ 458 h 712"/>
                    <a:gd name="T48" fmla="*/ 64 w 1321"/>
                    <a:gd name="T49" fmla="*/ 445 h 712"/>
                    <a:gd name="T50" fmla="*/ 36 w 1321"/>
                    <a:gd name="T51" fmla="*/ 429 h 712"/>
                    <a:gd name="T52" fmla="*/ 18 w 1321"/>
                    <a:gd name="T53" fmla="*/ 411 h 712"/>
                    <a:gd name="T54" fmla="*/ 6 w 1321"/>
                    <a:gd name="T55" fmla="*/ 391 h 712"/>
                    <a:gd name="T56" fmla="*/ 0 w 1321"/>
                    <a:gd name="T57" fmla="*/ 370 h 712"/>
                    <a:gd name="T58" fmla="*/ 0 w 1321"/>
                    <a:gd name="T59" fmla="*/ 367 h 712"/>
                    <a:gd name="T60" fmla="*/ 4 w 1321"/>
                    <a:gd name="T61" fmla="*/ 344 h 712"/>
                    <a:gd name="T62" fmla="*/ 16 w 1321"/>
                    <a:gd name="T63" fmla="*/ 315 h 712"/>
                    <a:gd name="T64" fmla="*/ 48 w 1321"/>
                    <a:gd name="T65" fmla="*/ 261 h 712"/>
                    <a:gd name="T66" fmla="*/ 88 w 1321"/>
                    <a:gd name="T67" fmla="*/ 211 h 712"/>
                    <a:gd name="T68" fmla="*/ 138 w 1321"/>
                    <a:gd name="T69" fmla="*/ 166 h 712"/>
                    <a:gd name="T70" fmla="*/ 192 w 1321"/>
                    <a:gd name="T71" fmla="*/ 125 h 712"/>
                    <a:gd name="T72" fmla="*/ 255 w 1321"/>
                    <a:gd name="T73" fmla="*/ 88 h 712"/>
                    <a:gd name="T74" fmla="*/ 323 w 1321"/>
                    <a:gd name="T75" fmla="*/ 58 h 712"/>
                    <a:gd name="T76" fmla="*/ 391 w 1321"/>
                    <a:gd name="T77" fmla="*/ 33 h 712"/>
                    <a:gd name="T78" fmla="*/ 470 w 1321"/>
                    <a:gd name="T79" fmla="*/ 15 h 712"/>
                    <a:gd name="T80" fmla="*/ 548 w 1321"/>
                    <a:gd name="T81" fmla="*/ 4 h 712"/>
                    <a:gd name="T82" fmla="*/ 630 w 1321"/>
                    <a:gd name="T83" fmla="*/ 0 h 712"/>
                    <a:gd name="T84" fmla="*/ 630 w 1321"/>
                    <a:gd name="T85" fmla="*/ 0 h 712"/>
                    <a:gd name="T86" fmla="*/ 717 w 1321"/>
                    <a:gd name="T87" fmla="*/ 4 h 712"/>
                    <a:gd name="T88" fmla="*/ 800 w 1321"/>
                    <a:gd name="T89" fmla="*/ 16 h 712"/>
                    <a:gd name="T90" fmla="*/ 880 w 1321"/>
                    <a:gd name="T91" fmla="*/ 37 h 712"/>
                    <a:gd name="T92" fmla="*/ 954 w 1321"/>
                    <a:gd name="T93" fmla="*/ 63 h 712"/>
                    <a:gd name="T94" fmla="*/ 1022 w 1321"/>
                    <a:gd name="T95" fmla="*/ 97 h 712"/>
                    <a:gd name="T96" fmla="*/ 1085 w 1321"/>
                    <a:gd name="T97" fmla="*/ 137 h 712"/>
                    <a:gd name="T98" fmla="*/ 1141 w 1321"/>
                    <a:gd name="T99" fmla="*/ 181 h 712"/>
                    <a:gd name="T100" fmla="*/ 1188 w 1321"/>
                    <a:gd name="T101" fmla="*/ 229 h 712"/>
                    <a:gd name="T102" fmla="*/ 1228 w 1321"/>
                    <a:gd name="T103" fmla="*/ 283 h 712"/>
                    <a:gd name="T104" fmla="*/ 1228 w 1321"/>
                    <a:gd name="T105" fmla="*/ 28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grpSp>
          <p:sp>
            <p:nvSpPr>
              <p:cNvPr id="67" name="Text Box 13"/>
              <p:cNvSpPr txBox="1">
                <a:spLocks noChangeArrowheads="1"/>
              </p:cNvSpPr>
              <p:nvPr/>
            </p:nvSpPr>
            <p:spPr bwMode="auto">
              <a:xfrm>
                <a:off x="93" y="64"/>
                <a:ext cx="268" cy="315"/>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zh-CN" sz="2400" b="1" dirty="0">
                    <a:solidFill>
                      <a:srgbClr val="FFFFFF"/>
                    </a:solidFill>
                    <a:effectLst>
                      <a:outerShdw blurRad="38100" dist="38100" dir="2700000" algn="tl">
                        <a:srgbClr val="C0C0C0"/>
                      </a:outerShdw>
                    </a:effectLst>
                    <a:latin typeface="微软雅黑" pitchFamily="34" charset="-122"/>
                    <a:ea typeface="微软雅黑" pitchFamily="34" charset="-122"/>
                    <a:cs typeface="Arial" pitchFamily="34" charset="0"/>
                  </a:rPr>
                  <a:t>B</a:t>
                </a:r>
              </a:p>
            </p:txBody>
          </p:sp>
        </p:grpSp>
        <p:grpSp>
          <p:nvGrpSpPr>
            <p:cNvPr id="28" name="Group 14"/>
            <p:cNvGrpSpPr>
              <a:grpSpLocks/>
            </p:cNvGrpSpPr>
            <p:nvPr/>
          </p:nvGrpSpPr>
          <p:grpSpPr bwMode="auto">
            <a:xfrm>
              <a:off x="1948" y="2318"/>
              <a:ext cx="201" cy="176"/>
              <a:chOff x="0" y="0"/>
              <a:chExt cx="201" cy="176"/>
            </a:xfrm>
          </p:grpSpPr>
          <p:sp>
            <p:nvSpPr>
              <p:cNvPr id="64" name="Oval 15"/>
              <p:cNvSpPr>
                <a:spLocks noChangeArrowheads="1"/>
              </p:cNvSpPr>
              <p:nvPr/>
            </p:nvSpPr>
            <p:spPr bwMode="auto">
              <a:xfrm rot="18227093">
                <a:off x="1" y="91"/>
                <a:ext cx="80" cy="87"/>
              </a:xfrm>
              <a:prstGeom prst="ellipse">
                <a:avLst/>
              </a:prstGeom>
              <a:gradFill rotWithShape="1">
                <a:gsLst>
                  <a:gs pos="0">
                    <a:schemeClr val="folHlink"/>
                  </a:gs>
                  <a:gs pos="100000">
                    <a:schemeClr val="folHlink">
                      <a:gamma/>
                      <a:shade val="66667"/>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65" name="Oval 16"/>
              <p:cNvSpPr>
                <a:spLocks noChangeArrowheads="1"/>
              </p:cNvSpPr>
              <p:nvPr/>
            </p:nvSpPr>
            <p:spPr bwMode="auto">
              <a:xfrm rot="18227093">
                <a:off x="116" y="-1"/>
                <a:ext cx="78" cy="87"/>
              </a:xfrm>
              <a:prstGeom prst="ellipse">
                <a:avLst/>
              </a:prstGeom>
              <a:gradFill rotWithShape="1">
                <a:gsLst>
                  <a:gs pos="0">
                    <a:schemeClr val="folHlink"/>
                  </a:gs>
                  <a:gs pos="100000">
                    <a:schemeClr val="folHlink">
                      <a:gamma/>
                      <a:shade val="66667"/>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grpSp>
        <p:grpSp>
          <p:nvGrpSpPr>
            <p:cNvPr id="29" name="Group 17"/>
            <p:cNvGrpSpPr>
              <a:grpSpLocks/>
            </p:cNvGrpSpPr>
            <p:nvPr/>
          </p:nvGrpSpPr>
          <p:grpSpPr bwMode="auto">
            <a:xfrm>
              <a:off x="1536" y="2484"/>
              <a:ext cx="432" cy="432"/>
              <a:chOff x="0" y="0"/>
              <a:chExt cx="432" cy="432"/>
            </a:xfrm>
          </p:grpSpPr>
          <p:grpSp>
            <p:nvGrpSpPr>
              <p:cNvPr id="60" name="Group 18"/>
              <p:cNvGrpSpPr>
                <a:grpSpLocks/>
              </p:cNvGrpSpPr>
              <p:nvPr/>
            </p:nvGrpSpPr>
            <p:grpSpPr bwMode="auto">
              <a:xfrm>
                <a:off x="0" y="0"/>
                <a:ext cx="432" cy="432"/>
                <a:chOff x="0" y="0"/>
                <a:chExt cx="1680" cy="1680"/>
              </a:xfrm>
            </p:grpSpPr>
            <p:sp>
              <p:nvSpPr>
                <p:cNvPr id="62" name="Oval 19"/>
                <p:cNvSpPr>
                  <a:spLocks noChangeArrowheads="1"/>
                </p:cNvSpPr>
                <p:nvPr/>
              </p:nvSpPr>
              <p:spPr bwMode="auto">
                <a:xfrm>
                  <a:off x="-1" y="2"/>
                  <a:ext cx="1682" cy="1678"/>
                </a:xfrm>
                <a:prstGeom prst="ellipse">
                  <a:avLst/>
                </a:prstGeom>
                <a:gradFill rotWithShape="1">
                  <a:gsLst>
                    <a:gs pos="0">
                      <a:schemeClr val="folHlink"/>
                    </a:gs>
                    <a:gs pos="100000">
                      <a:schemeClr val="folHlink">
                        <a:gamma/>
                        <a:shade val="24314"/>
                        <a:invGamma/>
                      </a:schemeClr>
                    </a:gs>
                  </a:gsLst>
                  <a:lin ang="5400000" scaled="1"/>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63" name="未知"/>
                <p:cNvSpPr>
                  <a:spLocks/>
                </p:cNvSpPr>
                <p:nvPr/>
              </p:nvSpPr>
              <p:spPr bwMode="auto">
                <a:xfrm>
                  <a:off x="192" y="28"/>
                  <a:ext cx="1296" cy="634"/>
                </a:xfrm>
                <a:custGeom>
                  <a:avLst/>
                  <a:gdLst>
                    <a:gd name="T0" fmla="*/ 1228 w 1321"/>
                    <a:gd name="T1" fmla="*/ 283 h 712"/>
                    <a:gd name="T2" fmla="*/ 1244 w 1321"/>
                    <a:gd name="T3" fmla="*/ 313 h 712"/>
                    <a:gd name="T4" fmla="*/ 1247 w 1321"/>
                    <a:gd name="T5" fmla="*/ 339 h 712"/>
                    <a:gd name="T6" fmla="*/ 1242 w 1321"/>
                    <a:gd name="T7" fmla="*/ 364 h 712"/>
                    <a:gd name="T8" fmla="*/ 1225 w 1321"/>
                    <a:gd name="T9" fmla="*/ 388 h 712"/>
                    <a:gd name="T10" fmla="*/ 1201 w 1321"/>
                    <a:gd name="T11" fmla="*/ 409 h 712"/>
                    <a:gd name="T12" fmla="*/ 1170 w 1321"/>
                    <a:gd name="T13" fmla="*/ 427 h 712"/>
                    <a:gd name="T14" fmla="*/ 1129 w 1321"/>
                    <a:gd name="T15" fmla="*/ 443 h 712"/>
                    <a:gd name="T16" fmla="*/ 1083 w 1321"/>
                    <a:gd name="T17" fmla="*/ 459 h 712"/>
                    <a:gd name="T18" fmla="*/ 1031 w 1321"/>
                    <a:gd name="T19" fmla="*/ 471 h 712"/>
                    <a:gd name="T20" fmla="*/ 973 w 1321"/>
                    <a:gd name="T21" fmla="*/ 482 h 712"/>
                    <a:gd name="T22" fmla="*/ 913 w 1321"/>
                    <a:gd name="T23" fmla="*/ 490 h 712"/>
                    <a:gd name="T24" fmla="*/ 846 w 1321"/>
                    <a:gd name="T25" fmla="*/ 497 h 712"/>
                    <a:gd name="T26" fmla="*/ 778 w 1321"/>
                    <a:gd name="T27" fmla="*/ 501 h 712"/>
                    <a:gd name="T28" fmla="*/ 751 w 1321"/>
                    <a:gd name="T29" fmla="*/ 503 h 712"/>
                    <a:gd name="T30" fmla="*/ 449 w 1321"/>
                    <a:gd name="T31" fmla="*/ 503 h 712"/>
                    <a:gd name="T32" fmla="*/ 445 w 1321"/>
                    <a:gd name="T33" fmla="*/ 503 h 712"/>
                    <a:gd name="T34" fmla="*/ 386 w 1321"/>
                    <a:gd name="T35" fmla="*/ 500 h 712"/>
                    <a:gd name="T36" fmla="*/ 329 w 1321"/>
                    <a:gd name="T37" fmla="*/ 497 h 712"/>
                    <a:gd name="T38" fmla="*/ 275 w 1321"/>
                    <a:gd name="T39" fmla="*/ 492 h 712"/>
                    <a:gd name="T40" fmla="*/ 223 w 1321"/>
                    <a:gd name="T41" fmla="*/ 487 h 712"/>
                    <a:gd name="T42" fmla="*/ 176 w 1321"/>
                    <a:gd name="T43" fmla="*/ 478 h 712"/>
                    <a:gd name="T44" fmla="*/ 132 w 1321"/>
                    <a:gd name="T45" fmla="*/ 467 h 712"/>
                    <a:gd name="T46" fmla="*/ 96 w 1321"/>
                    <a:gd name="T47" fmla="*/ 458 h 712"/>
                    <a:gd name="T48" fmla="*/ 64 w 1321"/>
                    <a:gd name="T49" fmla="*/ 445 h 712"/>
                    <a:gd name="T50" fmla="*/ 36 w 1321"/>
                    <a:gd name="T51" fmla="*/ 429 h 712"/>
                    <a:gd name="T52" fmla="*/ 18 w 1321"/>
                    <a:gd name="T53" fmla="*/ 411 h 712"/>
                    <a:gd name="T54" fmla="*/ 6 w 1321"/>
                    <a:gd name="T55" fmla="*/ 391 h 712"/>
                    <a:gd name="T56" fmla="*/ 0 w 1321"/>
                    <a:gd name="T57" fmla="*/ 370 h 712"/>
                    <a:gd name="T58" fmla="*/ 0 w 1321"/>
                    <a:gd name="T59" fmla="*/ 367 h 712"/>
                    <a:gd name="T60" fmla="*/ 4 w 1321"/>
                    <a:gd name="T61" fmla="*/ 344 h 712"/>
                    <a:gd name="T62" fmla="*/ 16 w 1321"/>
                    <a:gd name="T63" fmla="*/ 315 h 712"/>
                    <a:gd name="T64" fmla="*/ 48 w 1321"/>
                    <a:gd name="T65" fmla="*/ 261 h 712"/>
                    <a:gd name="T66" fmla="*/ 88 w 1321"/>
                    <a:gd name="T67" fmla="*/ 211 h 712"/>
                    <a:gd name="T68" fmla="*/ 138 w 1321"/>
                    <a:gd name="T69" fmla="*/ 166 h 712"/>
                    <a:gd name="T70" fmla="*/ 192 w 1321"/>
                    <a:gd name="T71" fmla="*/ 125 h 712"/>
                    <a:gd name="T72" fmla="*/ 255 w 1321"/>
                    <a:gd name="T73" fmla="*/ 88 h 712"/>
                    <a:gd name="T74" fmla="*/ 323 w 1321"/>
                    <a:gd name="T75" fmla="*/ 58 h 712"/>
                    <a:gd name="T76" fmla="*/ 391 w 1321"/>
                    <a:gd name="T77" fmla="*/ 33 h 712"/>
                    <a:gd name="T78" fmla="*/ 470 w 1321"/>
                    <a:gd name="T79" fmla="*/ 15 h 712"/>
                    <a:gd name="T80" fmla="*/ 548 w 1321"/>
                    <a:gd name="T81" fmla="*/ 4 h 712"/>
                    <a:gd name="T82" fmla="*/ 630 w 1321"/>
                    <a:gd name="T83" fmla="*/ 0 h 712"/>
                    <a:gd name="T84" fmla="*/ 630 w 1321"/>
                    <a:gd name="T85" fmla="*/ 0 h 712"/>
                    <a:gd name="T86" fmla="*/ 717 w 1321"/>
                    <a:gd name="T87" fmla="*/ 4 h 712"/>
                    <a:gd name="T88" fmla="*/ 800 w 1321"/>
                    <a:gd name="T89" fmla="*/ 16 h 712"/>
                    <a:gd name="T90" fmla="*/ 880 w 1321"/>
                    <a:gd name="T91" fmla="*/ 37 h 712"/>
                    <a:gd name="T92" fmla="*/ 954 w 1321"/>
                    <a:gd name="T93" fmla="*/ 63 h 712"/>
                    <a:gd name="T94" fmla="*/ 1022 w 1321"/>
                    <a:gd name="T95" fmla="*/ 97 h 712"/>
                    <a:gd name="T96" fmla="*/ 1085 w 1321"/>
                    <a:gd name="T97" fmla="*/ 137 h 712"/>
                    <a:gd name="T98" fmla="*/ 1141 w 1321"/>
                    <a:gd name="T99" fmla="*/ 181 h 712"/>
                    <a:gd name="T100" fmla="*/ 1188 w 1321"/>
                    <a:gd name="T101" fmla="*/ 229 h 712"/>
                    <a:gd name="T102" fmla="*/ 1228 w 1321"/>
                    <a:gd name="T103" fmla="*/ 283 h 712"/>
                    <a:gd name="T104" fmla="*/ 1228 w 1321"/>
                    <a:gd name="T105" fmla="*/ 28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grpSp>
          <p:sp>
            <p:nvSpPr>
              <p:cNvPr id="61" name="Text Box 21"/>
              <p:cNvSpPr txBox="1">
                <a:spLocks noChangeArrowheads="1"/>
              </p:cNvSpPr>
              <p:nvPr/>
            </p:nvSpPr>
            <p:spPr bwMode="auto">
              <a:xfrm>
                <a:off x="86" y="83"/>
                <a:ext cx="245" cy="315"/>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zh-CN" sz="2400" b="1">
                    <a:solidFill>
                      <a:srgbClr val="FFFFFF"/>
                    </a:solidFill>
                    <a:effectLst>
                      <a:outerShdw blurRad="38100" dist="38100" dir="2700000" algn="tl">
                        <a:srgbClr val="C0C0C0"/>
                      </a:outerShdw>
                    </a:effectLst>
                    <a:latin typeface="微软雅黑" pitchFamily="34" charset="-122"/>
                    <a:ea typeface="微软雅黑" pitchFamily="34" charset="-122"/>
                    <a:cs typeface="Arial" pitchFamily="34" charset="0"/>
                  </a:rPr>
                  <a:t>E</a:t>
                </a:r>
              </a:p>
            </p:txBody>
          </p:sp>
        </p:grpSp>
        <p:grpSp>
          <p:nvGrpSpPr>
            <p:cNvPr id="30" name="Group 22"/>
            <p:cNvGrpSpPr>
              <a:grpSpLocks/>
            </p:cNvGrpSpPr>
            <p:nvPr/>
          </p:nvGrpSpPr>
          <p:grpSpPr bwMode="auto">
            <a:xfrm>
              <a:off x="3650" y="1095"/>
              <a:ext cx="430" cy="437"/>
              <a:chOff x="0" y="0"/>
              <a:chExt cx="430" cy="437"/>
            </a:xfrm>
          </p:grpSpPr>
          <p:grpSp>
            <p:nvGrpSpPr>
              <p:cNvPr id="56" name="Group 23"/>
              <p:cNvGrpSpPr>
                <a:grpSpLocks/>
              </p:cNvGrpSpPr>
              <p:nvPr/>
            </p:nvGrpSpPr>
            <p:grpSpPr bwMode="auto">
              <a:xfrm>
                <a:off x="0" y="0"/>
                <a:ext cx="430" cy="437"/>
                <a:chOff x="0" y="0"/>
                <a:chExt cx="1680" cy="1680"/>
              </a:xfrm>
            </p:grpSpPr>
            <p:sp>
              <p:nvSpPr>
                <p:cNvPr id="58" name="Oval 24"/>
                <p:cNvSpPr>
                  <a:spLocks noChangeArrowheads="1"/>
                </p:cNvSpPr>
                <p:nvPr/>
              </p:nvSpPr>
              <p:spPr bwMode="auto">
                <a:xfrm>
                  <a:off x="2" y="1"/>
                  <a:ext cx="1677" cy="1680"/>
                </a:xfrm>
                <a:prstGeom prst="ellipse">
                  <a:avLst/>
                </a:prstGeom>
                <a:gradFill rotWithShape="1">
                  <a:gsLst>
                    <a:gs pos="0">
                      <a:schemeClr val="hlink"/>
                    </a:gs>
                    <a:gs pos="100000">
                      <a:schemeClr val="hlink">
                        <a:gamma/>
                        <a:shade val="62353"/>
                        <a:invGamma/>
                      </a:schemeClr>
                    </a:gs>
                  </a:gsLst>
                  <a:lin ang="5400000" scaled="1"/>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59" name="未知"/>
                <p:cNvSpPr>
                  <a:spLocks/>
                </p:cNvSpPr>
                <p:nvPr/>
              </p:nvSpPr>
              <p:spPr bwMode="auto">
                <a:xfrm>
                  <a:off x="192" y="28"/>
                  <a:ext cx="1296" cy="634"/>
                </a:xfrm>
                <a:custGeom>
                  <a:avLst/>
                  <a:gdLst>
                    <a:gd name="T0" fmla="*/ 1228 w 1321"/>
                    <a:gd name="T1" fmla="*/ 283 h 712"/>
                    <a:gd name="T2" fmla="*/ 1244 w 1321"/>
                    <a:gd name="T3" fmla="*/ 313 h 712"/>
                    <a:gd name="T4" fmla="*/ 1247 w 1321"/>
                    <a:gd name="T5" fmla="*/ 339 h 712"/>
                    <a:gd name="T6" fmla="*/ 1242 w 1321"/>
                    <a:gd name="T7" fmla="*/ 364 h 712"/>
                    <a:gd name="T8" fmla="*/ 1225 w 1321"/>
                    <a:gd name="T9" fmla="*/ 388 h 712"/>
                    <a:gd name="T10" fmla="*/ 1201 w 1321"/>
                    <a:gd name="T11" fmla="*/ 409 h 712"/>
                    <a:gd name="T12" fmla="*/ 1170 w 1321"/>
                    <a:gd name="T13" fmla="*/ 427 h 712"/>
                    <a:gd name="T14" fmla="*/ 1129 w 1321"/>
                    <a:gd name="T15" fmla="*/ 443 h 712"/>
                    <a:gd name="T16" fmla="*/ 1083 w 1321"/>
                    <a:gd name="T17" fmla="*/ 459 h 712"/>
                    <a:gd name="T18" fmla="*/ 1031 w 1321"/>
                    <a:gd name="T19" fmla="*/ 471 h 712"/>
                    <a:gd name="T20" fmla="*/ 973 w 1321"/>
                    <a:gd name="T21" fmla="*/ 482 h 712"/>
                    <a:gd name="T22" fmla="*/ 913 w 1321"/>
                    <a:gd name="T23" fmla="*/ 490 h 712"/>
                    <a:gd name="T24" fmla="*/ 846 w 1321"/>
                    <a:gd name="T25" fmla="*/ 497 h 712"/>
                    <a:gd name="T26" fmla="*/ 778 w 1321"/>
                    <a:gd name="T27" fmla="*/ 501 h 712"/>
                    <a:gd name="T28" fmla="*/ 751 w 1321"/>
                    <a:gd name="T29" fmla="*/ 503 h 712"/>
                    <a:gd name="T30" fmla="*/ 449 w 1321"/>
                    <a:gd name="T31" fmla="*/ 503 h 712"/>
                    <a:gd name="T32" fmla="*/ 445 w 1321"/>
                    <a:gd name="T33" fmla="*/ 503 h 712"/>
                    <a:gd name="T34" fmla="*/ 386 w 1321"/>
                    <a:gd name="T35" fmla="*/ 500 h 712"/>
                    <a:gd name="T36" fmla="*/ 329 w 1321"/>
                    <a:gd name="T37" fmla="*/ 497 h 712"/>
                    <a:gd name="T38" fmla="*/ 275 w 1321"/>
                    <a:gd name="T39" fmla="*/ 492 h 712"/>
                    <a:gd name="T40" fmla="*/ 223 w 1321"/>
                    <a:gd name="T41" fmla="*/ 487 h 712"/>
                    <a:gd name="T42" fmla="*/ 176 w 1321"/>
                    <a:gd name="T43" fmla="*/ 478 h 712"/>
                    <a:gd name="T44" fmla="*/ 132 w 1321"/>
                    <a:gd name="T45" fmla="*/ 467 h 712"/>
                    <a:gd name="T46" fmla="*/ 96 w 1321"/>
                    <a:gd name="T47" fmla="*/ 458 h 712"/>
                    <a:gd name="T48" fmla="*/ 64 w 1321"/>
                    <a:gd name="T49" fmla="*/ 445 h 712"/>
                    <a:gd name="T50" fmla="*/ 36 w 1321"/>
                    <a:gd name="T51" fmla="*/ 429 h 712"/>
                    <a:gd name="T52" fmla="*/ 18 w 1321"/>
                    <a:gd name="T53" fmla="*/ 411 h 712"/>
                    <a:gd name="T54" fmla="*/ 6 w 1321"/>
                    <a:gd name="T55" fmla="*/ 391 h 712"/>
                    <a:gd name="T56" fmla="*/ 0 w 1321"/>
                    <a:gd name="T57" fmla="*/ 370 h 712"/>
                    <a:gd name="T58" fmla="*/ 0 w 1321"/>
                    <a:gd name="T59" fmla="*/ 367 h 712"/>
                    <a:gd name="T60" fmla="*/ 4 w 1321"/>
                    <a:gd name="T61" fmla="*/ 344 h 712"/>
                    <a:gd name="T62" fmla="*/ 16 w 1321"/>
                    <a:gd name="T63" fmla="*/ 315 h 712"/>
                    <a:gd name="T64" fmla="*/ 48 w 1321"/>
                    <a:gd name="T65" fmla="*/ 261 h 712"/>
                    <a:gd name="T66" fmla="*/ 88 w 1321"/>
                    <a:gd name="T67" fmla="*/ 211 h 712"/>
                    <a:gd name="T68" fmla="*/ 138 w 1321"/>
                    <a:gd name="T69" fmla="*/ 166 h 712"/>
                    <a:gd name="T70" fmla="*/ 192 w 1321"/>
                    <a:gd name="T71" fmla="*/ 125 h 712"/>
                    <a:gd name="T72" fmla="*/ 255 w 1321"/>
                    <a:gd name="T73" fmla="*/ 88 h 712"/>
                    <a:gd name="T74" fmla="*/ 323 w 1321"/>
                    <a:gd name="T75" fmla="*/ 58 h 712"/>
                    <a:gd name="T76" fmla="*/ 391 w 1321"/>
                    <a:gd name="T77" fmla="*/ 33 h 712"/>
                    <a:gd name="T78" fmla="*/ 470 w 1321"/>
                    <a:gd name="T79" fmla="*/ 15 h 712"/>
                    <a:gd name="T80" fmla="*/ 548 w 1321"/>
                    <a:gd name="T81" fmla="*/ 4 h 712"/>
                    <a:gd name="T82" fmla="*/ 630 w 1321"/>
                    <a:gd name="T83" fmla="*/ 0 h 712"/>
                    <a:gd name="T84" fmla="*/ 630 w 1321"/>
                    <a:gd name="T85" fmla="*/ 0 h 712"/>
                    <a:gd name="T86" fmla="*/ 717 w 1321"/>
                    <a:gd name="T87" fmla="*/ 4 h 712"/>
                    <a:gd name="T88" fmla="*/ 800 w 1321"/>
                    <a:gd name="T89" fmla="*/ 16 h 712"/>
                    <a:gd name="T90" fmla="*/ 880 w 1321"/>
                    <a:gd name="T91" fmla="*/ 37 h 712"/>
                    <a:gd name="T92" fmla="*/ 954 w 1321"/>
                    <a:gd name="T93" fmla="*/ 63 h 712"/>
                    <a:gd name="T94" fmla="*/ 1022 w 1321"/>
                    <a:gd name="T95" fmla="*/ 97 h 712"/>
                    <a:gd name="T96" fmla="*/ 1085 w 1321"/>
                    <a:gd name="T97" fmla="*/ 137 h 712"/>
                    <a:gd name="T98" fmla="*/ 1141 w 1321"/>
                    <a:gd name="T99" fmla="*/ 181 h 712"/>
                    <a:gd name="T100" fmla="*/ 1188 w 1321"/>
                    <a:gd name="T101" fmla="*/ 229 h 712"/>
                    <a:gd name="T102" fmla="*/ 1228 w 1321"/>
                    <a:gd name="T103" fmla="*/ 283 h 712"/>
                    <a:gd name="T104" fmla="*/ 1228 w 1321"/>
                    <a:gd name="T105" fmla="*/ 28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hlink"/>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grpSp>
          <p:sp>
            <p:nvSpPr>
              <p:cNvPr id="57" name="Text Box 26"/>
              <p:cNvSpPr txBox="1">
                <a:spLocks noChangeArrowheads="1"/>
              </p:cNvSpPr>
              <p:nvPr/>
            </p:nvSpPr>
            <p:spPr bwMode="auto">
              <a:xfrm>
                <a:off x="78" y="60"/>
                <a:ext cx="266" cy="315"/>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zh-CN" sz="2400" b="1">
                    <a:solidFill>
                      <a:srgbClr val="FFFFFF"/>
                    </a:solidFill>
                    <a:effectLst>
                      <a:outerShdw blurRad="38100" dist="38100" dir="2700000" algn="tl">
                        <a:srgbClr val="C0C0C0"/>
                      </a:outerShdw>
                    </a:effectLst>
                    <a:latin typeface="微软雅黑" pitchFamily="34" charset="-122"/>
                    <a:ea typeface="微软雅黑" pitchFamily="34" charset="-122"/>
                    <a:cs typeface="Arial" pitchFamily="34" charset="0"/>
                  </a:rPr>
                  <a:t>C</a:t>
                </a:r>
              </a:p>
            </p:txBody>
          </p:sp>
        </p:grpSp>
        <p:grpSp>
          <p:nvGrpSpPr>
            <p:cNvPr id="31" name="Group 27"/>
            <p:cNvGrpSpPr>
              <a:grpSpLocks/>
            </p:cNvGrpSpPr>
            <p:nvPr/>
          </p:nvGrpSpPr>
          <p:grpSpPr bwMode="auto">
            <a:xfrm>
              <a:off x="3264" y="2487"/>
              <a:ext cx="412" cy="392"/>
              <a:chOff x="0" y="0"/>
              <a:chExt cx="412" cy="392"/>
            </a:xfrm>
          </p:grpSpPr>
          <p:grpSp>
            <p:nvGrpSpPr>
              <p:cNvPr id="52" name="Group 28"/>
              <p:cNvGrpSpPr>
                <a:grpSpLocks/>
              </p:cNvGrpSpPr>
              <p:nvPr/>
            </p:nvGrpSpPr>
            <p:grpSpPr bwMode="auto">
              <a:xfrm>
                <a:off x="0" y="0"/>
                <a:ext cx="412" cy="392"/>
                <a:chOff x="0" y="0"/>
                <a:chExt cx="1680" cy="1680"/>
              </a:xfrm>
            </p:grpSpPr>
            <p:sp>
              <p:nvSpPr>
                <p:cNvPr id="54" name="Oval 29"/>
                <p:cNvSpPr>
                  <a:spLocks noChangeArrowheads="1"/>
                </p:cNvSpPr>
                <p:nvPr/>
              </p:nvSpPr>
              <p:spPr bwMode="auto">
                <a:xfrm>
                  <a:off x="2" y="-2"/>
                  <a:ext cx="1680" cy="1682"/>
                </a:xfrm>
                <a:prstGeom prst="ellipse">
                  <a:avLst/>
                </a:prstGeom>
                <a:gradFill rotWithShape="1">
                  <a:gsLst>
                    <a:gs pos="0">
                      <a:schemeClr val="bg2"/>
                    </a:gs>
                    <a:gs pos="100000">
                      <a:schemeClr val="bg2">
                        <a:gamma/>
                        <a:shade val="45490"/>
                        <a:invGamma/>
                      </a:schemeClr>
                    </a:gs>
                  </a:gsLst>
                  <a:lin ang="5400000" scaled="1"/>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55" name="未知"/>
                <p:cNvSpPr>
                  <a:spLocks/>
                </p:cNvSpPr>
                <p:nvPr/>
              </p:nvSpPr>
              <p:spPr bwMode="auto">
                <a:xfrm>
                  <a:off x="192" y="28"/>
                  <a:ext cx="1296" cy="634"/>
                </a:xfrm>
                <a:custGeom>
                  <a:avLst/>
                  <a:gdLst>
                    <a:gd name="T0" fmla="*/ 1228 w 1321"/>
                    <a:gd name="T1" fmla="*/ 283 h 712"/>
                    <a:gd name="T2" fmla="*/ 1244 w 1321"/>
                    <a:gd name="T3" fmla="*/ 313 h 712"/>
                    <a:gd name="T4" fmla="*/ 1247 w 1321"/>
                    <a:gd name="T5" fmla="*/ 339 h 712"/>
                    <a:gd name="T6" fmla="*/ 1242 w 1321"/>
                    <a:gd name="T7" fmla="*/ 364 h 712"/>
                    <a:gd name="T8" fmla="*/ 1225 w 1321"/>
                    <a:gd name="T9" fmla="*/ 388 h 712"/>
                    <a:gd name="T10" fmla="*/ 1201 w 1321"/>
                    <a:gd name="T11" fmla="*/ 409 h 712"/>
                    <a:gd name="T12" fmla="*/ 1170 w 1321"/>
                    <a:gd name="T13" fmla="*/ 427 h 712"/>
                    <a:gd name="T14" fmla="*/ 1129 w 1321"/>
                    <a:gd name="T15" fmla="*/ 443 h 712"/>
                    <a:gd name="T16" fmla="*/ 1083 w 1321"/>
                    <a:gd name="T17" fmla="*/ 459 h 712"/>
                    <a:gd name="T18" fmla="*/ 1031 w 1321"/>
                    <a:gd name="T19" fmla="*/ 471 h 712"/>
                    <a:gd name="T20" fmla="*/ 973 w 1321"/>
                    <a:gd name="T21" fmla="*/ 482 h 712"/>
                    <a:gd name="T22" fmla="*/ 913 w 1321"/>
                    <a:gd name="T23" fmla="*/ 490 h 712"/>
                    <a:gd name="T24" fmla="*/ 846 w 1321"/>
                    <a:gd name="T25" fmla="*/ 497 h 712"/>
                    <a:gd name="T26" fmla="*/ 778 w 1321"/>
                    <a:gd name="T27" fmla="*/ 501 h 712"/>
                    <a:gd name="T28" fmla="*/ 751 w 1321"/>
                    <a:gd name="T29" fmla="*/ 503 h 712"/>
                    <a:gd name="T30" fmla="*/ 449 w 1321"/>
                    <a:gd name="T31" fmla="*/ 503 h 712"/>
                    <a:gd name="T32" fmla="*/ 445 w 1321"/>
                    <a:gd name="T33" fmla="*/ 503 h 712"/>
                    <a:gd name="T34" fmla="*/ 386 w 1321"/>
                    <a:gd name="T35" fmla="*/ 500 h 712"/>
                    <a:gd name="T36" fmla="*/ 329 w 1321"/>
                    <a:gd name="T37" fmla="*/ 497 h 712"/>
                    <a:gd name="T38" fmla="*/ 275 w 1321"/>
                    <a:gd name="T39" fmla="*/ 492 h 712"/>
                    <a:gd name="T40" fmla="*/ 223 w 1321"/>
                    <a:gd name="T41" fmla="*/ 487 h 712"/>
                    <a:gd name="T42" fmla="*/ 176 w 1321"/>
                    <a:gd name="T43" fmla="*/ 478 h 712"/>
                    <a:gd name="T44" fmla="*/ 132 w 1321"/>
                    <a:gd name="T45" fmla="*/ 467 h 712"/>
                    <a:gd name="T46" fmla="*/ 96 w 1321"/>
                    <a:gd name="T47" fmla="*/ 458 h 712"/>
                    <a:gd name="T48" fmla="*/ 64 w 1321"/>
                    <a:gd name="T49" fmla="*/ 445 h 712"/>
                    <a:gd name="T50" fmla="*/ 36 w 1321"/>
                    <a:gd name="T51" fmla="*/ 429 h 712"/>
                    <a:gd name="T52" fmla="*/ 18 w 1321"/>
                    <a:gd name="T53" fmla="*/ 411 h 712"/>
                    <a:gd name="T54" fmla="*/ 6 w 1321"/>
                    <a:gd name="T55" fmla="*/ 391 h 712"/>
                    <a:gd name="T56" fmla="*/ 0 w 1321"/>
                    <a:gd name="T57" fmla="*/ 370 h 712"/>
                    <a:gd name="T58" fmla="*/ 0 w 1321"/>
                    <a:gd name="T59" fmla="*/ 367 h 712"/>
                    <a:gd name="T60" fmla="*/ 4 w 1321"/>
                    <a:gd name="T61" fmla="*/ 344 h 712"/>
                    <a:gd name="T62" fmla="*/ 16 w 1321"/>
                    <a:gd name="T63" fmla="*/ 315 h 712"/>
                    <a:gd name="T64" fmla="*/ 48 w 1321"/>
                    <a:gd name="T65" fmla="*/ 261 h 712"/>
                    <a:gd name="T66" fmla="*/ 88 w 1321"/>
                    <a:gd name="T67" fmla="*/ 211 h 712"/>
                    <a:gd name="T68" fmla="*/ 138 w 1321"/>
                    <a:gd name="T69" fmla="*/ 166 h 712"/>
                    <a:gd name="T70" fmla="*/ 192 w 1321"/>
                    <a:gd name="T71" fmla="*/ 125 h 712"/>
                    <a:gd name="T72" fmla="*/ 255 w 1321"/>
                    <a:gd name="T73" fmla="*/ 88 h 712"/>
                    <a:gd name="T74" fmla="*/ 323 w 1321"/>
                    <a:gd name="T75" fmla="*/ 58 h 712"/>
                    <a:gd name="T76" fmla="*/ 391 w 1321"/>
                    <a:gd name="T77" fmla="*/ 33 h 712"/>
                    <a:gd name="T78" fmla="*/ 470 w 1321"/>
                    <a:gd name="T79" fmla="*/ 15 h 712"/>
                    <a:gd name="T80" fmla="*/ 548 w 1321"/>
                    <a:gd name="T81" fmla="*/ 4 h 712"/>
                    <a:gd name="T82" fmla="*/ 630 w 1321"/>
                    <a:gd name="T83" fmla="*/ 0 h 712"/>
                    <a:gd name="T84" fmla="*/ 630 w 1321"/>
                    <a:gd name="T85" fmla="*/ 0 h 712"/>
                    <a:gd name="T86" fmla="*/ 717 w 1321"/>
                    <a:gd name="T87" fmla="*/ 4 h 712"/>
                    <a:gd name="T88" fmla="*/ 800 w 1321"/>
                    <a:gd name="T89" fmla="*/ 16 h 712"/>
                    <a:gd name="T90" fmla="*/ 880 w 1321"/>
                    <a:gd name="T91" fmla="*/ 37 h 712"/>
                    <a:gd name="T92" fmla="*/ 954 w 1321"/>
                    <a:gd name="T93" fmla="*/ 63 h 712"/>
                    <a:gd name="T94" fmla="*/ 1022 w 1321"/>
                    <a:gd name="T95" fmla="*/ 97 h 712"/>
                    <a:gd name="T96" fmla="*/ 1085 w 1321"/>
                    <a:gd name="T97" fmla="*/ 137 h 712"/>
                    <a:gd name="T98" fmla="*/ 1141 w 1321"/>
                    <a:gd name="T99" fmla="*/ 181 h 712"/>
                    <a:gd name="T100" fmla="*/ 1188 w 1321"/>
                    <a:gd name="T101" fmla="*/ 229 h 712"/>
                    <a:gd name="T102" fmla="*/ 1228 w 1321"/>
                    <a:gd name="T103" fmla="*/ 283 h 712"/>
                    <a:gd name="T104" fmla="*/ 1228 w 1321"/>
                    <a:gd name="T105" fmla="*/ 28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bg2"/>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grpSp>
          <p:sp>
            <p:nvSpPr>
              <p:cNvPr id="53" name="Text Box 31"/>
              <p:cNvSpPr txBox="1">
                <a:spLocks noChangeArrowheads="1"/>
              </p:cNvSpPr>
              <p:nvPr/>
            </p:nvSpPr>
            <p:spPr bwMode="auto">
              <a:xfrm>
                <a:off x="80" y="19"/>
                <a:ext cx="298" cy="313"/>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zh-CN" sz="2400" b="1">
                    <a:solidFill>
                      <a:srgbClr val="FFFFFF"/>
                    </a:solidFill>
                    <a:effectLst>
                      <a:outerShdw blurRad="38100" dist="38100" dir="2700000" algn="tl">
                        <a:srgbClr val="C0C0C0"/>
                      </a:outerShdw>
                    </a:effectLst>
                    <a:latin typeface="微软雅黑" pitchFamily="34" charset="-122"/>
                    <a:ea typeface="微软雅黑" pitchFamily="34" charset="-122"/>
                    <a:cs typeface="Arial" pitchFamily="34" charset="0"/>
                  </a:rPr>
                  <a:t>D</a:t>
                </a:r>
              </a:p>
            </p:txBody>
          </p:sp>
        </p:grpSp>
        <p:grpSp>
          <p:nvGrpSpPr>
            <p:cNvPr id="32" name="Group 32"/>
            <p:cNvGrpSpPr>
              <a:grpSpLocks/>
            </p:cNvGrpSpPr>
            <p:nvPr/>
          </p:nvGrpSpPr>
          <p:grpSpPr bwMode="auto">
            <a:xfrm>
              <a:off x="1200" y="1095"/>
              <a:ext cx="432" cy="432"/>
              <a:chOff x="0" y="0"/>
              <a:chExt cx="432" cy="432"/>
            </a:xfrm>
          </p:grpSpPr>
          <p:grpSp>
            <p:nvGrpSpPr>
              <p:cNvPr id="48" name="Group 33"/>
              <p:cNvGrpSpPr>
                <a:grpSpLocks/>
              </p:cNvGrpSpPr>
              <p:nvPr/>
            </p:nvGrpSpPr>
            <p:grpSpPr bwMode="auto">
              <a:xfrm>
                <a:off x="0" y="0"/>
                <a:ext cx="432" cy="432"/>
                <a:chOff x="0" y="0"/>
                <a:chExt cx="1680" cy="1680"/>
              </a:xfrm>
            </p:grpSpPr>
            <p:sp>
              <p:nvSpPr>
                <p:cNvPr id="50" name="Oval 34"/>
                <p:cNvSpPr>
                  <a:spLocks noChangeArrowheads="1"/>
                </p:cNvSpPr>
                <p:nvPr/>
              </p:nvSpPr>
              <p:spPr bwMode="auto">
                <a:xfrm>
                  <a:off x="1" y="1"/>
                  <a:ext cx="1678" cy="1678"/>
                </a:xfrm>
                <a:prstGeom prst="ellipse">
                  <a:avLst/>
                </a:prstGeom>
                <a:gradFill rotWithShape="1">
                  <a:gsLst>
                    <a:gs pos="0">
                      <a:schemeClr val="accent1"/>
                    </a:gs>
                    <a:gs pos="100000">
                      <a:schemeClr val="accent1">
                        <a:gamma/>
                        <a:shade val="45490"/>
                        <a:invGamma/>
                      </a:schemeClr>
                    </a:gs>
                  </a:gsLst>
                  <a:lin ang="5400000" scaled="1"/>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51" name="未知"/>
                <p:cNvSpPr>
                  <a:spLocks/>
                </p:cNvSpPr>
                <p:nvPr/>
              </p:nvSpPr>
              <p:spPr bwMode="auto">
                <a:xfrm>
                  <a:off x="192" y="28"/>
                  <a:ext cx="1296" cy="634"/>
                </a:xfrm>
                <a:custGeom>
                  <a:avLst/>
                  <a:gdLst>
                    <a:gd name="T0" fmla="*/ 1228 w 1321"/>
                    <a:gd name="T1" fmla="*/ 283 h 712"/>
                    <a:gd name="T2" fmla="*/ 1244 w 1321"/>
                    <a:gd name="T3" fmla="*/ 313 h 712"/>
                    <a:gd name="T4" fmla="*/ 1247 w 1321"/>
                    <a:gd name="T5" fmla="*/ 339 h 712"/>
                    <a:gd name="T6" fmla="*/ 1242 w 1321"/>
                    <a:gd name="T7" fmla="*/ 364 h 712"/>
                    <a:gd name="T8" fmla="*/ 1225 w 1321"/>
                    <a:gd name="T9" fmla="*/ 388 h 712"/>
                    <a:gd name="T10" fmla="*/ 1201 w 1321"/>
                    <a:gd name="T11" fmla="*/ 409 h 712"/>
                    <a:gd name="T12" fmla="*/ 1170 w 1321"/>
                    <a:gd name="T13" fmla="*/ 427 h 712"/>
                    <a:gd name="T14" fmla="*/ 1129 w 1321"/>
                    <a:gd name="T15" fmla="*/ 443 h 712"/>
                    <a:gd name="T16" fmla="*/ 1083 w 1321"/>
                    <a:gd name="T17" fmla="*/ 459 h 712"/>
                    <a:gd name="T18" fmla="*/ 1031 w 1321"/>
                    <a:gd name="T19" fmla="*/ 471 h 712"/>
                    <a:gd name="T20" fmla="*/ 973 w 1321"/>
                    <a:gd name="T21" fmla="*/ 482 h 712"/>
                    <a:gd name="T22" fmla="*/ 913 w 1321"/>
                    <a:gd name="T23" fmla="*/ 490 h 712"/>
                    <a:gd name="T24" fmla="*/ 846 w 1321"/>
                    <a:gd name="T25" fmla="*/ 497 h 712"/>
                    <a:gd name="T26" fmla="*/ 778 w 1321"/>
                    <a:gd name="T27" fmla="*/ 501 h 712"/>
                    <a:gd name="T28" fmla="*/ 751 w 1321"/>
                    <a:gd name="T29" fmla="*/ 503 h 712"/>
                    <a:gd name="T30" fmla="*/ 449 w 1321"/>
                    <a:gd name="T31" fmla="*/ 503 h 712"/>
                    <a:gd name="T32" fmla="*/ 445 w 1321"/>
                    <a:gd name="T33" fmla="*/ 503 h 712"/>
                    <a:gd name="T34" fmla="*/ 386 w 1321"/>
                    <a:gd name="T35" fmla="*/ 500 h 712"/>
                    <a:gd name="T36" fmla="*/ 329 w 1321"/>
                    <a:gd name="T37" fmla="*/ 497 h 712"/>
                    <a:gd name="T38" fmla="*/ 275 w 1321"/>
                    <a:gd name="T39" fmla="*/ 492 h 712"/>
                    <a:gd name="T40" fmla="*/ 223 w 1321"/>
                    <a:gd name="T41" fmla="*/ 487 h 712"/>
                    <a:gd name="T42" fmla="*/ 176 w 1321"/>
                    <a:gd name="T43" fmla="*/ 478 h 712"/>
                    <a:gd name="T44" fmla="*/ 132 w 1321"/>
                    <a:gd name="T45" fmla="*/ 467 h 712"/>
                    <a:gd name="T46" fmla="*/ 96 w 1321"/>
                    <a:gd name="T47" fmla="*/ 458 h 712"/>
                    <a:gd name="T48" fmla="*/ 64 w 1321"/>
                    <a:gd name="T49" fmla="*/ 445 h 712"/>
                    <a:gd name="T50" fmla="*/ 36 w 1321"/>
                    <a:gd name="T51" fmla="*/ 429 h 712"/>
                    <a:gd name="T52" fmla="*/ 18 w 1321"/>
                    <a:gd name="T53" fmla="*/ 411 h 712"/>
                    <a:gd name="T54" fmla="*/ 6 w 1321"/>
                    <a:gd name="T55" fmla="*/ 391 h 712"/>
                    <a:gd name="T56" fmla="*/ 0 w 1321"/>
                    <a:gd name="T57" fmla="*/ 370 h 712"/>
                    <a:gd name="T58" fmla="*/ 0 w 1321"/>
                    <a:gd name="T59" fmla="*/ 367 h 712"/>
                    <a:gd name="T60" fmla="*/ 4 w 1321"/>
                    <a:gd name="T61" fmla="*/ 344 h 712"/>
                    <a:gd name="T62" fmla="*/ 16 w 1321"/>
                    <a:gd name="T63" fmla="*/ 315 h 712"/>
                    <a:gd name="T64" fmla="*/ 48 w 1321"/>
                    <a:gd name="T65" fmla="*/ 261 h 712"/>
                    <a:gd name="T66" fmla="*/ 88 w 1321"/>
                    <a:gd name="T67" fmla="*/ 211 h 712"/>
                    <a:gd name="T68" fmla="*/ 138 w 1321"/>
                    <a:gd name="T69" fmla="*/ 166 h 712"/>
                    <a:gd name="T70" fmla="*/ 192 w 1321"/>
                    <a:gd name="T71" fmla="*/ 125 h 712"/>
                    <a:gd name="T72" fmla="*/ 255 w 1321"/>
                    <a:gd name="T73" fmla="*/ 88 h 712"/>
                    <a:gd name="T74" fmla="*/ 323 w 1321"/>
                    <a:gd name="T75" fmla="*/ 58 h 712"/>
                    <a:gd name="T76" fmla="*/ 391 w 1321"/>
                    <a:gd name="T77" fmla="*/ 33 h 712"/>
                    <a:gd name="T78" fmla="*/ 470 w 1321"/>
                    <a:gd name="T79" fmla="*/ 15 h 712"/>
                    <a:gd name="T80" fmla="*/ 548 w 1321"/>
                    <a:gd name="T81" fmla="*/ 4 h 712"/>
                    <a:gd name="T82" fmla="*/ 630 w 1321"/>
                    <a:gd name="T83" fmla="*/ 0 h 712"/>
                    <a:gd name="T84" fmla="*/ 630 w 1321"/>
                    <a:gd name="T85" fmla="*/ 0 h 712"/>
                    <a:gd name="T86" fmla="*/ 717 w 1321"/>
                    <a:gd name="T87" fmla="*/ 4 h 712"/>
                    <a:gd name="T88" fmla="*/ 800 w 1321"/>
                    <a:gd name="T89" fmla="*/ 16 h 712"/>
                    <a:gd name="T90" fmla="*/ 880 w 1321"/>
                    <a:gd name="T91" fmla="*/ 37 h 712"/>
                    <a:gd name="T92" fmla="*/ 954 w 1321"/>
                    <a:gd name="T93" fmla="*/ 63 h 712"/>
                    <a:gd name="T94" fmla="*/ 1022 w 1321"/>
                    <a:gd name="T95" fmla="*/ 97 h 712"/>
                    <a:gd name="T96" fmla="*/ 1085 w 1321"/>
                    <a:gd name="T97" fmla="*/ 137 h 712"/>
                    <a:gd name="T98" fmla="*/ 1141 w 1321"/>
                    <a:gd name="T99" fmla="*/ 181 h 712"/>
                    <a:gd name="T100" fmla="*/ 1188 w 1321"/>
                    <a:gd name="T101" fmla="*/ 229 h 712"/>
                    <a:gd name="T102" fmla="*/ 1228 w 1321"/>
                    <a:gd name="T103" fmla="*/ 283 h 712"/>
                    <a:gd name="T104" fmla="*/ 1228 w 1321"/>
                    <a:gd name="T105" fmla="*/ 28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grpSp>
          <p:sp>
            <p:nvSpPr>
              <p:cNvPr id="49" name="Text Box 36"/>
              <p:cNvSpPr txBox="1">
                <a:spLocks noChangeArrowheads="1"/>
              </p:cNvSpPr>
              <p:nvPr/>
            </p:nvSpPr>
            <p:spPr bwMode="auto">
              <a:xfrm>
                <a:off x="83" y="48"/>
                <a:ext cx="282" cy="315"/>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zh-CN" sz="2400" b="1" dirty="0">
                    <a:solidFill>
                      <a:srgbClr val="FFFFFF"/>
                    </a:solidFill>
                    <a:effectLst>
                      <a:outerShdw blurRad="38100" dist="38100" dir="2700000" algn="tl">
                        <a:srgbClr val="C0C0C0"/>
                      </a:outerShdw>
                    </a:effectLst>
                    <a:latin typeface="微软雅黑" pitchFamily="34" charset="-122"/>
                    <a:ea typeface="微软雅黑" pitchFamily="34" charset="-122"/>
                    <a:cs typeface="Arial" pitchFamily="34" charset="0"/>
                  </a:rPr>
                  <a:t>A</a:t>
                </a:r>
              </a:p>
            </p:txBody>
          </p:sp>
        </p:grpSp>
        <p:sp>
          <p:nvSpPr>
            <p:cNvPr id="33" name="Oval 37"/>
            <p:cNvSpPr>
              <a:spLocks noChangeArrowheads="1"/>
            </p:cNvSpPr>
            <p:nvPr/>
          </p:nvSpPr>
          <p:spPr bwMode="auto">
            <a:xfrm rot="18227093">
              <a:off x="3217" y="2388"/>
              <a:ext cx="81" cy="87"/>
            </a:xfrm>
            <a:prstGeom prst="ellipse">
              <a:avLst/>
            </a:prstGeom>
            <a:gradFill rotWithShape="1">
              <a:gsLst>
                <a:gs pos="0">
                  <a:schemeClr val="bg2"/>
                </a:gs>
                <a:gs pos="100000">
                  <a:schemeClr val="bg2">
                    <a:gamma/>
                    <a:shade val="66667"/>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34" name="Oval 38"/>
            <p:cNvSpPr>
              <a:spLocks noChangeArrowheads="1"/>
            </p:cNvSpPr>
            <p:nvPr/>
          </p:nvSpPr>
          <p:spPr bwMode="auto">
            <a:xfrm rot="18227093">
              <a:off x="3118" y="2291"/>
              <a:ext cx="82" cy="87"/>
            </a:xfrm>
            <a:prstGeom prst="ellipse">
              <a:avLst/>
            </a:prstGeom>
            <a:gradFill rotWithShape="1">
              <a:gsLst>
                <a:gs pos="0">
                  <a:schemeClr val="bg2"/>
                </a:gs>
                <a:gs pos="100000">
                  <a:schemeClr val="bg2">
                    <a:gamma/>
                    <a:shade val="66667"/>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grpSp>
          <p:nvGrpSpPr>
            <p:cNvPr id="35" name="Group 39"/>
            <p:cNvGrpSpPr>
              <a:grpSpLocks/>
            </p:cNvGrpSpPr>
            <p:nvPr/>
          </p:nvGrpSpPr>
          <p:grpSpPr bwMode="auto">
            <a:xfrm>
              <a:off x="1680" y="1383"/>
              <a:ext cx="231" cy="130"/>
              <a:chOff x="0" y="0"/>
              <a:chExt cx="231" cy="130"/>
            </a:xfrm>
          </p:grpSpPr>
          <p:sp>
            <p:nvSpPr>
              <p:cNvPr id="46" name="Oval 40"/>
              <p:cNvSpPr>
                <a:spLocks noChangeArrowheads="1"/>
              </p:cNvSpPr>
              <p:nvPr/>
            </p:nvSpPr>
            <p:spPr bwMode="auto">
              <a:xfrm rot="18227093">
                <a:off x="3" y="-3"/>
                <a:ext cx="82" cy="87"/>
              </a:xfrm>
              <a:prstGeom prst="ellipse">
                <a:avLst/>
              </a:prstGeom>
              <a:gradFill rotWithShape="1">
                <a:gsLst>
                  <a:gs pos="0">
                    <a:schemeClr val="accent1"/>
                  </a:gs>
                  <a:gs pos="100000">
                    <a:schemeClr val="accent1">
                      <a:gamma/>
                      <a:shade val="57647"/>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47" name="Oval 41"/>
              <p:cNvSpPr>
                <a:spLocks noChangeArrowheads="1"/>
              </p:cNvSpPr>
              <p:nvPr/>
            </p:nvSpPr>
            <p:spPr bwMode="auto">
              <a:xfrm rot="18227093">
                <a:off x="143" y="44"/>
                <a:ext cx="82" cy="84"/>
              </a:xfrm>
              <a:prstGeom prst="ellipse">
                <a:avLst/>
              </a:prstGeom>
              <a:gradFill rotWithShape="1">
                <a:gsLst>
                  <a:gs pos="0">
                    <a:schemeClr val="accent1"/>
                  </a:gs>
                  <a:gs pos="100000">
                    <a:schemeClr val="accent1">
                      <a:gamma/>
                      <a:shade val="48627"/>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grpSp>
        <p:grpSp>
          <p:nvGrpSpPr>
            <p:cNvPr id="36" name="Group 42"/>
            <p:cNvGrpSpPr>
              <a:grpSpLocks/>
            </p:cNvGrpSpPr>
            <p:nvPr/>
          </p:nvGrpSpPr>
          <p:grpSpPr bwMode="auto">
            <a:xfrm>
              <a:off x="2544" y="739"/>
              <a:ext cx="87" cy="260"/>
              <a:chOff x="0" y="0"/>
              <a:chExt cx="87" cy="260"/>
            </a:xfrm>
          </p:grpSpPr>
          <p:sp>
            <p:nvSpPr>
              <p:cNvPr id="44" name="Oval 43"/>
              <p:cNvSpPr>
                <a:spLocks noChangeArrowheads="1"/>
              </p:cNvSpPr>
              <p:nvPr/>
            </p:nvSpPr>
            <p:spPr bwMode="auto">
              <a:xfrm rot="18227093">
                <a:off x="-1" y="-3"/>
                <a:ext cx="82" cy="87"/>
              </a:xfrm>
              <a:prstGeom prst="ellipse">
                <a:avLst/>
              </a:prstGeom>
              <a:gradFill rotWithShape="1">
                <a:gsLst>
                  <a:gs pos="0">
                    <a:schemeClr val="accent2"/>
                  </a:gs>
                  <a:gs pos="100000">
                    <a:schemeClr val="accent2">
                      <a:gamma/>
                      <a:shade val="45490"/>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45" name="Oval 44"/>
              <p:cNvSpPr>
                <a:spLocks noChangeArrowheads="1"/>
              </p:cNvSpPr>
              <p:nvPr/>
            </p:nvSpPr>
            <p:spPr bwMode="auto">
              <a:xfrm rot="18227093">
                <a:off x="-1" y="174"/>
                <a:ext cx="82" cy="8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grpSp>
        <p:sp>
          <p:nvSpPr>
            <p:cNvPr id="37" name="Oval 45"/>
            <p:cNvSpPr>
              <a:spLocks noChangeArrowheads="1"/>
            </p:cNvSpPr>
            <p:nvPr/>
          </p:nvSpPr>
          <p:spPr bwMode="auto">
            <a:xfrm rot="18227093">
              <a:off x="3470" y="1399"/>
              <a:ext cx="81" cy="87"/>
            </a:xfrm>
            <a:prstGeom prst="ellipse">
              <a:avLst/>
            </a:prstGeom>
            <a:gradFill rotWithShape="1">
              <a:gsLst>
                <a:gs pos="0">
                  <a:schemeClr val="hlink"/>
                </a:gs>
                <a:gs pos="100000">
                  <a:schemeClr val="hlink">
                    <a:gamma/>
                    <a:shade val="44314"/>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38" name="Oval 46"/>
            <p:cNvSpPr>
              <a:spLocks noChangeArrowheads="1"/>
            </p:cNvSpPr>
            <p:nvPr/>
          </p:nvSpPr>
          <p:spPr bwMode="auto">
            <a:xfrm rot="18227093">
              <a:off x="3313" y="1476"/>
              <a:ext cx="81" cy="87"/>
            </a:xfrm>
            <a:prstGeom prst="ellipse">
              <a:avLst/>
            </a:prstGeom>
            <a:gradFill rotWithShape="1">
              <a:gsLst>
                <a:gs pos="0">
                  <a:schemeClr val="hlink"/>
                </a:gs>
                <a:gs pos="100000">
                  <a:schemeClr val="hlink">
                    <a:gamma/>
                    <a:shade val="44314"/>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40" name="Text Box 48"/>
            <p:cNvSpPr txBox="1">
              <a:spLocks noChangeArrowheads="1"/>
            </p:cNvSpPr>
            <p:nvPr/>
          </p:nvSpPr>
          <p:spPr bwMode="auto">
            <a:xfrm>
              <a:off x="-518" y="854"/>
              <a:ext cx="1747" cy="10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algn="ctr"/>
              <a:r>
                <a:rPr lang="zh-CN" altLang="en-US" sz="2000" b="1" dirty="0" smtClean="0">
                  <a:latin typeface="微软雅黑" pitchFamily="34" charset="-122"/>
                  <a:ea typeface="微软雅黑" pitchFamily="34" charset="-122"/>
                  <a:cs typeface="Arial" pitchFamily="34" charset="0"/>
                </a:rPr>
                <a:t>信息发布</a:t>
              </a:r>
              <a:endParaRPr lang="en-US" altLang="zh-CN" sz="2000" b="1" dirty="0" smtClean="0">
                <a:latin typeface="微软雅黑" pitchFamily="34" charset="-122"/>
                <a:ea typeface="微软雅黑" pitchFamily="34" charset="-122"/>
                <a:cs typeface="Arial" pitchFamily="34" charset="0"/>
              </a:endParaRPr>
            </a:p>
            <a:p>
              <a:pPr marL="342900" indent="-342900"/>
              <a:r>
                <a:rPr lang="zh-CN" altLang="en-US" dirty="0" smtClean="0">
                  <a:latin typeface="微软雅黑" pitchFamily="34" charset="-122"/>
                  <a:ea typeface="微软雅黑" pitchFamily="34" charset="-122"/>
                  <a:cs typeface="Arial" pitchFamily="34" charset="0"/>
                </a:rPr>
                <a:t>     随时随地进行通知，公告</a:t>
              </a:r>
              <a:r>
                <a:rPr lang="zh-CN" altLang="en-US" dirty="0" smtClean="0">
                  <a:latin typeface="微软雅黑" pitchFamily="34" charset="-122"/>
                  <a:ea typeface="微软雅黑" pitchFamily="34" charset="-122"/>
                  <a:cs typeface="Arial" pitchFamily="34" charset="0"/>
                </a:rPr>
                <a:t>等各类信息的发布，提高信息的及时率。</a:t>
              </a:r>
              <a:endParaRPr lang="zh-CN" altLang="zh-CN" dirty="0">
                <a:latin typeface="微软雅黑" pitchFamily="34" charset="-122"/>
                <a:ea typeface="微软雅黑" pitchFamily="34" charset="-122"/>
                <a:cs typeface="Arial" pitchFamily="34" charset="0"/>
              </a:endParaRPr>
            </a:p>
          </p:txBody>
        </p:sp>
        <p:sp>
          <p:nvSpPr>
            <p:cNvPr id="42" name="Text Box 50"/>
            <p:cNvSpPr txBox="1">
              <a:spLocks noChangeArrowheads="1"/>
            </p:cNvSpPr>
            <p:nvPr/>
          </p:nvSpPr>
          <p:spPr bwMode="auto">
            <a:xfrm>
              <a:off x="240" y="2631"/>
              <a:ext cx="1200" cy="2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en-US" dirty="0" smtClean="0">
                  <a:latin typeface="微软雅黑" pitchFamily="34" charset="-122"/>
                  <a:ea typeface="微软雅黑" pitchFamily="34" charset="-122"/>
                  <a:cs typeface="Arial" pitchFamily="34" charset="0"/>
                </a:rPr>
                <a:t>物流产业分析</a:t>
              </a:r>
              <a:endParaRPr lang="zh-CN" altLang="zh-CN" dirty="0">
                <a:latin typeface="微软雅黑" pitchFamily="34" charset="-122"/>
                <a:ea typeface="微软雅黑" pitchFamily="34" charset="-122"/>
                <a:cs typeface="Arial" pitchFamily="34" charset="0"/>
              </a:endParaRPr>
            </a:p>
          </p:txBody>
        </p:sp>
      </p:grpSp>
      <p:sp>
        <p:nvSpPr>
          <p:cNvPr id="72" name="矩形 71"/>
          <p:cNvSpPr/>
          <p:nvPr/>
        </p:nvSpPr>
        <p:spPr>
          <a:xfrm>
            <a:off x="395536" y="54868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prstClr val="black"/>
                </a:solidFill>
                <a:latin typeface="黑体" panose="02010609060101010101" pitchFamily="49" charset="-122"/>
                <a:ea typeface="黑体" panose="02010609060101010101" pitchFamily="49" charset="-122"/>
              </a:rPr>
              <a:t>11</a:t>
            </a:r>
            <a:r>
              <a:rPr lang="en-US" altLang="zh-CN" sz="2400" b="1" dirty="0" smtClean="0">
                <a:solidFill>
                  <a:prstClr val="black"/>
                </a:solidFill>
                <a:latin typeface="黑体" panose="02010609060101010101" pitchFamily="49" charset="-122"/>
                <a:ea typeface="黑体" panose="02010609060101010101" pitchFamily="49" charset="-122"/>
              </a:rPr>
              <a:t>.</a:t>
            </a:r>
            <a:r>
              <a:rPr lang="zh-CN" altLang="en-US" sz="2400" b="1" dirty="0" smtClean="0">
                <a:solidFill>
                  <a:prstClr val="black"/>
                </a:solidFill>
                <a:latin typeface="黑体" panose="02010609060101010101" pitchFamily="49" charset="-122"/>
                <a:ea typeface="黑体" panose="02010609060101010101" pitchFamily="49" charset="-122"/>
              </a:rPr>
              <a:t>顺义</a:t>
            </a:r>
            <a:r>
              <a:rPr lang="zh-CN" altLang="en-US" sz="2400" b="1" dirty="0" smtClean="0">
                <a:solidFill>
                  <a:prstClr val="black"/>
                </a:solidFill>
                <a:latin typeface="黑体" panose="02010609060101010101" pitchFamily="49" charset="-122"/>
                <a:ea typeface="黑体" panose="02010609060101010101" pitchFamily="49" charset="-122"/>
              </a:rPr>
              <a:t>区移动办公平台</a:t>
            </a:r>
            <a:endParaRPr lang="zh-CN" altLang="en-US" sz="2400" b="1" dirty="0">
              <a:solidFill>
                <a:prstClr val="black"/>
              </a:solidFill>
              <a:latin typeface="黑体" panose="02010609060101010101" pitchFamily="49" charset="-122"/>
              <a:ea typeface="黑体" panose="02010609060101010101" pitchFamily="49" charset="-122"/>
            </a:endParaRPr>
          </a:p>
        </p:txBody>
      </p:sp>
      <p:sp>
        <p:nvSpPr>
          <p:cNvPr id="70" name="Text Box 48"/>
          <p:cNvSpPr txBox="1">
            <a:spLocks noChangeArrowheads="1"/>
          </p:cNvSpPr>
          <p:nvPr/>
        </p:nvSpPr>
        <p:spPr bwMode="auto">
          <a:xfrm>
            <a:off x="3214678" y="1285860"/>
            <a:ext cx="2357454"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algn="ctr"/>
            <a:r>
              <a:rPr lang="zh-CN" altLang="en-US" sz="2000" b="1" dirty="0" smtClean="0">
                <a:latin typeface="微软雅黑" pitchFamily="34" charset="-122"/>
                <a:ea typeface="微软雅黑" pitchFamily="34" charset="-122"/>
                <a:cs typeface="Arial" pitchFamily="34" charset="0"/>
              </a:rPr>
              <a:t>文件审批</a:t>
            </a:r>
            <a:endParaRPr lang="en-US" altLang="zh-CN" sz="2000" b="1" dirty="0" smtClean="0">
              <a:latin typeface="微软雅黑" pitchFamily="34" charset="-122"/>
              <a:ea typeface="微软雅黑" pitchFamily="34" charset="-122"/>
              <a:cs typeface="Arial" pitchFamily="34" charset="0"/>
            </a:endParaRPr>
          </a:p>
          <a:p>
            <a:pPr marL="342900" indent="-342900"/>
            <a:r>
              <a:rPr lang="zh-CN" altLang="en-US" dirty="0" smtClean="0">
                <a:latin typeface="微软雅黑" pitchFamily="34" charset="-122"/>
                <a:ea typeface="微软雅黑" pitchFamily="34" charset="-122"/>
                <a:cs typeface="Arial" pitchFamily="34" charset="0"/>
              </a:rPr>
              <a:t>     在</a:t>
            </a:r>
            <a:r>
              <a:rPr lang="zh-CN" altLang="en-US" dirty="0" smtClean="0">
                <a:latin typeface="微软雅黑" pitchFamily="34" charset="-122"/>
                <a:ea typeface="微软雅黑" pitchFamily="34" charset="-122"/>
                <a:cs typeface="Arial" pitchFamily="34" charset="0"/>
              </a:rPr>
              <a:t>移动终端上完成公文的审批，办公效率大幅提升。。</a:t>
            </a:r>
            <a:endParaRPr lang="zh-CN" altLang="zh-CN" dirty="0">
              <a:latin typeface="微软雅黑" pitchFamily="34" charset="-122"/>
              <a:ea typeface="微软雅黑" pitchFamily="34" charset="-122"/>
              <a:cs typeface="Arial" pitchFamily="34" charset="0"/>
            </a:endParaRPr>
          </a:p>
        </p:txBody>
      </p:sp>
      <p:sp>
        <p:nvSpPr>
          <p:cNvPr id="71" name="Text Box 48"/>
          <p:cNvSpPr txBox="1">
            <a:spLocks noChangeArrowheads="1"/>
          </p:cNvSpPr>
          <p:nvPr/>
        </p:nvSpPr>
        <p:spPr bwMode="auto">
          <a:xfrm>
            <a:off x="6357950" y="2643182"/>
            <a:ext cx="2357454"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algn="ctr"/>
            <a:r>
              <a:rPr lang="zh-CN" altLang="en-US" sz="2000" b="1" dirty="0" smtClean="0">
                <a:latin typeface="微软雅黑" pitchFamily="34" charset="-122"/>
                <a:ea typeface="微软雅黑" pitchFamily="34" charset="-122"/>
                <a:cs typeface="Arial" pitchFamily="34" charset="0"/>
              </a:rPr>
              <a:t>通知公告</a:t>
            </a:r>
            <a:endParaRPr lang="en-US" altLang="zh-CN" sz="2000" b="1" dirty="0" smtClean="0">
              <a:latin typeface="微软雅黑" pitchFamily="34" charset="-122"/>
              <a:ea typeface="微软雅黑" pitchFamily="34" charset="-122"/>
              <a:cs typeface="Arial" pitchFamily="34" charset="0"/>
            </a:endParaRPr>
          </a:p>
          <a:p>
            <a:pPr marL="342900" indent="-342900"/>
            <a:r>
              <a:rPr lang="zh-CN" altLang="en-US" dirty="0" smtClean="0">
                <a:latin typeface="微软雅黑" pitchFamily="34" charset="-122"/>
                <a:ea typeface="微软雅黑" pitchFamily="34" charset="-122"/>
                <a:cs typeface="Arial" pitchFamily="34" charset="0"/>
              </a:rPr>
              <a:t>     便捷</a:t>
            </a:r>
            <a:r>
              <a:rPr lang="zh-CN" altLang="en-US" dirty="0" smtClean="0">
                <a:latin typeface="微软雅黑" pitchFamily="34" charset="-122"/>
                <a:ea typeface="微软雅黑" pitchFamily="34" charset="-122"/>
                <a:cs typeface="Arial" pitchFamily="34" charset="0"/>
              </a:rPr>
              <a:t>获取通知</a:t>
            </a:r>
            <a:r>
              <a:rPr lang="zh-CN" altLang="en-US" dirty="0" smtClean="0">
                <a:latin typeface="微软雅黑" pitchFamily="34" charset="-122"/>
                <a:ea typeface="微软雅黑" pitchFamily="34" charset="-122"/>
                <a:cs typeface="Arial" pitchFamily="34" charset="0"/>
              </a:rPr>
              <a:t>、</a:t>
            </a:r>
            <a:endParaRPr lang="en-US" altLang="zh-CN" dirty="0" smtClean="0">
              <a:latin typeface="微软雅黑" pitchFamily="34" charset="-122"/>
              <a:ea typeface="微软雅黑" pitchFamily="34" charset="-122"/>
              <a:cs typeface="Arial" pitchFamily="34" charset="0"/>
            </a:endParaRPr>
          </a:p>
          <a:p>
            <a:pPr marL="342900" indent="-342900"/>
            <a:r>
              <a:rPr lang="en-US" altLang="zh-CN" dirty="0" smtClean="0">
                <a:latin typeface="微软雅黑" pitchFamily="34" charset="-122"/>
                <a:ea typeface="微软雅黑" pitchFamily="34" charset="-122"/>
                <a:cs typeface="Arial" pitchFamily="34" charset="0"/>
              </a:rPr>
              <a:t> </a:t>
            </a:r>
            <a:r>
              <a:rPr lang="en-US" altLang="zh-CN" dirty="0" smtClean="0">
                <a:latin typeface="微软雅黑" pitchFamily="34" charset="-122"/>
                <a:ea typeface="微软雅黑" pitchFamily="34" charset="-122"/>
                <a:cs typeface="Arial" pitchFamily="34" charset="0"/>
              </a:rPr>
              <a:t>    </a:t>
            </a:r>
            <a:r>
              <a:rPr lang="zh-CN" altLang="en-US" dirty="0" smtClean="0">
                <a:latin typeface="微软雅黑" pitchFamily="34" charset="-122"/>
                <a:ea typeface="微软雅黑" pitchFamily="34" charset="-122"/>
                <a:cs typeface="Arial" pitchFamily="34" charset="0"/>
              </a:rPr>
              <a:t>公告</a:t>
            </a:r>
            <a:r>
              <a:rPr lang="zh-CN" altLang="en-US" dirty="0" smtClean="0">
                <a:latin typeface="微软雅黑" pitchFamily="34" charset="-122"/>
                <a:ea typeface="微软雅黑" pitchFamily="34" charset="-122"/>
                <a:cs typeface="Arial" pitchFamily="34" charset="0"/>
              </a:rPr>
              <a:t>，使</a:t>
            </a:r>
            <a:r>
              <a:rPr lang="zh-CN" altLang="en-US" dirty="0" smtClean="0">
                <a:latin typeface="微软雅黑" pitchFamily="34" charset="-122"/>
                <a:ea typeface="微软雅黑" pitchFamily="34" charset="-122"/>
                <a:cs typeface="Arial" pitchFamily="34" charset="0"/>
              </a:rPr>
              <a:t>办公</a:t>
            </a:r>
            <a:endParaRPr lang="en-US" altLang="zh-CN" dirty="0" smtClean="0">
              <a:latin typeface="微软雅黑" pitchFamily="34" charset="-122"/>
              <a:ea typeface="微软雅黑" pitchFamily="34" charset="-122"/>
              <a:cs typeface="Arial" pitchFamily="34" charset="0"/>
            </a:endParaRPr>
          </a:p>
          <a:p>
            <a:pPr marL="342900" indent="-342900"/>
            <a:r>
              <a:rPr lang="zh-CN" altLang="en-US" dirty="0" smtClean="0">
                <a:latin typeface="微软雅黑" pitchFamily="34" charset="-122"/>
                <a:ea typeface="微软雅黑" pitchFamily="34" charset="-122"/>
                <a:cs typeface="Arial" pitchFamily="34" charset="0"/>
              </a:rPr>
              <a:t>     会议</a:t>
            </a:r>
            <a:r>
              <a:rPr lang="zh-CN" altLang="en-US" dirty="0" smtClean="0">
                <a:latin typeface="微软雅黑" pitchFamily="34" charset="-122"/>
                <a:ea typeface="微软雅黑" pitchFamily="34" charset="-122"/>
                <a:cs typeface="Arial" pitchFamily="34" charset="0"/>
              </a:rPr>
              <a:t>无死角</a:t>
            </a:r>
            <a:endParaRPr lang="zh-CN" altLang="zh-CN" dirty="0">
              <a:latin typeface="微软雅黑" pitchFamily="34" charset="-122"/>
              <a:ea typeface="微软雅黑" pitchFamily="34" charset="-122"/>
              <a:cs typeface="Arial" pitchFamily="34" charset="0"/>
            </a:endParaRPr>
          </a:p>
        </p:txBody>
      </p:sp>
      <p:sp>
        <p:nvSpPr>
          <p:cNvPr id="73" name="Text Box 48"/>
          <p:cNvSpPr txBox="1">
            <a:spLocks noChangeArrowheads="1"/>
          </p:cNvSpPr>
          <p:nvPr/>
        </p:nvSpPr>
        <p:spPr bwMode="auto">
          <a:xfrm>
            <a:off x="6143636" y="5143512"/>
            <a:ext cx="2357454"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algn="ctr"/>
            <a:r>
              <a:rPr lang="zh-CN" altLang="en-US" sz="2000" b="1" dirty="0" smtClean="0">
                <a:latin typeface="微软雅黑" pitchFamily="34" charset="-122"/>
                <a:ea typeface="微软雅黑" pitchFamily="34" charset="-122"/>
                <a:cs typeface="Arial" pitchFamily="34" charset="0"/>
              </a:rPr>
              <a:t>通讯录</a:t>
            </a:r>
            <a:endParaRPr lang="en-US" altLang="zh-CN" sz="2000" b="1" dirty="0" smtClean="0">
              <a:latin typeface="微软雅黑" pitchFamily="34" charset="-122"/>
              <a:ea typeface="微软雅黑" pitchFamily="34" charset="-122"/>
              <a:cs typeface="Arial" pitchFamily="34" charset="0"/>
            </a:endParaRPr>
          </a:p>
          <a:p>
            <a:pPr marL="342900" indent="-342900"/>
            <a:r>
              <a:rPr lang="zh-CN" altLang="en-US" dirty="0" smtClean="0">
                <a:latin typeface="微软雅黑" pitchFamily="34" charset="-122"/>
                <a:ea typeface="微软雅黑" pitchFamily="34" charset="-122"/>
                <a:cs typeface="Arial" pitchFamily="34" charset="0"/>
              </a:rPr>
              <a:t>      移动</a:t>
            </a:r>
            <a:r>
              <a:rPr lang="zh-CN" altLang="en-US" dirty="0" smtClean="0">
                <a:latin typeface="微软雅黑" pitchFamily="34" charset="-122"/>
                <a:ea typeface="微软雅黑" pitchFamily="34" charset="-122"/>
                <a:cs typeface="Arial" pitchFamily="34" charset="0"/>
              </a:rPr>
              <a:t>通讯录，沟通协作更加便捷</a:t>
            </a:r>
            <a:endParaRPr lang="zh-CN" altLang="zh-CN" dirty="0">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xmlns="" val="266472251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26</a:t>
            </a:fld>
            <a:endParaRPr lang="zh-CN" altLang="en-US" dirty="0"/>
          </a:p>
        </p:txBody>
      </p:sp>
      <p:sp>
        <p:nvSpPr>
          <p:cNvPr id="72" name="矩形 71"/>
          <p:cNvSpPr/>
          <p:nvPr/>
        </p:nvSpPr>
        <p:spPr>
          <a:xfrm>
            <a:off x="395536" y="54868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prstClr val="black"/>
                </a:solidFill>
                <a:latin typeface="黑体" panose="02010609060101010101" pitchFamily="49" charset="-122"/>
                <a:ea typeface="黑体" panose="02010609060101010101" pitchFamily="49" charset="-122"/>
              </a:rPr>
              <a:t>11</a:t>
            </a:r>
            <a:r>
              <a:rPr lang="en-US" altLang="zh-CN" sz="2400" b="1" dirty="0" smtClean="0">
                <a:solidFill>
                  <a:prstClr val="black"/>
                </a:solidFill>
                <a:latin typeface="黑体" panose="02010609060101010101" pitchFamily="49" charset="-122"/>
                <a:ea typeface="黑体" panose="02010609060101010101" pitchFamily="49" charset="-122"/>
              </a:rPr>
              <a:t>.</a:t>
            </a:r>
            <a:r>
              <a:rPr lang="zh-CN" altLang="en-US" sz="2400" b="1" dirty="0" smtClean="0">
                <a:solidFill>
                  <a:prstClr val="black"/>
                </a:solidFill>
                <a:latin typeface="黑体" panose="02010609060101010101" pitchFamily="49" charset="-122"/>
                <a:ea typeface="黑体" panose="02010609060101010101" pitchFamily="49" charset="-122"/>
              </a:rPr>
              <a:t>顺义</a:t>
            </a:r>
            <a:r>
              <a:rPr lang="zh-CN" altLang="en-US" sz="2400" b="1" dirty="0" smtClean="0">
                <a:solidFill>
                  <a:prstClr val="black"/>
                </a:solidFill>
                <a:latin typeface="黑体" panose="02010609060101010101" pitchFamily="49" charset="-122"/>
                <a:ea typeface="黑体" panose="02010609060101010101" pitchFamily="49" charset="-122"/>
              </a:rPr>
              <a:t>区移动办公平台</a:t>
            </a:r>
            <a:endParaRPr lang="zh-CN" altLang="en-US" sz="2400" b="1" dirty="0">
              <a:solidFill>
                <a:prstClr val="black"/>
              </a:solidFill>
              <a:latin typeface="黑体" panose="02010609060101010101" pitchFamily="49" charset="-122"/>
              <a:ea typeface="黑体" panose="02010609060101010101" pitchFamily="49" charset="-122"/>
            </a:endParaRPr>
          </a:p>
        </p:txBody>
      </p:sp>
      <p:sp>
        <p:nvSpPr>
          <p:cNvPr id="70" name="Text Box 48"/>
          <p:cNvSpPr txBox="1">
            <a:spLocks noChangeArrowheads="1"/>
          </p:cNvSpPr>
          <p:nvPr/>
        </p:nvSpPr>
        <p:spPr bwMode="auto">
          <a:xfrm>
            <a:off x="2714612" y="1142984"/>
            <a:ext cx="3357586" cy="95410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algn="ctr"/>
            <a:r>
              <a:rPr lang="zh-CN" altLang="en-US" sz="2000" b="1" dirty="0" smtClean="0">
                <a:latin typeface="微软雅黑" pitchFamily="34" charset="-122"/>
                <a:ea typeface="微软雅黑" pitchFamily="34" charset="-122"/>
                <a:cs typeface="Arial" pitchFamily="34" charset="0"/>
              </a:rPr>
              <a:t>文件审批</a:t>
            </a:r>
            <a:endParaRPr lang="en-US" altLang="zh-CN" sz="2000" b="1" dirty="0" smtClean="0">
              <a:latin typeface="微软雅黑" pitchFamily="34" charset="-122"/>
              <a:ea typeface="微软雅黑" pitchFamily="34" charset="-122"/>
              <a:cs typeface="Arial" pitchFamily="34" charset="0"/>
            </a:endParaRPr>
          </a:p>
          <a:p>
            <a:pPr marL="342900" indent="-342900"/>
            <a:r>
              <a:rPr lang="zh-CN" altLang="en-US" dirty="0" smtClean="0">
                <a:latin typeface="微软雅黑" pitchFamily="34" charset="-122"/>
                <a:ea typeface="微软雅黑" pitchFamily="34" charset="-122"/>
                <a:cs typeface="Arial" pitchFamily="34" charset="0"/>
              </a:rPr>
              <a:t>     在</a:t>
            </a:r>
            <a:r>
              <a:rPr lang="zh-CN" altLang="en-US" dirty="0" smtClean="0">
                <a:latin typeface="微软雅黑" pitchFamily="34" charset="-122"/>
                <a:ea typeface="微软雅黑" pitchFamily="34" charset="-122"/>
                <a:cs typeface="Arial" pitchFamily="34" charset="0"/>
              </a:rPr>
              <a:t>移动终端上完成公文的审批，办公效率大幅</a:t>
            </a:r>
            <a:r>
              <a:rPr lang="zh-CN" altLang="en-US" dirty="0" smtClean="0">
                <a:latin typeface="微软雅黑" pitchFamily="34" charset="-122"/>
                <a:ea typeface="微软雅黑" pitchFamily="34" charset="-122"/>
                <a:cs typeface="Arial" pitchFamily="34" charset="0"/>
              </a:rPr>
              <a:t>提升。</a:t>
            </a:r>
            <a:endParaRPr lang="zh-CN" altLang="zh-CN" dirty="0">
              <a:latin typeface="微软雅黑" pitchFamily="34" charset="-122"/>
              <a:ea typeface="微软雅黑" pitchFamily="34" charset="-122"/>
              <a:cs typeface="Arial" pitchFamily="34" charset="0"/>
            </a:endParaRPr>
          </a:p>
        </p:txBody>
      </p:sp>
      <p:sp>
        <p:nvSpPr>
          <p:cNvPr id="71" name="Text Box 48"/>
          <p:cNvSpPr txBox="1">
            <a:spLocks noChangeArrowheads="1"/>
          </p:cNvSpPr>
          <p:nvPr/>
        </p:nvSpPr>
        <p:spPr bwMode="auto">
          <a:xfrm>
            <a:off x="5929322" y="2571744"/>
            <a:ext cx="2143140"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algn="ctr"/>
            <a:r>
              <a:rPr lang="zh-CN" altLang="en-US" sz="2000" b="1" dirty="0" smtClean="0">
                <a:latin typeface="微软雅黑" pitchFamily="34" charset="-122"/>
                <a:ea typeface="微软雅黑" pitchFamily="34" charset="-122"/>
                <a:cs typeface="Arial" pitchFamily="34" charset="0"/>
              </a:rPr>
              <a:t>通知公告</a:t>
            </a:r>
            <a:endParaRPr lang="en-US" altLang="zh-CN" sz="2000" b="1" dirty="0" smtClean="0">
              <a:latin typeface="微软雅黑" pitchFamily="34" charset="-122"/>
              <a:ea typeface="微软雅黑" pitchFamily="34" charset="-122"/>
              <a:cs typeface="Arial" pitchFamily="34" charset="0"/>
            </a:endParaRPr>
          </a:p>
          <a:p>
            <a:pPr marL="342900" indent="-342900"/>
            <a:r>
              <a:rPr lang="zh-CN" altLang="en-US" dirty="0" smtClean="0">
                <a:latin typeface="微软雅黑" pitchFamily="34" charset="-122"/>
                <a:ea typeface="微软雅黑" pitchFamily="34" charset="-122"/>
                <a:cs typeface="Arial" pitchFamily="34" charset="0"/>
              </a:rPr>
              <a:t>     便捷</a:t>
            </a:r>
            <a:r>
              <a:rPr lang="zh-CN" altLang="en-US" dirty="0" smtClean="0">
                <a:latin typeface="微软雅黑" pitchFamily="34" charset="-122"/>
                <a:ea typeface="微软雅黑" pitchFamily="34" charset="-122"/>
                <a:cs typeface="Arial" pitchFamily="34" charset="0"/>
              </a:rPr>
              <a:t>获取通知</a:t>
            </a:r>
            <a:r>
              <a:rPr lang="zh-CN" altLang="en-US" dirty="0" smtClean="0">
                <a:latin typeface="微软雅黑" pitchFamily="34" charset="-122"/>
                <a:ea typeface="微软雅黑" pitchFamily="34" charset="-122"/>
                <a:cs typeface="Arial" pitchFamily="34" charset="0"/>
              </a:rPr>
              <a:t>、</a:t>
            </a:r>
            <a:endParaRPr lang="en-US" altLang="zh-CN" dirty="0" smtClean="0">
              <a:latin typeface="微软雅黑" pitchFamily="34" charset="-122"/>
              <a:ea typeface="微软雅黑" pitchFamily="34" charset="-122"/>
              <a:cs typeface="Arial" pitchFamily="34" charset="0"/>
            </a:endParaRPr>
          </a:p>
          <a:p>
            <a:pPr marL="342900" indent="-342900"/>
            <a:r>
              <a:rPr lang="en-US" altLang="zh-CN" dirty="0" smtClean="0">
                <a:latin typeface="微软雅黑" pitchFamily="34" charset="-122"/>
                <a:ea typeface="微软雅黑" pitchFamily="34" charset="-122"/>
                <a:cs typeface="Arial" pitchFamily="34" charset="0"/>
              </a:rPr>
              <a:t> </a:t>
            </a:r>
            <a:r>
              <a:rPr lang="en-US" altLang="zh-CN" dirty="0" smtClean="0">
                <a:latin typeface="微软雅黑" pitchFamily="34" charset="-122"/>
                <a:ea typeface="微软雅黑" pitchFamily="34" charset="-122"/>
                <a:cs typeface="Arial" pitchFamily="34" charset="0"/>
              </a:rPr>
              <a:t>    </a:t>
            </a:r>
            <a:r>
              <a:rPr lang="zh-CN" altLang="en-US" dirty="0" smtClean="0">
                <a:latin typeface="微软雅黑" pitchFamily="34" charset="-122"/>
                <a:ea typeface="微软雅黑" pitchFamily="34" charset="-122"/>
                <a:cs typeface="Arial" pitchFamily="34" charset="0"/>
              </a:rPr>
              <a:t>公告</a:t>
            </a:r>
            <a:r>
              <a:rPr lang="zh-CN" altLang="en-US" dirty="0" smtClean="0">
                <a:latin typeface="微软雅黑" pitchFamily="34" charset="-122"/>
                <a:ea typeface="微软雅黑" pitchFamily="34" charset="-122"/>
                <a:cs typeface="Arial" pitchFamily="34" charset="0"/>
              </a:rPr>
              <a:t>，使</a:t>
            </a:r>
            <a:r>
              <a:rPr lang="zh-CN" altLang="en-US" dirty="0" smtClean="0">
                <a:latin typeface="微软雅黑" pitchFamily="34" charset="-122"/>
                <a:ea typeface="微软雅黑" pitchFamily="34" charset="-122"/>
                <a:cs typeface="Arial" pitchFamily="34" charset="0"/>
              </a:rPr>
              <a:t>办公</a:t>
            </a:r>
            <a:endParaRPr lang="en-US" altLang="zh-CN" dirty="0" smtClean="0">
              <a:latin typeface="微软雅黑" pitchFamily="34" charset="-122"/>
              <a:ea typeface="微软雅黑" pitchFamily="34" charset="-122"/>
              <a:cs typeface="Arial" pitchFamily="34" charset="0"/>
            </a:endParaRPr>
          </a:p>
          <a:p>
            <a:pPr marL="342900" indent="-342900"/>
            <a:r>
              <a:rPr lang="zh-CN" altLang="en-US" dirty="0" smtClean="0">
                <a:latin typeface="微软雅黑" pitchFamily="34" charset="-122"/>
                <a:ea typeface="微软雅黑" pitchFamily="34" charset="-122"/>
                <a:cs typeface="Arial" pitchFamily="34" charset="0"/>
              </a:rPr>
              <a:t>     会议</a:t>
            </a:r>
            <a:r>
              <a:rPr lang="zh-CN" altLang="en-US" dirty="0" smtClean="0">
                <a:latin typeface="微软雅黑" pitchFamily="34" charset="-122"/>
                <a:ea typeface="微软雅黑" pitchFamily="34" charset="-122"/>
                <a:cs typeface="Arial" pitchFamily="34" charset="0"/>
              </a:rPr>
              <a:t>无</a:t>
            </a:r>
            <a:r>
              <a:rPr lang="zh-CN" altLang="en-US" dirty="0" smtClean="0">
                <a:latin typeface="微软雅黑" pitchFamily="34" charset="-122"/>
                <a:ea typeface="微软雅黑" pitchFamily="34" charset="-122"/>
                <a:cs typeface="Arial" pitchFamily="34" charset="0"/>
              </a:rPr>
              <a:t>死角。</a:t>
            </a:r>
            <a:endParaRPr lang="zh-CN" altLang="zh-CN" dirty="0">
              <a:latin typeface="微软雅黑" pitchFamily="34" charset="-122"/>
              <a:ea typeface="微软雅黑" pitchFamily="34" charset="-122"/>
              <a:cs typeface="Arial" pitchFamily="34" charset="0"/>
            </a:endParaRPr>
          </a:p>
        </p:txBody>
      </p:sp>
      <p:sp>
        <p:nvSpPr>
          <p:cNvPr id="73" name="Text Box 48"/>
          <p:cNvSpPr txBox="1">
            <a:spLocks noChangeArrowheads="1"/>
          </p:cNvSpPr>
          <p:nvPr/>
        </p:nvSpPr>
        <p:spPr bwMode="auto">
          <a:xfrm>
            <a:off x="5715008" y="4500570"/>
            <a:ext cx="2214578" cy="12311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algn="ctr"/>
            <a:r>
              <a:rPr lang="zh-CN" altLang="en-US" sz="2000" b="1" dirty="0" smtClean="0">
                <a:latin typeface="微软雅黑" pitchFamily="34" charset="-122"/>
                <a:ea typeface="微软雅黑" pitchFamily="34" charset="-122"/>
                <a:cs typeface="Arial" pitchFamily="34" charset="0"/>
              </a:rPr>
              <a:t>通讯录</a:t>
            </a:r>
            <a:endParaRPr lang="en-US" altLang="zh-CN" sz="2000" b="1" dirty="0" smtClean="0">
              <a:latin typeface="微软雅黑" pitchFamily="34" charset="-122"/>
              <a:ea typeface="微软雅黑" pitchFamily="34" charset="-122"/>
              <a:cs typeface="Arial" pitchFamily="34" charset="0"/>
            </a:endParaRPr>
          </a:p>
          <a:p>
            <a:pPr marL="342900" indent="-342900"/>
            <a:r>
              <a:rPr lang="zh-CN" altLang="en-US" dirty="0" smtClean="0">
                <a:latin typeface="微软雅黑" pitchFamily="34" charset="-122"/>
                <a:ea typeface="微软雅黑" pitchFamily="34" charset="-122"/>
                <a:cs typeface="Arial" pitchFamily="34" charset="0"/>
              </a:rPr>
              <a:t>      移动</a:t>
            </a:r>
            <a:r>
              <a:rPr lang="zh-CN" altLang="en-US" dirty="0" smtClean="0">
                <a:latin typeface="微软雅黑" pitchFamily="34" charset="-122"/>
                <a:ea typeface="微软雅黑" pitchFamily="34" charset="-122"/>
                <a:cs typeface="Arial" pitchFamily="34" charset="0"/>
              </a:rPr>
              <a:t>通讯录，沟通协作更加</a:t>
            </a:r>
            <a:r>
              <a:rPr lang="zh-CN" altLang="en-US" dirty="0" smtClean="0">
                <a:latin typeface="微软雅黑" pitchFamily="34" charset="-122"/>
                <a:ea typeface="微软雅黑" pitchFamily="34" charset="-122"/>
                <a:cs typeface="Arial" pitchFamily="34" charset="0"/>
              </a:rPr>
              <a:t>便捷。</a:t>
            </a:r>
            <a:endParaRPr lang="zh-CN" altLang="zh-CN" dirty="0">
              <a:latin typeface="微软雅黑" pitchFamily="34" charset="-122"/>
              <a:ea typeface="微软雅黑" pitchFamily="34" charset="-122"/>
              <a:cs typeface="Arial" pitchFamily="34" charset="0"/>
            </a:endParaRPr>
          </a:p>
        </p:txBody>
      </p:sp>
      <p:sp>
        <p:nvSpPr>
          <p:cNvPr id="52" name="Oval 44"/>
          <p:cNvSpPr>
            <a:spLocks noChangeArrowheads="1"/>
          </p:cNvSpPr>
          <p:nvPr/>
        </p:nvSpPr>
        <p:spPr bwMode="auto">
          <a:xfrm rot="18227093" flipH="1">
            <a:off x="4535016" y="4648577"/>
            <a:ext cx="45719" cy="62479"/>
          </a:xfrm>
          <a:prstGeom prst="ellipse">
            <a:avLst/>
          </a:prstGeom>
          <a:gradFill rotWithShape="1">
            <a:gsLst>
              <a:gs pos="0">
                <a:schemeClr val="accent2"/>
              </a:gs>
              <a:gs pos="100000">
                <a:schemeClr val="accent2">
                  <a:gamma/>
                  <a:shade val="48627"/>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grpSp>
        <p:nvGrpSpPr>
          <p:cNvPr id="76" name="组合 75"/>
          <p:cNvGrpSpPr/>
          <p:nvPr/>
        </p:nvGrpSpPr>
        <p:grpSpPr>
          <a:xfrm>
            <a:off x="571381" y="2214554"/>
            <a:ext cx="5643659" cy="3313609"/>
            <a:chOff x="571381" y="2214554"/>
            <a:chExt cx="5643659" cy="3313609"/>
          </a:xfrm>
        </p:grpSpPr>
        <p:grpSp>
          <p:nvGrpSpPr>
            <p:cNvPr id="3" name="Group 3"/>
            <p:cNvGrpSpPr>
              <a:grpSpLocks/>
            </p:cNvGrpSpPr>
            <p:nvPr/>
          </p:nvGrpSpPr>
          <p:grpSpPr bwMode="auto">
            <a:xfrm>
              <a:off x="571381" y="2214554"/>
              <a:ext cx="5643659" cy="3005102"/>
              <a:chOff x="-896" y="231"/>
              <a:chExt cx="4976" cy="2736"/>
            </a:xfrm>
          </p:grpSpPr>
          <p:sp>
            <p:nvSpPr>
              <p:cNvPr id="24" name="Oval 4"/>
              <p:cNvSpPr>
                <a:spLocks noChangeArrowheads="1"/>
              </p:cNvSpPr>
              <p:nvPr/>
            </p:nvSpPr>
            <p:spPr bwMode="auto">
              <a:xfrm>
                <a:off x="1344" y="471"/>
                <a:ext cx="2544" cy="2496"/>
              </a:xfrm>
              <a:prstGeom prst="ellipse">
                <a:avLst/>
              </a:prstGeom>
              <a:solidFill>
                <a:schemeClr val="accent3">
                  <a:lumMod val="40000"/>
                  <a:lumOff val="60000"/>
                </a:schemeClr>
              </a:solidFill>
              <a:ln w="9525" cmpd="sng">
                <a:solidFill>
                  <a:schemeClr val="tx1"/>
                </a:solid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26" name="Text Box 8"/>
              <p:cNvSpPr txBox="1">
                <a:spLocks noChangeArrowheads="1"/>
              </p:cNvSpPr>
              <p:nvPr/>
            </p:nvSpPr>
            <p:spPr bwMode="auto">
              <a:xfrm>
                <a:off x="2229" y="1623"/>
                <a:ext cx="822" cy="273"/>
              </a:xfrm>
              <a:prstGeom prst="rect">
                <a:avLst/>
              </a:prstGeom>
              <a:noFill/>
              <a:ln w="9525">
                <a:noFill/>
                <a:miter lim="800000"/>
                <a:headEnd/>
                <a:tailEnd/>
              </a:ln>
              <a:effectLst/>
            </p:spPr>
            <p:txBody>
              <a:bodyPr wrap="none">
                <a:spAutoFit/>
              </a:bodyPr>
              <a:lstStyle/>
              <a:p>
                <a:pPr algn="ctr" eaLnBrk="0" hangingPunct="0">
                  <a:defRPr/>
                </a:pPr>
                <a:r>
                  <a:rPr lang="zh-CN" altLang="en-US" sz="2000" dirty="0" smtClean="0"/>
                  <a:t>主要任务</a:t>
                </a:r>
                <a:endParaRPr lang="zh-CN" altLang="zh-CN" sz="2000" b="1" dirty="0">
                  <a:effectLst>
                    <a:outerShdw blurRad="38100" dist="38100" dir="2700000" algn="tl">
                      <a:srgbClr val="C0C0C0"/>
                    </a:outerShdw>
                  </a:effectLst>
                  <a:latin typeface="微软雅黑" pitchFamily="34" charset="-122"/>
                  <a:ea typeface="微软雅黑" pitchFamily="34" charset="-122"/>
                  <a:cs typeface="Arial" pitchFamily="34" charset="0"/>
                </a:endParaRPr>
              </a:p>
            </p:txBody>
          </p:sp>
          <p:grpSp>
            <p:nvGrpSpPr>
              <p:cNvPr id="4" name="Group 9"/>
              <p:cNvGrpSpPr>
                <a:grpSpLocks/>
              </p:cNvGrpSpPr>
              <p:nvPr/>
            </p:nvGrpSpPr>
            <p:grpSpPr bwMode="auto">
              <a:xfrm>
                <a:off x="2352" y="231"/>
                <a:ext cx="432" cy="415"/>
                <a:chOff x="0" y="0"/>
                <a:chExt cx="432" cy="415"/>
              </a:xfrm>
            </p:grpSpPr>
            <p:grpSp>
              <p:nvGrpSpPr>
                <p:cNvPr id="5" name="Group 10"/>
                <p:cNvGrpSpPr>
                  <a:grpSpLocks/>
                </p:cNvGrpSpPr>
                <p:nvPr/>
              </p:nvGrpSpPr>
              <p:grpSpPr bwMode="auto">
                <a:xfrm>
                  <a:off x="0" y="0"/>
                  <a:ext cx="432" cy="415"/>
                  <a:chOff x="0" y="0"/>
                  <a:chExt cx="1680" cy="1680"/>
                </a:xfrm>
              </p:grpSpPr>
              <p:sp>
                <p:nvSpPr>
                  <p:cNvPr id="68" name="Oval 11"/>
                  <p:cNvSpPr>
                    <a:spLocks noChangeArrowheads="1"/>
                  </p:cNvSpPr>
                  <p:nvPr/>
                </p:nvSpPr>
                <p:spPr bwMode="auto">
                  <a:xfrm>
                    <a:off x="0" y="0"/>
                    <a:ext cx="1682" cy="1681"/>
                  </a:xfrm>
                  <a:prstGeom prst="ellipse">
                    <a:avLst/>
                  </a:prstGeom>
                  <a:gradFill rotWithShape="1">
                    <a:gsLst>
                      <a:gs pos="0">
                        <a:schemeClr val="accent2"/>
                      </a:gs>
                      <a:gs pos="100000">
                        <a:schemeClr val="accent2">
                          <a:gamma/>
                          <a:shade val="42353"/>
                          <a:invGamma/>
                        </a:schemeClr>
                      </a:gs>
                    </a:gsLst>
                    <a:lin ang="5400000" scaled="1"/>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69" name="未知"/>
                  <p:cNvSpPr>
                    <a:spLocks/>
                  </p:cNvSpPr>
                  <p:nvPr/>
                </p:nvSpPr>
                <p:spPr bwMode="auto">
                  <a:xfrm>
                    <a:off x="192" y="28"/>
                    <a:ext cx="1296" cy="634"/>
                  </a:xfrm>
                  <a:custGeom>
                    <a:avLst/>
                    <a:gdLst>
                      <a:gd name="T0" fmla="*/ 1228 w 1321"/>
                      <a:gd name="T1" fmla="*/ 283 h 712"/>
                      <a:gd name="T2" fmla="*/ 1244 w 1321"/>
                      <a:gd name="T3" fmla="*/ 313 h 712"/>
                      <a:gd name="T4" fmla="*/ 1247 w 1321"/>
                      <a:gd name="T5" fmla="*/ 339 h 712"/>
                      <a:gd name="T6" fmla="*/ 1242 w 1321"/>
                      <a:gd name="T7" fmla="*/ 364 h 712"/>
                      <a:gd name="T8" fmla="*/ 1225 w 1321"/>
                      <a:gd name="T9" fmla="*/ 388 h 712"/>
                      <a:gd name="T10" fmla="*/ 1201 w 1321"/>
                      <a:gd name="T11" fmla="*/ 409 h 712"/>
                      <a:gd name="T12" fmla="*/ 1170 w 1321"/>
                      <a:gd name="T13" fmla="*/ 427 h 712"/>
                      <a:gd name="T14" fmla="*/ 1129 w 1321"/>
                      <a:gd name="T15" fmla="*/ 443 h 712"/>
                      <a:gd name="T16" fmla="*/ 1083 w 1321"/>
                      <a:gd name="T17" fmla="*/ 459 h 712"/>
                      <a:gd name="T18" fmla="*/ 1031 w 1321"/>
                      <a:gd name="T19" fmla="*/ 471 h 712"/>
                      <a:gd name="T20" fmla="*/ 973 w 1321"/>
                      <a:gd name="T21" fmla="*/ 482 h 712"/>
                      <a:gd name="T22" fmla="*/ 913 w 1321"/>
                      <a:gd name="T23" fmla="*/ 490 h 712"/>
                      <a:gd name="T24" fmla="*/ 846 w 1321"/>
                      <a:gd name="T25" fmla="*/ 497 h 712"/>
                      <a:gd name="T26" fmla="*/ 778 w 1321"/>
                      <a:gd name="T27" fmla="*/ 501 h 712"/>
                      <a:gd name="T28" fmla="*/ 751 w 1321"/>
                      <a:gd name="T29" fmla="*/ 503 h 712"/>
                      <a:gd name="T30" fmla="*/ 449 w 1321"/>
                      <a:gd name="T31" fmla="*/ 503 h 712"/>
                      <a:gd name="T32" fmla="*/ 445 w 1321"/>
                      <a:gd name="T33" fmla="*/ 503 h 712"/>
                      <a:gd name="T34" fmla="*/ 386 w 1321"/>
                      <a:gd name="T35" fmla="*/ 500 h 712"/>
                      <a:gd name="T36" fmla="*/ 329 w 1321"/>
                      <a:gd name="T37" fmla="*/ 497 h 712"/>
                      <a:gd name="T38" fmla="*/ 275 w 1321"/>
                      <a:gd name="T39" fmla="*/ 492 h 712"/>
                      <a:gd name="T40" fmla="*/ 223 w 1321"/>
                      <a:gd name="T41" fmla="*/ 487 h 712"/>
                      <a:gd name="T42" fmla="*/ 176 w 1321"/>
                      <a:gd name="T43" fmla="*/ 478 h 712"/>
                      <a:gd name="T44" fmla="*/ 132 w 1321"/>
                      <a:gd name="T45" fmla="*/ 467 h 712"/>
                      <a:gd name="T46" fmla="*/ 96 w 1321"/>
                      <a:gd name="T47" fmla="*/ 458 h 712"/>
                      <a:gd name="T48" fmla="*/ 64 w 1321"/>
                      <a:gd name="T49" fmla="*/ 445 h 712"/>
                      <a:gd name="T50" fmla="*/ 36 w 1321"/>
                      <a:gd name="T51" fmla="*/ 429 h 712"/>
                      <a:gd name="T52" fmla="*/ 18 w 1321"/>
                      <a:gd name="T53" fmla="*/ 411 h 712"/>
                      <a:gd name="T54" fmla="*/ 6 w 1321"/>
                      <a:gd name="T55" fmla="*/ 391 h 712"/>
                      <a:gd name="T56" fmla="*/ 0 w 1321"/>
                      <a:gd name="T57" fmla="*/ 370 h 712"/>
                      <a:gd name="T58" fmla="*/ 0 w 1321"/>
                      <a:gd name="T59" fmla="*/ 367 h 712"/>
                      <a:gd name="T60" fmla="*/ 4 w 1321"/>
                      <a:gd name="T61" fmla="*/ 344 h 712"/>
                      <a:gd name="T62" fmla="*/ 16 w 1321"/>
                      <a:gd name="T63" fmla="*/ 315 h 712"/>
                      <a:gd name="T64" fmla="*/ 48 w 1321"/>
                      <a:gd name="T65" fmla="*/ 261 h 712"/>
                      <a:gd name="T66" fmla="*/ 88 w 1321"/>
                      <a:gd name="T67" fmla="*/ 211 h 712"/>
                      <a:gd name="T68" fmla="*/ 138 w 1321"/>
                      <a:gd name="T69" fmla="*/ 166 h 712"/>
                      <a:gd name="T70" fmla="*/ 192 w 1321"/>
                      <a:gd name="T71" fmla="*/ 125 h 712"/>
                      <a:gd name="T72" fmla="*/ 255 w 1321"/>
                      <a:gd name="T73" fmla="*/ 88 h 712"/>
                      <a:gd name="T74" fmla="*/ 323 w 1321"/>
                      <a:gd name="T75" fmla="*/ 58 h 712"/>
                      <a:gd name="T76" fmla="*/ 391 w 1321"/>
                      <a:gd name="T77" fmla="*/ 33 h 712"/>
                      <a:gd name="T78" fmla="*/ 470 w 1321"/>
                      <a:gd name="T79" fmla="*/ 15 h 712"/>
                      <a:gd name="T80" fmla="*/ 548 w 1321"/>
                      <a:gd name="T81" fmla="*/ 4 h 712"/>
                      <a:gd name="T82" fmla="*/ 630 w 1321"/>
                      <a:gd name="T83" fmla="*/ 0 h 712"/>
                      <a:gd name="T84" fmla="*/ 630 w 1321"/>
                      <a:gd name="T85" fmla="*/ 0 h 712"/>
                      <a:gd name="T86" fmla="*/ 717 w 1321"/>
                      <a:gd name="T87" fmla="*/ 4 h 712"/>
                      <a:gd name="T88" fmla="*/ 800 w 1321"/>
                      <a:gd name="T89" fmla="*/ 16 h 712"/>
                      <a:gd name="T90" fmla="*/ 880 w 1321"/>
                      <a:gd name="T91" fmla="*/ 37 h 712"/>
                      <a:gd name="T92" fmla="*/ 954 w 1321"/>
                      <a:gd name="T93" fmla="*/ 63 h 712"/>
                      <a:gd name="T94" fmla="*/ 1022 w 1321"/>
                      <a:gd name="T95" fmla="*/ 97 h 712"/>
                      <a:gd name="T96" fmla="*/ 1085 w 1321"/>
                      <a:gd name="T97" fmla="*/ 137 h 712"/>
                      <a:gd name="T98" fmla="*/ 1141 w 1321"/>
                      <a:gd name="T99" fmla="*/ 181 h 712"/>
                      <a:gd name="T100" fmla="*/ 1188 w 1321"/>
                      <a:gd name="T101" fmla="*/ 229 h 712"/>
                      <a:gd name="T102" fmla="*/ 1228 w 1321"/>
                      <a:gd name="T103" fmla="*/ 283 h 712"/>
                      <a:gd name="T104" fmla="*/ 1228 w 1321"/>
                      <a:gd name="T105" fmla="*/ 28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2"/>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grpSp>
            <p:sp>
              <p:nvSpPr>
                <p:cNvPr id="67" name="Text Box 13"/>
                <p:cNvSpPr txBox="1">
                  <a:spLocks noChangeArrowheads="1"/>
                </p:cNvSpPr>
                <p:nvPr/>
              </p:nvSpPr>
              <p:spPr bwMode="auto">
                <a:xfrm>
                  <a:off x="90" y="0"/>
                  <a:ext cx="268" cy="315"/>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zh-CN" sz="2400" b="1" dirty="0">
                      <a:solidFill>
                        <a:srgbClr val="FFFFFF"/>
                      </a:solidFill>
                      <a:effectLst>
                        <a:outerShdw blurRad="38100" dist="38100" dir="2700000" algn="tl">
                          <a:srgbClr val="C0C0C0"/>
                        </a:outerShdw>
                      </a:effectLst>
                      <a:latin typeface="微软雅黑" pitchFamily="34" charset="-122"/>
                      <a:ea typeface="微软雅黑" pitchFamily="34" charset="-122"/>
                      <a:cs typeface="Arial" pitchFamily="34" charset="0"/>
                    </a:rPr>
                    <a:t>B</a:t>
                  </a:r>
                </a:p>
              </p:txBody>
            </p:sp>
          </p:grpSp>
          <p:grpSp>
            <p:nvGrpSpPr>
              <p:cNvPr id="6" name="Group 14"/>
              <p:cNvGrpSpPr>
                <a:grpSpLocks/>
              </p:cNvGrpSpPr>
              <p:nvPr/>
            </p:nvGrpSpPr>
            <p:grpSpPr bwMode="auto">
              <a:xfrm>
                <a:off x="1948" y="2318"/>
                <a:ext cx="201" cy="176"/>
                <a:chOff x="0" y="0"/>
                <a:chExt cx="201" cy="176"/>
              </a:xfrm>
            </p:grpSpPr>
            <p:sp>
              <p:nvSpPr>
                <p:cNvPr id="64" name="Oval 15"/>
                <p:cNvSpPr>
                  <a:spLocks noChangeArrowheads="1"/>
                </p:cNvSpPr>
                <p:nvPr/>
              </p:nvSpPr>
              <p:spPr bwMode="auto">
                <a:xfrm rot="18227093">
                  <a:off x="1" y="91"/>
                  <a:ext cx="80" cy="87"/>
                </a:xfrm>
                <a:prstGeom prst="ellipse">
                  <a:avLst/>
                </a:prstGeom>
                <a:gradFill rotWithShape="1">
                  <a:gsLst>
                    <a:gs pos="0">
                      <a:schemeClr val="folHlink"/>
                    </a:gs>
                    <a:gs pos="100000">
                      <a:schemeClr val="folHlink">
                        <a:gamma/>
                        <a:shade val="66667"/>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65" name="Oval 16"/>
                <p:cNvSpPr>
                  <a:spLocks noChangeArrowheads="1"/>
                </p:cNvSpPr>
                <p:nvPr/>
              </p:nvSpPr>
              <p:spPr bwMode="auto">
                <a:xfrm rot="18227093">
                  <a:off x="116" y="-1"/>
                  <a:ext cx="78" cy="87"/>
                </a:xfrm>
                <a:prstGeom prst="ellipse">
                  <a:avLst/>
                </a:prstGeom>
                <a:gradFill rotWithShape="1">
                  <a:gsLst>
                    <a:gs pos="0">
                      <a:schemeClr val="folHlink"/>
                    </a:gs>
                    <a:gs pos="100000">
                      <a:schemeClr val="folHlink">
                        <a:gamma/>
                        <a:shade val="66667"/>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grpSp>
          <p:grpSp>
            <p:nvGrpSpPr>
              <p:cNvPr id="7" name="Group 17"/>
              <p:cNvGrpSpPr>
                <a:grpSpLocks/>
              </p:cNvGrpSpPr>
              <p:nvPr/>
            </p:nvGrpSpPr>
            <p:grpSpPr bwMode="auto">
              <a:xfrm>
                <a:off x="1536" y="2484"/>
                <a:ext cx="432" cy="443"/>
                <a:chOff x="0" y="0"/>
                <a:chExt cx="432" cy="443"/>
              </a:xfrm>
            </p:grpSpPr>
            <p:grpSp>
              <p:nvGrpSpPr>
                <p:cNvPr id="8" name="Group 18"/>
                <p:cNvGrpSpPr>
                  <a:grpSpLocks/>
                </p:cNvGrpSpPr>
                <p:nvPr/>
              </p:nvGrpSpPr>
              <p:grpSpPr bwMode="auto">
                <a:xfrm>
                  <a:off x="0" y="0"/>
                  <a:ext cx="432" cy="432"/>
                  <a:chOff x="0" y="0"/>
                  <a:chExt cx="1680" cy="1680"/>
                </a:xfrm>
              </p:grpSpPr>
              <p:sp>
                <p:nvSpPr>
                  <p:cNvPr id="62" name="Oval 19"/>
                  <p:cNvSpPr>
                    <a:spLocks noChangeArrowheads="1"/>
                  </p:cNvSpPr>
                  <p:nvPr/>
                </p:nvSpPr>
                <p:spPr bwMode="auto">
                  <a:xfrm>
                    <a:off x="-1" y="2"/>
                    <a:ext cx="1682" cy="1678"/>
                  </a:xfrm>
                  <a:prstGeom prst="ellipse">
                    <a:avLst/>
                  </a:prstGeom>
                  <a:gradFill rotWithShape="1">
                    <a:gsLst>
                      <a:gs pos="0">
                        <a:schemeClr val="folHlink"/>
                      </a:gs>
                      <a:gs pos="100000">
                        <a:schemeClr val="folHlink">
                          <a:gamma/>
                          <a:shade val="24314"/>
                          <a:invGamma/>
                        </a:schemeClr>
                      </a:gs>
                    </a:gsLst>
                    <a:lin ang="5400000" scaled="1"/>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63" name="未知"/>
                  <p:cNvSpPr>
                    <a:spLocks/>
                  </p:cNvSpPr>
                  <p:nvPr/>
                </p:nvSpPr>
                <p:spPr bwMode="auto">
                  <a:xfrm>
                    <a:off x="192" y="28"/>
                    <a:ext cx="1296" cy="634"/>
                  </a:xfrm>
                  <a:custGeom>
                    <a:avLst/>
                    <a:gdLst>
                      <a:gd name="T0" fmla="*/ 1228 w 1321"/>
                      <a:gd name="T1" fmla="*/ 283 h 712"/>
                      <a:gd name="T2" fmla="*/ 1244 w 1321"/>
                      <a:gd name="T3" fmla="*/ 313 h 712"/>
                      <a:gd name="T4" fmla="*/ 1247 w 1321"/>
                      <a:gd name="T5" fmla="*/ 339 h 712"/>
                      <a:gd name="T6" fmla="*/ 1242 w 1321"/>
                      <a:gd name="T7" fmla="*/ 364 h 712"/>
                      <a:gd name="T8" fmla="*/ 1225 w 1321"/>
                      <a:gd name="T9" fmla="*/ 388 h 712"/>
                      <a:gd name="T10" fmla="*/ 1201 w 1321"/>
                      <a:gd name="T11" fmla="*/ 409 h 712"/>
                      <a:gd name="T12" fmla="*/ 1170 w 1321"/>
                      <a:gd name="T13" fmla="*/ 427 h 712"/>
                      <a:gd name="T14" fmla="*/ 1129 w 1321"/>
                      <a:gd name="T15" fmla="*/ 443 h 712"/>
                      <a:gd name="T16" fmla="*/ 1083 w 1321"/>
                      <a:gd name="T17" fmla="*/ 459 h 712"/>
                      <a:gd name="T18" fmla="*/ 1031 w 1321"/>
                      <a:gd name="T19" fmla="*/ 471 h 712"/>
                      <a:gd name="T20" fmla="*/ 973 w 1321"/>
                      <a:gd name="T21" fmla="*/ 482 h 712"/>
                      <a:gd name="T22" fmla="*/ 913 w 1321"/>
                      <a:gd name="T23" fmla="*/ 490 h 712"/>
                      <a:gd name="T24" fmla="*/ 846 w 1321"/>
                      <a:gd name="T25" fmla="*/ 497 h 712"/>
                      <a:gd name="T26" fmla="*/ 778 w 1321"/>
                      <a:gd name="T27" fmla="*/ 501 h 712"/>
                      <a:gd name="T28" fmla="*/ 751 w 1321"/>
                      <a:gd name="T29" fmla="*/ 503 h 712"/>
                      <a:gd name="T30" fmla="*/ 449 w 1321"/>
                      <a:gd name="T31" fmla="*/ 503 h 712"/>
                      <a:gd name="T32" fmla="*/ 445 w 1321"/>
                      <a:gd name="T33" fmla="*/ 503 h 712"/>
                      <a:gd name="T34" fmla="*/ 386 w 1321"/>
                      <a:gd name="T35" fmla="*/ 500 h 712"/>
                      <a:gd name="T36" fmla="*/ 329 w 1321"/>
                      <a:gd name="T37" fmla="*/ 497 h 712"/>
                      <a:gd name="T38" fmla="*/ 275 w 1321"/>
                      <a:gd name="T39" fmla="*/ 492 h 712"/>
                      <a:gd name="T40" fmla="*/ 223 w 1321"/>
                      <a:gd name="T41" fmla="*/ 487 h 712"/>
                      <a:gd name="T42" fmla="*/ 176 w 1321"/>
                      <a:gd name="T43" fmla="*/ 478 h 712"/>
                      <a:gd name="T44" fmla="*/ 132 w 1321"/>
                      <a:gd name="T45" fmla="*/ 467 h 712"/>
                      <a:gd name="T46" fmla="*/ 96 w 1321"/>
                      <a:gd name="T47" fmla="*/ 458 h 712"/>
                      <a:gd name="T48" fmla="*/ 64 w 1321"/>
                      <a:gd name="T49" fmla="*/ 445 h 712"/>
                      <a:gd name="T50" fmla="*/ 36 w 1321"/>
                      <a:gd name="T51" fmla="*/ 429 h 712"/>
                      <a:gd name="T52" fmla="*/ 18 w 1321"/>
                      <a:gd name="T53" fmla="*/ 411 h 712"/>
                      <a:gd name="T54" fmla="*/ 6 w 1321"/>
                      <a:gd name="T55" fmla="*/ 391 h 712"/>
                      <a:gd name="T56" fmla="*/ 0 w 1321"/>
                      <a:gd name="T57" fmla="*/ 370 h 712"/>
                      <a:gd name="T58" fmla="*/ 0 w 1321"/>
                      <a:gd name="T59" fmla="*/ 367 h 712"/>
                      <a:gd name="T60" fmla="*/ 4 w 1321"/>
                      <a:gd name="T61" fmla="*/ 344 h 712"/>
                      <a:gd name="T62" fmla="*/ 16 w 1321"/>
                      <a:gd name="T63" fmla="*/ 315 h 712"/>
                      <a:gd name="T64" fmla="*/ 48 w 1321"/>
                      <a:gd name="T65" fmla="*/ 261 h 712"/>
                      <a:gd name="T66" fmla="*/ 88 w 1321"/>
                      <a:gd name="T67" fmla="*/ 211 h 712"/>
                      <a:gd name="T68" fmla="*/ 138 w 1321"/>
                      <a:gd name="T69" fmla="*/ 166 h 712"/>
                      <a:gd name="T70" fmla="*/ 192 w 1321"/>
                      <a:gd name="T71" fmla="*/ 125 h 712"/>
                      <a:gd name="T72" fmla="*/ 255 w 1321"/>
                      <a:gd name="T73" fmla="*/ 88 h 712"/>
                      <a:gd name="T74" fmla="*/ 323 w 1321"/>
                      <a:gd name="T75" fmla="*/ 58 h 712"/>
                      <a:gd name="T76" fmla="*/ 391 w 1321"/>
                      <a:gd name="T77" fmla="*/ 33 h 712"/>
                      <a:gd name="T78" fmla="*/ 470 w 1321"/>
                      <a:gd name="T79" fmla="*/ 15 h 712"/>
                      <a:gd name="T80" fmla="*/ 548 w 1321"/>
                      <a:gd name="T81" fmla="*/ 4 h 712"/>
                      <a:gd name="T82" fmla="*/ 630 w 1321"/>
                      <a:gd name="T83" fmla="*/ 0 h 712"/>
                      <a:gd name="T84" fmla="*/ 630 w 1321"/>
                      <a:gd name="T85" fmla="*/ 0 h 712"/>
                      <a:gd name="T86" fmla="*/ 717 w 1321"/>
                      <a:gd name="T87" fmla="*/ 4 h 712"/>
                      <a:gd name="T88" fmla="*/ 800 w 1321"/>
                      <a:gd name="T89" fmla="*/ 16 h 712"/>
                      <a:gd name="T90" fmla="*/ 880 w 1321"/>
                      <a:gd name="T91" fmla="*/ 37 h 712"/>
                      <a:gd name="T92" fmla="*/ 954 w 1321"/>
                      <a:gd name="T93" fmla="*/ 63 h 712"/>
                      <a:gd name="T94" fmla="*/ 1022 w 1321"/>
                      <a:gd name="T95" fmla="*/ 97 h 712"/>
                      <a:gd name="T96" fmla="*/ 1085 w 1321"/>
                      <a:gd name="T97" fmla="*/ 137 h 712"/>
                      <a:gd name="T98" fmla="*/ 1141 w 1321"/>
                      <a:gd name="T99" fmla="*/ 181 h 712"/>
                      <a:gd name="T100" fmla="*/ 1188 w 1321"/>
                      <a:gd name="T101" fmla="*/ 229 h 712"/>
                      <a:gd name="T102" fmla="*/ 1228 w 1321"/>
                      <a:gd name="T103" fmla="*/ 283 h 712"/>
                      <a:gd name="T104" fmla="*/ 1228 w 1321"/>
                      <a:gd name="T105" fmla="*/ 28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folHlink"/>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grpSp>
            <p:sp>
              <p:nvSpPr>
                <p:cNvPr id="61" name="Text Box 21"/>
                <p:cNvSpPr txBox="1">
                  <a:spLocks noChangeArrowheads="1"/>
                </p:cNvSpPr>
                <p:nvPr/>
              </p:nvSpPr>
              <p:spPr bwMode="auto">
                <a:xfrm>
                  <a:off x="88" y="23"/>
                  <a:ext cx="314" cy="420"/>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2400" b="1" dirty="0">
                      <a:solidFill>
                        <a:srgbClr val="FFFFFF"/>
                      </a:solidFill>
                      <a:effectLst>
                        <a:outerShdw blurRad="38100" dist="38100" dir="2700000" algn="tl">
                          <a:srgbClr val="C0C0C0"/>
                        </a:outerShdw>
                      </a:effectLst>
                      <a:latin typeface="微软雅黑" pitchFamily="34" charset="-122"/>
                      <a:ea typeface="微软雅黑" pitchFamily="34" charset="-122"/>
                      <a:cs typeface="Arial" pitchFamily="34" charset="0"/>
                    </a:rPr>
                    <a:t>F</a:t>
                  </a:r>
                  <a:endParaRPr lang="zh-CN" altLang="zh-CN" sz="2400" b="1" dirty="0">
                    <a:solidFill>
                      <a:srgbClr val="FFFFFF"/>
                    </a:solidFill>
                    <a:effectLst>
                      <a:outerShdw blurRad="38100" dist="38100" dir="2700000" algn="tl">
                        <a:srgbClr val="C0C0C0"/>
                      </a:outerShdw>
                    </a:effectLst>
                    <a:latin typeface="微软雅黑" pitchFamily="34" charset="-122"/>
                    <a:ea typeface="微软雅黑" pitchFamily="34" charset="-122"/>
                    <a:cs typeface="Arial" pitchFamily="34" charset="0"/>
                  </a:endParaRPr>
                </a:p>
              </p:txBody>
            </p:sp>
          </p:grpSp>
          <p:grpSp>
            <p:nvGrpSpPr>
              <p:cNvPr id="9" name="Group 22"/>
              <p:cNvGrpSpPr>
                <a:grpSpLocks/>
              </p:cNvGrpSpPr>
              <p:nvPr/>
            </p:nvGrpSpPr>
            <p:grpSpPr bwMode="auto">
              <a:xfrm>
                <a:off x="3650" y="1095"/>
                <a:ext cx="430" cy="437"/>
                <a:chOff x="0" y="0"/>
                <a:chExt cx="430" cy="437"/>
              </a:xfrm>
            </p:grpSpPr>
            <p:grpSp>
              <p:nvGrpSpPr>
                <p:cNvPr id="10" name="Group 23"/>
                <p:cNvGrpSpPr>
                  <a:grpSpLocks/>
                </p:cNvGrpSpPr>
                <p:nvPr/>
              </p:nvGrpSpPr>
              <p:grpSpPr bwMode="auto">
                <a:xfrm>
                  <a:off x="0" y="0"/>
                  <a:ext cx="430" cy="437"/>
                  <a:chOff x="0" y="0"/>
                  <a:chExt cx="1680" cy="1680"/>
                </a:xfrm>
              </p:grpSpPr>
              <p:sp>
                <p:nvSpPr>
                  <p:cNvPr id="58" name="Oval 24"/>
                  <p:cNvSpPr>
                    <a:spLocks noChangeArrowheads="1"/>
                  </p:cNvSpPr>
                  <p:nvPr/>
                </p:nvSpPr>
                <p:spPr bwMode="auto">
                  <a:xfrm>
                    <a:off x="2" y="1"/>
                    <a:ext cx="1677" cy="1680"/>
                  </a:xfrm>
                  <a:prstGeom prst="ellipse">
                    <a:avLst/>
                  </a:prstGeom>
                  <a:gradFill rotWithShape="1">
                    <a:gsLst>
                      <a:gs pos="0">
                        <a:schemeClr val="hlink"/>
                      </a:gs>
                      <a:gs pos="100000">
                        <a:schemeClr val="hlink">
                          <a:gamma/>
                          <a:shade val="62353"/>
                          <a:invGamma/>
                        </a:schemeClr>
                      </a:gs>
                    </a:gsLst>
                    <a:lin ang="5400000" scaled="1"/>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59" name="未知"/>
                  <p:cNvSpPr>
                    <a:spLocks/>
                  </p:cNvSpPr>
                  <p:nvPr/>
                </p:nvSpPr>
                <p:spPr bwMode="auto">
                  <a:xfrm>
                    <a:off x="192" y="28"/>
                    <a:ext cx="1296" cy="634"/>
                  </a:xfrm>
                  <a:custGeom>
                    <a:avLst/>
                    <a:gdLst>
                      <a:gd name="T0" fmla="*/ 1228 w 1321"/>
                      <a:gd name="T1" fmla="*/ 283 h 712"/>
                      <a:gd name="T2" fmla="*/ 1244 w 1321"/>
                      <a:gd name="T3" fmla="*/ 313 h 712"/>
                      <a:gd name="T4" fmla="*/ 1247 w 1321"/>
                      <a:gd name="T5" fmla="*/ 339 h 712"/>
                      <a:gd name="T6" fmla="*/ 1242 w 1321"/>
                      <a:gd name="T7" fmla="*/ 364 h 712"/>
                      <a:gd name="T8" fmla="*/ 1225 w 1321"/>
                      <a:gd name="T9" fmla="*/ 388 h 712"/>
                      <a:gd name="T10" fmla="*/ 1201 w 1321"/>
                      <a:gd name="T11" fmla="*/ 409 h 712"/>
                      <a:gd name="T12" fmla="*/ 1170 w 1321"/>
                      <a:gd name="T13" fmla="*/ 427 h 712"/>
                      <a:gd name="T14" fmla="*/ 1129 w 1321"/>
                      <a:gd name="T15" fmla="*/ 443 h 712"/>
                      <a:gd name="T16" fmla="*/ 1083 w 1321"/>
                      <a:gd name="T17" fmla="*/ 459 h 712"/>
                      <a:gd name="T18" fmla="*/ 1031 w 1321"/>
                      <a:gd name="T19" fmla="*/ 471 h 712"/>
                      <a:gd name="T20" fmla="*/ 973 w 1321"/>
                      <a:gd name="T21" fmla="*/ 482 h 712"/>
                      <a:gd name="T22" fmla="*/ 913 w 1321"/>
                      <a:gd name="T23" fmla="*/ 490 h 712"/>
                      <a:gd name="T24" fmla="*/ 846 w 1321"/>
                      <a:gd name="T25" fmla="*/ 497 h 712"/>
                      <a:gd name="T26" fmla="*/ 778 w 1321"/>
                      <a:gd name="T27" fmla="*/ 501 h 712"/>
                      <a:gd name="T28" fmla="*/ 751 w 1321"/>
                      <a:gd name="T29" fmla="*/ 503 h 712"/>
                      <a:gd name="T30" fmla="*/ 449 w 1321"/>
                      <a:gd name="T31" fmla="*/ 503 h 712"/>
                      <a:gd name="T32" fmla="*/ 445 w 1321"/>
                      <a:gd name="T33" fmla="*/ 503 h 712"/>
                      <a:gd name="T34" fmla="*/ 386 w 1321"/>
                      <a:gd name="T35" fmla="*/ 500 h 712"/>
                      <a:gd name="T36" fmla="*/ 329 w 1321"/>
                      <a:gd name="T37" fmla="*/ 497 h 712"/>
                      <a:gd name="T38" fmla="*/ 275 w 1321"/>
                      <a:gd name="T39" fmla="*/ 492 h 712"/>
                      <a:gd name="T40" fmla="*/ 223 w 1321"/>
                      <a:gd name="T41" fmla="*/ 487 h 712"/>
                      <a:gd name="T42" fmla="*/ 176 w 1321"/>
                      <a:gd name="T43" fmla="*/ 478 h 712"/>
                      <a:gd name="T44" fmla="*/ 132 w 1321"/>
                      <a:gd name="T45" fmla="*/ 467 h 712"/>
                      <a:gd name="T46" fmla="*/ 96 w 1321"/>
                      <a:gd name="T47" fmla="*/ 458 h 712"/>
                      <a:gd name="T48" fmla="*/ 64 w 1321"/>
                      <a:gd name="T49" fmla="*/ 445 h 712"/>
                      <a:gd name="T50" fmla="*/ 36 w 1321"/>
                      <a:gd name="T51" fmla="*/ 429 h 712"/>
                      <a:gd name="T52" fmla="*/ 18 w 1321"/>
                      <a:gd name="T53" fmla="*/ 411 h 712"/>
                      <a:gd name="T54" fmla="*/ 6 w 1321"/>
                      <a:gd name="T55" fmla="*/ 391 h 712"/>
                      <a:gd name="T56" fmla="*/ 0 w 1321"/>
                      <a:gd name="T57" fmla="*/ 370 h 712"/>
                      <a:gd name="T58" fmla="*/ 0 w 1321"/>
                      <a:gd name="T59" fmla="*/ 367 h 712"/>
                      <a:gd name="T60" fmla="*/ 4 w 1321"/>
                      <a:gd name="T61" fmla="*/ 344 h 712"/>
                      <a:gd name="T62" fmla="*/ 16 w 1321"/>
                      <a:gd name="T63" fmla="*/ 315 h 712"/>
                      <a:gd name="T64" fmla="*/ 48 w 1321"/>
                      <a:gd name="T65" fmla="*/ 261 h 712"/>
                      <a:gd name="T66" fmla="*/ 88 w 1321"/>
                      <a:gd name="T67" fmla="*/ 211 h 712"/>
                      <a:gd name="T68" fmla="*/ 138 w 1321"/>
                      <a:gd name="T69" fmla="*/ 166 h 712"/>
                      <a:gd name="T70" fmla="*/ 192 w 1321"/>
                      <a:gd name="T71" fmla="*/ 125 h 712"/>
                      <a:gd name="T72" fmla="*/ 255 w 1321"/>
                      <a:gd name="T73" fmla="*/ 88 h 712"/>
                      <a:gd name="T74" fmla="*/ 323 w 1321"/>
                      <a:gd name="T75" fmla="*/ 58 h 712"/>
                      <a:gd name="T76" fmla="*/ 391 w 1321"/>
                      <a:gd name="T77" fmla="*/ 33 h 712"/>
                      <a:gd name="T78" fmla="*/ 470 w 1321"/>
                      <a:gd name="T79" fmla="*/ 15 h 712"/>
                      <a:gd name="T80" fmla="*/ 548 w 1321"/>
                      <a:gd name="T81" fmla="*/ 4 h 712"/>
                      <a:gd name="T82" fmla="*/ 630 w 1321"/>
                      <a:gd name="T83" fmla="*/ 0 h 712"/>
                      <a:gd name="T84" fmla="*/ 630 w 1321"/>
                      <a:gd name="T85" fmla="*/ 0 h 712"/>
                      <a:gd name="T86" fmla="*/ 717 w 1321"/>
                      <a:gd name="T87" fmla="*/ 4 h 712"/>
                      <a:gd name="T88" fmla="*/ 800 w 1321"/>
                      <a:gd name="T89" fmla="*/ 16 h 712"/>
                      <a:gd name="T90" fmla="*/ 880 w 1321"/>
                      <a:gd name="T91" fmla="*/ 37 h 712"/>
                      <a:gd name="T92" fmla="*/ 954 w 1321"/>
                      <a:gd name="T93" fmla="*/ 63 h 712"/>
                      <a:gd name="T94" fmla="*/ 1022 w 1321"/>
                      <a:gd name="T95" fmla="*/ 97 h 712"/>
                      <a:gd name="T96" fmla="*/ 1085 w 1321"/>
                      <a:gd name="T97" fmla="*/ 137 h 712"/>
                      <a:gd name="T98" fmla="*/ 1141 w 1321"/>
                      <a:gd name="T99" fmla="*/ 181 h 712"/>
                      <a:gd name="T100" fmla="*/ 1188 w 1321"/>
                      <a:gd name="T101" fmla="*/ 229 h 712"/>
                      <a:gd name="T102" fmla="*/ 1228 w 1321"/>
                      <a:gd name="T103" fmla="*/ 283 h 712"/>
                      <a:gd name="T104" fmla="*/ 1228 w 1321"/>
                      <a:gd name="T105" fmla="*/ 28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hlink"/>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grpSp>
            <p:sp>
              <p:nvSpPr>
                <p:cNvPr id="57" name="Text Box 26"/>
                <p:cNvSpPr txBox="1">
                  <a:spLocks noChangeArrowheads="1"/>
                </p:cNvSpPr>
                <p:nvPr/>
              </p:nvSpPr>
              <p:spPr bwMode="auto">
                <a:xfrm>
                  <a:off x="115" y="47"/>
                  <a:ext cx="266" cy="315"/>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zh-CN" sz="2400" b="1" dirty="0">
                      <a:solidFill>
                        <a:srgbClr val="FFFFFF"/>
                      </a:solidFill>
                      <a:effectLst>
                        <a:outerShdw blurRad="38100" dist="38100" dir="2700000" algn="tl">
                          <a:srgbClr val="C0C0C0"/>
                        </a:outerShdw>
                      </a:effectLst>
                      <a:latin typeface="微软雅黑" pitchFamily="34" charset="-122"/>
                      <a:ea typeface="微软雅黑" pitchFamily="34" charset="-122"/>
                      <a:cs typeface="Arial" pitchFamily="34" charset="0"/>
                    </a:rPr>
                    <a:t>C</a:t>
                  </a:r>
                </a:p>
              </p:txBody>
            </p:sp>
          </p:grpSp>
          <p:grpSp>
            <p:nvGrpSpPr>
              <p:cNvPr id="11" name="Group 27"/>
              <p:cNvGrpSpPr>
                <a:grpSpLocks/>
              </p:cNvGrpSpPr>
              <p:nvPr/>
            </p:nvGrpSpPr>
            <p:grpSpPr bwMode="auto">
              <a:xfrm>
                <a:off x="3264" y="2487"/>
                <a:ext cx="412" cy="392"/>
                <a:chOff x="0" y="0"/>
                <a:chExt cx="412" cy="392"/>
              </a:xfrm>
            </p:grpSpPr>
            <p:grpSp>
              <p:nvGrpSpPr>
                <p:cNvPr id="12" name="Group 28"/>
                <p:cNvGrpSpPr>
                  <a:grpSpLocks/>
                </p:cNvGrpSpPr>
                <p:nvPr/>
              </p:nvGrpSpPr>
              <p:grpSpPr bwMode="auto">
                <a:xfrm>
                  <a:off x="0" y="0"/>
                  <a:ext cx="412" cy="392"/>
                  <a:chOff x="0" y="0"/>
                  <a:chExt cx="1680" cy="1680"/>
                </a:xfrm>
              </p:grpSpPr>
              <p:sp>
                <p:nvSpPr>
                  <p:cNvPr id="54" name="Oval 29"/>
                  <p:cNvSpPr>
                    <a:spLocks noChangeArrowheads="1"/>
                  </p:cNvSpPr>
                  <p:nvPr/>
                </p:nvSpPr>
                <p:spPr bwMode="auto">
                  <a:xfrm>
                    <a:off x="2" y="-2"/>
                    <a:ext cx="1680" cy="1682"/>
                  </a:xfrm>
                  <a:prstGeom prst="ellipse">
                    <a:avLst/>
                  </a:prstGeom>
                  <a:gradFill rotWithShape="1">
                    <a:gsLst>
                      <a:gs pos="0">
                        <a:schemeClr val="bg2"/>
                      </a:gs>
                      <a:gs pos="100000">
                        <a:schemeClr val="bg2">
                          <a:gamma/>
                          <a:shade val="45490"/>
                          <a:invGamma/>
                        </a:schemeClr>
                      </a:gs>
                    </a:gsLst>
                    <a:lin ang="5400000" scaled="1"/>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55" name="未知"/>
                  <p:cNvSpPr>
                    <a:spLocks/>
                  </p:cNvSpPr>
                  <p:nvPr/>
                </p:nvSpPr>
                <p:spPr bwMode="auto">
                  <a:xfrm>
                    <a:off x="192" y="28"/>
                    <a:ext cx="1296" cy="634"/>
                  </a:xfrm>
                  <a:custGeom>
                    <a:avLst/>
                    <a:gdLst>
                      <a:gd name="T0" fmla="*/ 1228 w 1321"/>
                      <a:gd name="T1" fmla="*/ 283 h 712"/>
                      <a:gd name="T2" fmla="*/ 1244 w 1321"/>
                      <a:gd name="T3" fmla="*/ 313 h 712"/>
                      <a:gd name="T4" fmla="*/ 1247 w 1321"/>
                      <a:gd name="T5" fmla="*/ 339 h 712"/>
                      <a:gd name="T6" fmla="*/ 1242 w 1321"/>
                      <a:gd name="T7" fmla="*/ 364 h 712"/>
                      <a:gd name="T8" fmla="*/ 1225 w 1321"/>
                      <a:gd name="T9" fmla="*/ 388 h 712"/>
                      <a:gd name="T10" fmla="*/ 1201 w 1321"/>
                      <a:gd name="T11" fmla="*/ 409 h 712"/>
                      <a:gd name="T12" fmla="*/ 1170 w 1321"/>
                      <a:gd name="T13" fmla="*/ 427 h 712"/>
                      <a:gd name="T14" fmla="*/ 1129 w 1321"/>
                      <a:gd name="T15" fmla="*/ 443 h 712"/>
                      <a:gd name="T16" fmla="*/ 1083 w 1321"/>
                      <a:gd name="T17" fmla="*/ 459 h 712"/>
                      <a:gd name="T18" fmla="*/ 1031 w 1321"/>
                      <a:gd name="T19" fmla="*/ 471 h 712"/>
                      <a:gd name="T20" fmla="*/ 973 w 1321"/>
                      <a:gd name="T21" fmla="*/ 482 h 712"/>
                      <a:gd name="T22" fmla="*/ 913 w 1321"/>
                      <a:gd name="T23" fmla="*/ 490 h 712"/>
                      <a:gd name="T24" fmla="*/ 846 w 1321"/>
                      <a:gd name="T25" fmla="*/ 497 h 712"/>
                      <a:gd name="T26" fmla="*/ 778 w 1321"/>
                      <a:gd name="T27" fmla="*/ 501 h 712"/>
                      <a:gd name="T28" fmla="*/ 751 w 1321"/>
                      <a:gd name="T29" fmla="*/ 503 h 712"/>
                      <a:gd name="T30" fmla="*/ 449 w 1321"/>
                      <a:gd name="T31" fmla="*/ 503 h 712"/>
                      <a:gd name="T32" fmla="*/ 445 w 1321"/>
                      <a:gd name="T33" fmla="*/ 503 h 712"/>
                      <a:gd name="T34" fmla="*/ 386 w 1321"/>
                      <a:gd name="T35" fmla="*/ 500 h 712"/>
                      <a:gd name="T36" fmla="*/ 329 w 1321"/>
                      <a:gd name="T37" fmla="*/ 497 h 712"/>
                      <a:gd name="T38" fmla="*/ 275 w 1321"/>
                      <a:gd name="T39" fmla="*/ 492 h 712"/>
                      <a:gd name="T40" fmla="*/ 223 w 1321"/>
                      <a:gd name="T41" fmla="*/ 487 h 712"/>
                      <a:gd name="T42" fmla="*/ 176 w 1321"/>
                      <a:gd name="T43" fmla="*/ 478 h 712"/>
                      <a:gd name="T44" fmla="*/ 132 w 1321"/>
                      <a:gd name="T45" fmla="*/ 467 h 712"/>
                      <a:gd name="T46" fmla="*/ 96 w 1321"/>
                      <a:gd name="T47" fmla="*/ 458 h 712"/>
                      <a:gd name="T48" fmla="*/ 64 w 1321"/>
                      <a:gd name="T49" fmla="*/ 445 h 712"/>
                      <a:gd name="T50" fmla="*/ 36 w 1321"/>
                      <a:gd name="T51" fmla="*/ 429 h 712"/>
                      <a:gd name="T52" fmla="*/ 18 w 1321"/>
                      <a:gd name="T53" fmla="*/ 411 h 712"/>
                      <a:gd name="T54" fmla="*/ 6 w 1321"/>
                      <a:gd name="T55" fmla="*/ 391 h 712"/>
                      <a:gd name="T56" fmla="*/ 0 w 1321"/>
                      <a:gd name="T57" fmla="*/ 370 h 712"/>
                      <a:gd name="T58" fmla="*/ 0 w 1321"/>
                      <a:gd name="T59" fmla="*/ 367 h 712"/>
                      <a:gd name="T60" fmla="*/ 4 w 1321"/>
                      <a:gd name="T61" fmla="*/ 344 h 712"/>
                      <a:gd name="T62" fmla="*/ 16 w 1321"/>
                      <a:gd name="T63" fmla="*/ 315 h 712"/>
                      <a:gd name="T64" fmla="*/ 48 w 1321"/>
                      <a:gd name="T65" fmla="*/ 261 h 712"/>
                      <a:gd name="T66" fmla="*/ 88 w 1321"/>
                      <a:gd name="T67" fmla="*/ 211 h 712"/>
                      <a:gd name="T68" fmla="*/ 138 w 1321"/>
                      <a:gd name="T69" fmla="*/ 166 h 712"/>
                      <a:gd name="T70" fmla="*/ 192 w 1321"/>
                      <a:gd name="T71" fmla="*/ 125 h 712"/>
                      <a:gd name="T72" fmla="*/ 255 w 1321"/>
                      <a:gd name="T73" fmla="*/ 88 h 712"/>
                      <a:gd name="T74" fmla="*/ 323 w 1321"/>
                      <a:gd name="T75" fmla="*/ 58 h 712"/>
                      <a:gd name="T76" fmla="*/ 391 w 1321"/>
                      <a:gd name="T77" fmla="*/ 33 h 712"/>
                      <a:gd name="T78" fmla="*/ 470 w 1321"/>
                      <a:gd name="T79" fmla="*/ 15 h 712"/>
                      <a:gd name="T80" fmla="*/ 548 w 1321"/>
                      <a:gd name="T81" fmla="*/ 4 h 712"/>
                      <a:gd name="T82" fmla="*/ 630 w 1321"/>
                      <a:gd name="T83" fmla="*/ 0 h 712"/>
                      <a:gd name="T84" fmla="*/ 630 w 1321"/>
                      <a:gd name="T85" fmla="*/ 0 h 712"/>
                      <a:gd name="T86" fmla="*/ 717 w 1321"/>
                      <a:gd name="T87" fmla="*/ 4 h 712"/>
                      <a:gd name="T88" fmla="*/ 800 w 1321"/>
                      <a:gd name="T89" fmla="*/ 16 h 712"/>
                      <a:gd name="T90" fmla="*/ 880 w 1321"/>
                      <a:gd name="T91" fmla="*/ 37 h 712"/>
                      <a:gd name="T92" fmla="*/ 954 w 1321"/>
                      <a:gd name="T93" fmla="*/ 63 h 712"/>
                      <a:gd name="T94" fmla="*/ 1022 w 1321"/>
                      <a:gd name="T95" fmla="*/ 97 h 712"/>
                      <a:gd name="T96" fmla="*/ 1085 w 1321"/>
                      <a:gd name="T97" fmla="*/ 137 h 712"/>
                      <a:gd name="T98" fmla="*/ 1141 w 1321"/>
                      <a:gd name="T99" fmla="*/ 181 h 712"/>
                      <a:gd name="T100" fmla="*/ 1188 w 1321"/>
                      <a:gd name="T101" fmla="*/ 229 h 712"/>
                      <a:gd name="T102" fmla="*/ 1228 w 1321"/>
                      <a:gd name="T103" fmla="*/ 283 h 712"/>
                      <a:gd name="T104" fmla="*/ 1228 w 1321"/>
                      <a:gd name="T105" fmla="*/ 28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bg2"/>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grpSp>
            <p:sp>
              <p:nvSpPr>
                <p:cNvPr id="53" name="Text Box 31"/>
                <p:cNvSpPr txBox="1">
                  <a:spLocks noChangeArrowheads="1"/>
                </p:cNvSpPr>
                <p:nvPr/>
              </p:nvSpPr>
              <p:spPr bwMode="auto">
                <a:xfrm>
                  <a:off x="80" y="19"/>
                  <a:ext cx="298" cy="313"/>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zh-CN" sz="2400" b="1">
                      <a:solidFill>
                        <a:srgbClr val="FFFFFF"/>
                      </a:solidFill>
                      <a:effectLst>
                        <a:outerShdw blurRad="38100" dist="38100" dir="2700000" algn="tl">
                          <a:srgbClr val="C0C0C0"/>
                        </a:outerShdw>
                      </a:effectLst>
                      <a:latin typeface="微软雅黑" pitchFamily="34" charset="-122"/>
                      <a:ea typeface="微软雅黑" pitchFamily="34" charset="-122"/>
                      <a:cs typeface="Arial" pitchFamily="34" charset="0"/>
                    </a:rPr>
                    <a:t>D</a:t>
                  </a:r>
                </a:p>
              </p:txBody>
            </p:sp>
          </p:grpSp>
          <p:grpSp>
            <p:nvGrpSpPr>
              <p:cNvPr id="13" name="Group 32"/>
              <p:cNvGrpSpPr>
                <a:grpSpLocks/>
              </p:cNvGrpSpPr>
              <p:nvPr/>
            </p:nvGrpSpPr>
            <p:grpSpPr bwMode="auto">
              <a:xfrm>
                <a:off x="1200" y="1077"/>
                <a:ext cx="432" cy="450"/>
                <a:chOff x="0" y="-18"/>
                <a:chExt cx="432" cy="450"/>
              </a:xfrm>
            </p:grpSpPr>
            <p:grpSp>
              <p:nvGrpSpPr>
                <p:cNvPr id="14" name="Group 33"/>
                <p:cNvGrpSpPr>
                  <a:grpSpLocks/>
                </p:cNvGrpSpPr>
                <p:nvPr/>
              </p:nvGrpSpPr>
              <p:grpSpPr bwMode="auto">
                <a:xfrm>
                  <a:off x="0" y="0"/>
                  <a:ext cx="432" cy="432"/>
                  <a:chOff x="0" y="0"/>
                  <a:chExt cx="1680" cy="1680"/>
                </a:xfrm>
              </p:grpSpPr>
              <p:sp>
                <p:nvSpPr>
                  <p:cNvPr id="50" name="Oval 34"/>
                  <p:cNvSpPr>
                    <a:spLocks noChangeArrowheads="1"/>
                  </p:cNvSpPr>
                  <p:nvPr/>
                </p:nvSpPr>
                <p:spPr bwMode="auto">
                  <a:xfrm>
                    <a:off x="1" y="1"/>
                    <a:ext cx="1678" cy="1678"/>
                  </a:xfrm>
                  <a:prstGeom prst="ellipse">
                    <a:avLst/>
                  </a:prstGeom>
                  <a:gradFill rotWithShape="1">
                    <a:gsLst>
                      <a:gs pos="0">
                        <a:schemeClr val="accent1"/>
                      </a:gs>
                      <a:gs pos="100000">
                        <a:schemeClr val="accent1">
                          <a:gamma/>
                          <a:shade val="45490"/>
                          <a:invGamma/>
                        </a:schemeClr>
                      </a:gs>
                    </a:gsLst>
                    <a:lin ang="5400000" scaled="1"/>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51" name="未知"/>
                  <p:cNvSpPr>
                    <a:spLocks/>
                  </p:cNvSpPr>
                  <p:nvPr/>
                </p:nvSpPr>
                <p:spPr bwMode="auto">
                  <a:xfrm>
                    <a:off x="192" y="28"/>
                    <a:ext cx="1296" cy="634"/>
                  </a:xfrm>
                  <a:custGeom>
                    <a:avLst/>
                    <a:gdLst>
                      <a:gd name="T0" fmla="*/ 1228 w 1321"/>
                      <a:gd name="T1" fmla="*/ 283 h 712"/>
                      <a:gd name="T2" fmla="*/ 1244 w 1321"/>
                      <a:gd name="T3" fmla="*/ 313 h 712"/>
                      <a:gd name="T4" fmla="*/ 1247 w 1321"/>
                      <a:gd name="T5" fmla="*/ 339 h 712"/>
                      <a:gd name="T6" fmla="*/ 1242 w 1321"/>
                      <a:gd name="T7" fmla="*/ 364 h 712"/>
                      <a:gd name="T8" fmla="*/ 1225 w 1321"/>
                      <a:gd name="T9" fmla="*/ 388 h 712"/>
                      <a:gd name="T10" fmla="*/ 1201 w 1321"/>
                      <a:gd name="T11" fmla="*/ 409 h 712"/>
                      <a:gd name="T12" fmla="*/ 1170 w 1321"/>
                      <a:gd name="T13" fmla="*/ 427 h 712"/>
                      <a:gd name="T14" fmla="*/ 1129 w 1321"/>
                      <a:gd name="T15" fmla="*/ 443 h 712"/>
                      <a:gd name="T16" fmla="*/ 1083 w 1321"/>
                      <a:gd name="T17" fmla="*/ 459 h 712"/>
                      <a:gd name="T18" fmla="*/ 1031 w 1321"/>
                      <a:gd name="T19" fmla="*/ 471 h 712"/>
                      <a:gd name="T20" fmla="*/ 973 w 1321"/>
                      <a:gd name="T21" fmla="*/ 482 h 712"/>
                      <a:gd name="T22" fmla="*/ 913 w 1321"/>
                      <a:gd name="T23" fmla="*/ 490 h 712"/>
                      <a:gd name="T24" fmla="*/ 846 w 1321"/>
                      <a:gd name="T25" fmla="*/ 497 h 712"/>
                      <a:gd name="T26" fmla="*/ 778 w 1321"/>
                      <a:gd name="T27" fmla="*/ 501 h 712"/>
                      <a:gd name="T28" fmla="*/ 751 w 1321"/>
                      <a:gd name="T29" fmla="*/ 503 h 712"/>
                      <a:gd name="T30" fmla="*/ 449 w 1321"/>
                      <a:gd name="T31" fmla="*/ 503 h 712"/>
                      <a:gd name="T32" fmla="*/ 445 w 1321"/>
                      <a:gd name="T33" fmla="*/ 503 h 712"/>
                      <a:gd name="T34" fmla="*/ 386 w 1321"/>
                      <a:gd name="T35" fmla="*/ 500 h 712"/>
                      <a:gd name="T36" fmla="*/ 329 w 1321"/>
                      <a:gd name="T37" fmla="*/ 497 h 712"/>
                      <a:gd name="T38" fmla="*/ 275 w 1321"/>
                      <a:gd name="T39" fmla="*/ 492 h 712"/>
                      <a:gd name="T40" fmla="*/ 223 w 1321"/>
                      <a:gd name="T41" fmla="*/ 487 h 712"/>
                      <a:gd name="T42" fmla="*/ 176 w 1321"/>
                      <a:gd name="T43" fmla="*/ 478 h 712"/>
                      <a:gd name="T44" fmla="*/ 132 w 1321"/>
                      <a:gd name="T45" fmla="*/ 467 h 712"/>
                      <a:gd name="T46" fmla="*/ 96 w 1321"/>
                      <a:gd name="T47" fmla="*/ 458 h 712"/>
                      <a:gd name="T48" fmla="*/ 64 w 1321"/>
                      <a:gd name="T49" fmla="*/ 445 h 712"/>
                      <a:gd name="T50" fmla="*/ 36 w 1321"/>
                      <a:gd name="T51" fmla="*/ 429 h 712"/>
                      <a:gd name="T52" fmla="*/ 18 w 1321"/>
                      <a:gd name="T53" fmla="*/ 411 h 712"/>
                      <a:gd name="T54" fmla="*/ 6 w 1321"/>
                      <a:gd name="T55" fmla="*/ 391 h 712"/>
                      <a:gd name="T56" fmla="*/ 0 w 1321"/>
                      <a:gd name="T57" fmla="*/ 370 h 712"/>
                      <a:gd name="T58" fmla="*/ 0 w 1321"/>
                      <a:gd name="T59" fmla="*/ 367 h 712"/>
                      <a:gd name="T60" fmla="*/ 4 w 1321"/>
                      <a:gd name="T61" fmla="*/ 344 h 712"/>
                      <a:gd name="T62" fmla="*/ 16 w 1321"/>
                      <a:gd name="T63" fmla="*/ 315 h 712"/>
                      <a:gd name="T64" fmla="*/ 48 w 1321"/>
                      <a:gd name="T65" fmla="*/ 261 h 712"/>
                      <a:gd name="T66" fmla="*/ 88 w 1321"/>
                      <a:gd name="T67" fmla="*/ 211 h 712"/>
                      <a:gd name="T68" fmla="*/ 138 w 1321"/>
                      <a:gd name="T69" fmla="*/ 166 h 712"/>
                      <a:gd name="T70" fmla="*/ 192 w 1321"/>
                      <a:gd name="T71" fmla="*/ 125 h 712"/>
                      <a:gd name="T72" fmla="*/ 255 w 1321"/>
                      <a:gd name="T73" fmla="*/ 88 h 712"/>
                      <a:gd name="T74" fmla="*/ 323 w 1321"/>
                      <a:gd name="T75" fmla="*/ 58 h 712"/>
                      <a:gd name="T76" fmla="*/ 391 w 1321"/>
                      <a:gd name="T77" fmla="*/ 33 h 712"/>
                      <a:gd name="T78" fmla="*/ 470 w 1321"/>
                      <a:gd name="T79" fmla="*/ 15 h 712"/>
                      <a:gd name="T80" fmla="*/ 548 w 1321"/>
                      <a:gd name="T81" fmla="*/ 4 h 712"/>
                      <a:gd name="T82" fmla="*/ 630 w 1321"/>
                      <a:gd name="T83" fmla="*/ 0 h 712"/>
                      <a:gd name="T84" fmla="*/ 630 w 1321"/>
                      <a:gd name="T85" fmla="*/ 0 h 712"/>
                      <a:gd name="T86" fmla="*/ 717 w 1321"/>
                      <a:gd name="T87" fmla="*/ 4 h 712"/>
                      <a:gd name="T88" fmla="*/ 800 w 1321"/>
                      <a:gd name="T89" fmla="*/ 16 h 712"/>
                      <a:gd name="T90" fmla="*/ 880 w 1321"/>
                      <a:gd name="T91" fmla="*/ 37 h 712"/>
                      <a:gd name="T92" fmla="*/ 954 w 1321"/>
                      <a:gd name="T93" fmla="*/ 63 h 712"/>
                      <a:gd name="T94" fmla="*/ 1022 w 1321"/>
                      <a:gd name="T95" fmla="*/ 97 h 712"/>
                      <a:gd name="T96" fmla="*/ 1085 w 1321"/>
                      <a:gd name="T97" fmla="*/ 137 h 712"/>
                      <a:gd name="T98" fmla="*/ 1141 w 1321"/>
                      <a:gd name="T99" fmla="*/ 181 h 712"/>
                      <a:gd name="T100" fmla="*/ 1188 w 1321"/>
                      <a:gd name="T101" fmla="*/ 229 h 712"/>
                      <a:gd name="T102" fmla="*/ 1228 w 1321"/>
                      <a:gd name="T103" fmla="*/ 283 h 712"/>
                      <a:gd name="T104" fmla="*/ 1228 w 1321"/>
                      <a:gd name="T105" fmla="*/ 28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chemeClr val="accent1"/>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zh-CN" altLang="en-US">
                      <a:latin typeface="微软雅黑" pitchFamily="34" charset="-122"/>
                      <a:ea typeface="微软雅黑" pitchFamily="34" charset="-122"/>
                    </a:endParaRPr>
                  </a:p>
                </p:txBody>
              </p:sp>
            </p:grpSp>
            <p:sp>
              <p:nvSpPr>
                <p:cNvPr id="49" name="Text Box 36"/>
                <p:cNvSpPr txBox="1">
                  <a:spLocks noChangeArrowheads="1"/>
                </p:cNvSpPr>
                <p:nvPr/>
              </p:nvSpPr>
              <p:spPr bwMode="auto">
                <a:xfrm>
                  <a:off x="46" y="-18"/>
                  <a:ext cx="282" cy="315"/>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zh-CN" altLang="zh-CN" sz="2400" b="1" dirty="0">
                      <a:solidFill>
                        <a:srgbClr val="FFFFFF"/>
                      </a:solidFill>
                      <a:effectLst>
                        <a:outerShdw blurRad="38100" dist="38100" dir="2700000" algn="tl">
                          <a:srgbClr val="C0C0C0"/>
                        </a:outerShdw>
                      </a:effectLst>
                      <a:latin typeface="微软雅黑" pitchFamily="34" charset="-122"/>
                      <a:ea typeface="微软雅黑" pitchFamily="34" charset="-122"/>
                      <a:cs typeface="Arial" pitchFamily="34" charset="0"/>
                    </a:rPr>
                    <a:t>A</a:t>
                  </a:r>
                </a:p>
              </p:txBody>
            </p:sp>
          </p:grpSp>
          <p:sp>
            <p:nvSpPr>
              <p:cNvPr id="33" name="Oval 37"/>
              <p:cNvSpPr>
                <a:spLocks noChangeArrowheads="1"/>
              </p:cNvSpPr>
              <p:nvPr/>
            </p:nvSpPr>
            <p:spPr bwMode="auto">
              <a:xfrm rot="18227093">
                <a:off x="3217" y="2388"/>
                <a:ext cx="81" cy="87"/>
              </a:xfrm>
              <a:prstGeom prst="ellipse">
                <a:avLst/>
              </a:prstGeom>
              <a:gradFill rotWithShape="1">
                <a:gsLst>
                  <a:gs pos="0">
                    <a:schemeClr val="bg2"/>
                  </a:gs>
                  <a:gs pos="100000">
                    <a:schemeClr val="bg2">
                      <a:gamma/>
                      <a:shade val="66667"/>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34" name="Oval 38"/>
              <p:cNvSpPr>
                <a:spLocks noChangeArrowheads="1"/>
              </p:cNvSpPr>
              <p:nvPr/>
            </p:nvSpPr>
            <p:spPr bwMode="auto">
              <a:xfrm rot="18227093">
                <a:off x="3118" y="2291"/>
                <a:ext cx="82" cy="87"/>
              </a:xfrm>
              <a:prstGeom prst="ellipse">
                <a:avLst/>
              </a:prstGeom>
              <a:gradFill rotWithShape="1">
                <a:gsLst>
                  <a:gs pos="0">
                    <a:schemeClr val="bg2"/>
                  </a:gs>
                  <a:gs pos="100000">
                    <a:schemeClr val="bg2">
                      <a:gamma/>
                      <a:shade val="66667"/>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grpSp>
            <p:nvGrpSpPr>
              <p:cNvPr id="15" name="Group 39"/>
              <p:cNvGrpSpPr>
                <a:grpSpLocks/>
              </p:cNvGrpSpPr>
              <p:nvPr/>
            </p:nvGrpSpPr>
            <p:grpSpPr bwMode="auto">
              <a:xfrm>
                <a:off x="1680" y="1383"/>
                <a:ext cx="231" cy="130"/>
                <a:chOff x="0" y="0"/>
                <a:chExt cx="231" cy="130"/>
              </a:xfrm>
            </p:grpSpPr>
            <p:sp>
              <p:nvSpPr>
                <p:cNvPr id="46" name="Oval 40"/>
                <p:cNvSpPr>
                  <a:spLocks noChangeArrowheads="1"/>
                </p:cNvSpPr>
                <p:nvPr/>
              </p:nvSpPr>
              <p:spPr bwMode="auto">
                <a:xfrm rot="18227093">
                  <a:off x="3" y="-3"/>
                  <a:ext cx="82" cy="87"/>
                </a:xfrm>
                <a:prstGeom prst="ellipse">
                  <a:avLst/>
                </a:prstGeom>
                <a:gradFill rotWithShape="1">
                  <a:gsLst>
                    <a:gs pos="0">
                      <a:schemeClr val="accent1"/>
                    </a:gs>
                    <a:gs pos="100000">
                      <a:schemeClr val="accent1">
                        <a:gamma/>
                        <a:shade val="57647"/>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47" name="Oval 41"/>
                <p:cNvSpPr>
                  <a:spLocks noChangeArrowheads="1"/>
                </p:cNvSpPr>
                <p:nvPr/>
              </p:nvSpPr>
              <p:spPr bwMode="auto">
                <a:xfrm rot="18227093">
                  <a:off x="143" y="44"/>
                  <a:ext cx="82" cy="84"/>
                </a:xfrm>
                <a:prstGeom prst="ellipse">
                  <a:avLst/>
                </a:prstGeom>
                <a:gradFill rotWithShape="1">
                  <a:gsLst>
                    <a:gs pos="0">
                      <a:schemeClr val="accent1"/>
                    </a:gs>
                    <a:gs pos="100000">
                      <a:schemeClr val="accent1">
                        <a:gamma/>
                        <a:shade val="48627"/>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grpSp>
          <p:grpSp>
            <p:nvGrpSpPr>
              <p:cNvPr id="16" name="Group 42"/>
              <p:cNvGrpSpPr>
                <a:grpSpLocks/>
              </p:cNvGrpSpPr>
              <p:nvPr/>
            </p:nvGrpSpPr>
            <p:grpSpPr bwMode="auto">
              <a:xfrm>
                <a:off x="2544" y="739"/>
                <a:ext cx="87" cy="260"/>
                <a:chOff x="0" y="0"/>
                <a:chExt cx="87" cy="260"/>
              </a:xfrm>
            </p:grpSpPr>
            <p:sp>
              <p:nvSpPr>
                <p:cNvPr id="44" name="Oval 43"/>
                <p:cNvSpPr>
                  <a:spLocks noChangeArrowheads="1"/>
                </p:cNvSpPr>
                <p:nvPr/>
              </p:nvSpPr>
              <p:spPr bwMode="auto">
                <a:xfrm rot="18227093">
                  <a:off x="-1" y="-3"/>
                  <a:ext cx="82" cy="87"/>
                </a:xfrm>
                <a:prstGeom prst="ellipse">
                  <a:avLst/>
                </a:prstGeom>
                <a:gradFill rotWithShape="1">
                  <a:gsLst>
                    <a:gs pos="0">
                      <a:schemeClr val="accent2"/>
                    </a:gs>
                    <a:gs pos="100000">
                      <a:schemeClr val="accent2">
                        <a:gamma/>
                        <a:shade val="45490"/>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45" name="Oval 44"/>
                <p:cNvSpPr>
                  <a:spLocks noChangeArrowheads="1"/>
                </p:cNvSpPr>
                <p:nvPr/>
              </p:nvSpPr>
              <p:spPr bwMode="auto">
                <a:xfrm rot="18227093">
                  <a:off x="-1" y="174"/>
                  <a:ext cx="82" cy="87"/>
                </a:xfrm>
                <a:prstGeom prst="ellipse">
                  <a:avLst/>
                </a:prstGeom>
                <a:gradFill rotWithShape="1">
                  <a:gsLst>
                    <a:gs pos="0">
                      <a:schemeClr val="accent2"/>
                    </a:gs>
                    <a:gs pos="100000">
                      <a:schemeClr val="accent2">
                        <a:gamma/>
                        <a:shade val="48627"/>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grpSp>
          <p:sp>
            <p:nvSpPr>
              <p:cNvPr id="37" name="Oval 45"/>
              <p:cNvSpPr>
                <a:spLocks noChangeArrowheads="1"/>
              </p:cNvSpPr>
              <p:nvPr/>
            </p:nvSpPr>
            <p:spPr bwMode="auto">
              <a:xfrm rot="18227093">
                <a:off x="3470" y="1399"/>
                <a:ext cx="81" cy="87"/>
              </a:xfrm>
              <a:prstGeom prst="ellipse">
                <a:avLst/>
              </a:prstGeom>
              <a:gradFill rotWithShape="1">
                <a:gsLst>
                  <a:gs pos="0">
                    <a:schemeClr val="hlink"/>
                  </a:gs>
                  <a:gs pos="100000">
                    <a:schemeClr val="hlink">
                      <a:gamma/>
                      <a:shade val="44314"/>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38" name="Oval 46"/>
              <p:cNvSpPr>
                <a:spLocks noChangeArrowheads="1"/>
              </p:cNvSpPr>
              <p:nvPr/>
            </p:nvSpPr>
            <p:spPr bwMode="auto">
              <a:xfrm rot="18227093">
                <a:off x="3313" y="1476"/>
                <a:ext cx="81" cy="87"/>
              </a:xfrm>
              <a:prstGeom prst="ellipse">
                <a:avLst/>
              </a:prstGeom>
              <a:gradFill rotWithShape="1">
                <a:gsLst>
                  <a:gs pos="0">
                    <a:schemeClr val="hlink"/>
                  </a:gs>
                  <a:gs pos="100000">
                    <a:schemeClr val="hlink">
                      <a:gamma/>
                      <a:shade val="44314"/>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40" name="Text Box 48"/>
              <p:cNvSpPr txBox="1">
                <a:spLocks noChangeArrowheads="1"/>
              </p:cNvSpPr>
              <p:nvPr/>
            </p:nvSpPr>
            <p:spPr bwMode="auto">
              <a:xfrm>
                <a:off x="-896" y="491"/>
                <a:ext cx="2125" cy="13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algn="ctr"/>
                <a:r>
                  <a:rPr lang="zh-CN" altLang="en-US" sz="2000" b="1" dirty="0" smtClean="0">
                    <a:latin typeface="微软雅黑" pitchFamily="34" charset="-122"/>
                    <a:ea typeface="微软雅黑" pitchFamily="34" charset="-122"/>
                    <a:cs typeface="Arial" pitchFamily="34" charset="0"/>
                  </a:rPr>
                  <a:t>信息发布</a:t>
                </a:r>
                <a:endParaRPr lang="en-US" altLang="zh-CN" sz="2000" b="1" dirty="0" smtClean="0">
                  <a:latin typeface="微软雅黑" pitchFamily="34" charset="-122"/>
                  <a:ea typeface="微软雅黑" pitchFamily="34" charset="-122"/>
                  <a:cs typeface="Arial" pitchFamily="34" charset="0"/>
                </a:endParaRPr>
              </a:p>
              <a:p>
                <a:pPr marL="342900" indent="-342900"/>
                <a:r>
                  <a:rPr lang="zh-CN" altLang="en-US" dirty="0" smtClean="0">
                    <a:latin typeface="微软雅黑" pitchFamily="34" charset="-122"/>
                    <a:ea typeface="微软雅黑" pitchFamily="34" charset="-122"/>
                    <a:cs typeface="Arial" pitchFamily="34" charset="0"/>
                  </a:rPr>
                  <a:t>     随时随地进行通知，公告</a:t>
                </a:r>
                <a:r>
                  <a:rPr lang="zh-CN" altLang="en-US" dirty="0" smtClean="0">
                    <a:latin typeface="微软雅黑" pitchFamily="34" charset="-122"/>
                    <a:ea typeface="微软雅黑" pitchFamily="34" charset="-122"/>
                    <a:cs typeface="Arial" pitchFamily="34" charset="0"/>
                  </a:rPr>
                  <a:t>等各类信息的发布，提高信息的及时率。</a:t>
                </a:r>
                <a:endParaRPr lang="zh-CN" altLang="zh-CN" dirty="0">
                  <a:latin typeface="微软雅黑" pitchFamily="34" charset="-122"/>
                  <a:ea typeface="微软雅黑" pitchFamily="34" charset="-122"/>
                  <a:cs typeface="Arial" pitchFamily="34" charset="0"/>
                </a:endParaRPr>
              </a:p>
            </p:txBody>
          </p:sp>
        </p:grpSp>
        <p:sp>
          <p:nvSpPr>
            <p:cNvPr id="60" name="Oval 11"/>
            <p:cNvSpPr>
              <a:spLocks noChangeArrowheads="1"/>
            </p:cNvSpPr>
            <p:nvPr/>
          </p:nvSpPr>
          <p:spPr bwMode="auto">
            <a:xfrm>
              <a:off x="4357686" y="5072074"/>
              <a:ext cx="490547" cy="456089"/>
            </a:xfrm>
            <a:prstGeom prst="ellipse">
              <a:avLst/>
            </a:prstGeom>
            <a:gradFill rotWithShape="1">
              <a:gsLst>
                <a:gs pos="0">
                  <a:schemeClr val="accent2"/>
                </a:gs>
                <a:gs pos="100000">
                  <a:schemeClr val="accent2">
                    <a:gamma/>
                    <a:shade val="42353"/>
                    <a:invGamma/>
                  </a:schemeClr>
                </a:gs>
              </a:gsLst>
              <a:lin ang="5400000" scaled="1"/>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grpSp>
      <p:sp>
        <p:nvSpPr>
          <p:cNvPr id="66" name="Text Box 13"/>
          <p:cNvSpPr txBox="1">
            <a:spLocks noChangeArrowheads="1"/>
          </p:cNvSpPr>
          <p:nvPr/>
        </p:nvSpPr>
        <p:spPr bwMode="auto">
          <a:xfrm>
            <a:off x="4429124" y="5072074"/>
            <a:ext cx="360996" cy="461665"/>
          </a:xfrm>
          <a:prstGeom prst="rect">
            <a:avLst/>
          </a:prstGeom>
          <a:noFill/>
          <a:ln w="9525">
            <a:noFill/>
            <a:miter lim="800000"/>
            <a:headEnd/>
            <a:tailEnd/>
          </a:ln>
          <a:effec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r>
              <a:rPr lang="en-US" altLang="zh-CN" sz="2400" b="1" dirty="0" smtClean="0">
                <a:solidFill>
                  <a:srgbClr val="FFFFFF"/>
                </a:solidFill>
                <a:effectLst>
                  <a:outerShdw blurRad="38100" dist="38100" dir="2700000" algn="tl">
                    <a:srgbClr val="C0C0C0"/>
                  </a:outerShdw>
                </a:effectLst>
                <a:latin typeface="微软雅黑" pitchFamily="34" charset="-122"/>
                <a:ea typeface="微软雅黑" pitchFamily="34" charset="-122"/>
                <a:cs typeface="Arial" pitchFamily="34" charset="0"/>
              </a:rPr>
              <a:t>E</a:t>
            </a:r>
            <a:endParaRPr lang="zh-CN" altLang="zh-CN" sz="2400" b="1" dirty="0">
              <a:solidFill>
                <a:srgbClr val="FFFFFF"/>
              </a:solidFill>
              <a:effectLst>
                <a:outerShdw blurRad="38100" dist="38100" dir="2700000" algn="tl">
                  <a:srgbClr val="C0C0C0"/>
                </a:outerShdw>
              </a:effectLst>
              <a:latin typeface="微软雅黑" pitchFamily="34" charset="-122"/>
              <a:ea typeface="微软雅黑" pitchFamily="34" charset="-122"/>
              <a:cs typeface="Arial" pitchFamily="34" charset="0"/>
            </a:endParaRPr>
          </a:p>
        </p:txBody>
      </p:sp>
      <p:sp>
        <p:nvSpPr>
          <p:cNvPr id="74" name="Oval 43"/>
          <p:cNvSpPr>
            <a:spLocks noChangeArrowheads="1"/>
          </p:cNvSpPr>
          <p:nvPr/>
        </p:nvSpPr>
        <p:spPr bwMode="auto">
          <a:xfrm rot="18227093">
            <a:off x="4545144" y="4696492"/>
            <a:ext cx="90065" cy="98673"/>
          </a:xfrm>
          <a:prstGeom prst="ellipse">
            <a:avLst/>
          </a:prstGeom>
          <a:gradFill rotWithShape="1">
            <a:gsLst>
              <a:gs pos="0">
                <a:schemeClr val="accent2"/>
              </a:gs>
              <a:gs pos="100000">
                <a:schemeClr val="accent2">
                  <a:gamma/>
                  <a:shade val="45490"/>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75" name="Oval 44"/>
          <p:cNvSpPr>
            <a:spLocks noChangeArrowheads="1"/>
          </p:cNvSpPr>
          <p:nvPr/>
        </p:nvSpPr>
        <p:spPr bwMode="auto">
          <a:xfrm rot="18227093">
            <a:off x="4545144" y="4890901"/>
            <a:ext cx="90065" cy="98673"/>
          </a:xfrm>
          <a:prstGeom prst="ellipse">
            <a:avLst/>
          </a:prstGeom>
          <a:gradFill rotWithShape="1">
            <a:gsLst>
              <a:gs pos="0">
                <a:schemeClr val="accent2"/>
              </a:gs>
              <a:gs pos="100000">
                <a:schemeClr val="accent2">
                  <a:gamma/>
                  <a:shade val="48627"/>
                  <a:invGamma/>
                </a:schemeClr>
              </a:gs>
            </a:gsLst>
            <a:path path="shape">
              <a:fillToRect l="50000" t="50000" r="50000" b="50000"/>
            </a:path>
          </a:gradFill>
          <a:ln w="9525">
            <a:noFill/>
            <a:round/>
            <a:headEnd/>
            <a:tailEnd/>
          </a:ln>
          <a:effectLst/>
        </p:spPr>
        <p:txBody>
          <a:bodyPr wrap="none" anchor="ctr"/>
          <a:lstStyle/>
          <a:p>
            <a:pPr>
              <a:defRPr/>
            </a:pPr>
            <a:endParaRPr lang="zh-CN" altLang="en-US">
              <a:latin typeface="微软雅黑" pitchFamily="34" charset="-122"/>
              <a:ea typeface="微软雅黑" pitchFamily="34" charset="-122"/>
            </a:endParaRPr>
          </a:p>
        </p:txBody>
      </p:sp>
      <p:sp>
        <p:nvSpPr>
          <p:cNvPr id="77" name="Text Box 48"/>
          <p:cNvSpPr txBox="1">
            <a:spLocks noChangeArrowheads="1"/>
          </p:cNvSpPr>
          <p:nvPr/>
        </p:nvSpPr>
        <p:spPr bwMode="auto">
          <a:xfrm>
            <a:off x="3357554" y="5643578"/>
            <a:ext cx="2357454" cy="6771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algn="ctr"/>
            <a:r>
              <a:rPr lang="zh-CN" altLang="en-US" sz="2000" b="1" dirty="0" smtClean="0">
                <a:latin typeface="微软雅黑" pitchFamily="34" charset="-122"/>
                <a:ea typeface="微软雅黑" pitchFamily="34" charset="-122"/>
                <a:cs typeface="Arial" pitchFamily="34" charset="0"/>
              </a:rPr>
              <a:t>办公邮件</a:t>
            </a:r>
            <a:endParaRPr lang="en-US" altLang="zh-CN" sz="2000" b="1" dirty="0" smtClean="0">
              <a:latin typeface="微软雅黑" pitchFamily="34" charset="-122"/>
              <a:ea typeface="微软雅黑" pitchFamily="34" charset="-122"/>
              <a:cs typeface="Arial" pitchFamily="34" charset="0"/>
            </a:endParaRPr>
          </a:p>
          <a:p>
            <a:pPr marL="342900" indent="-342900"/>
            <a:r>
              <a:rPr lang="zh-CN" altLang="en-US" dirty="0" smtClean="0">
                <a:latin typeface="微软雅黑" pitchFamily="34" charset="-122"/>
                <a:ea typeface="微软雅黑" pitchFamily="34" charset="-122"/>
                <a:cs typeface="Arial" pitchFamily="34" charset="0"/>
              </a:rPr>
              <a:t>   轻松</a:t>
            </a:r>
            <a:r>
              <a:rPr lang="zh-CN" altLang="en-US" dirty="0" smtClean="0">
                <a:latin typeface="微软雅黑" pitchFamily="34" charset="-122"/>
                <a:ea typeface="微软雅黑" pitchFamily="34" charset="-122"/>
                <a:cs typeface="Arial" pitchFamily="34" charset="0"/>
              </a:rPr>
              <a:t>收发办公邮件</a:t>
            </a:r>
            <a:endParaRPr lang="zh-CN" altLang="zh-CN" dirty="0">
              <a:latin typeface="微软雅黑" pitchFamily="34" charset="-122"/>
              <a:ea typeface="微软雅黑" pitchFamily="34" charset="-122"/>
              <a:cs typeface="Arial" pitchFamily="34" charset="0"/>
            </a:endParaRPr>
          </a:p>
        </p:txBody>
      </p:sp>
      <p:sp>
        <p:nvSpPr>
          <p:cNvPr id="78" name="Text Box 48"/>
          <p:cNvSpPr txBox="1">
            <a:spLocks noChangeArrowheads="1"/>
          </p:cNvSpPr>
          <p:nvPr/>
        </p:nvSpPr>
        <p:spPr bwMode="auto">
          <a:xfrm>
            <a:off x="500034" y="4357694"/>
            <a:ext cx="2714644" cy="150810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342900" indent="-342900" algn="ctr"/>
            <a:r>
              <a:rPr lang="zh-CN" altLang="en-US" sz="2000" b="1" dirty="0" smtClean="0">
                <a:latin typeface="微软雅黑" pitchFamily="34" charset="-122"/>
                <a:ea typeface="微软雅黑" pitchFamily="34" charset="-122"/>
                <a:cs typeface="Arial" pitchFamily="34" charset="0"/>
              </a:rPr>
              <a:t>应急指挥</a:t>
            </a:r>
            <a:endParaRPr lang="en-US" altLang="zh-CN" sz="2000" b="1" dirty="0" smtClean="0">
              <a:latin typeface="微软雅黑" pitchFamily="34" charset="-122"/>
              <a:ea typeface="微软雅黑" pitchFamily="34" charset="-122"/>
              <a:cs typeface="Arial" pitchFamily="34" charset="0"/>
            </a:endParaRPr>
          </a:p>
          <a:p>
            <a:pPr marL="342900" indent="-342900"/>
            <a:r>
              <a:rPr lang="zh-CN" altLang="en-US" dirty="0" smtClean="0">
                <a:latin typeface="微软雅黑" pitchFamily="34" charset="-122"/>
                <a:ea typeface="微软雅黑" pitchFamily="34" charset="-122"/>
                <a:cs typeface="Arial" pitchFamily="34" charset="0"/>
              </a:rPr>
              <a:t>     突发</a:t>
            </a:r>
            <a:r>
              <a:rPr lang="zh-CN" altLang="en-US" dirty="0" smtClean="0">
                <a:latin typeface="微软雅黑" pitchFamily="34" charset="-122"/>
                <a:ea typeface="微软雅黑" pitchFamily="34" charset="-122"/>
                <a:cs typeface="Arial" pitchFamily="34" charset="0"/>
              </a:rPr>
              <a:t>事件应急</a:t>
            </a:r>
            <a:r>
              <a:rPr lang="zh-CN" altLang="en-US" dirty="0" smtClean="0">
                <a:latin typeface="微软雅黑" pitchFamily="34" charset="-122"/>
                <a:ea typeface="微软雅黑" pitchFamily="34" charset="-122"/>
                <a:cs typeface="Arial" pitchFamily="34" charset="0"/>
              </a:rPr>
              <a:t>处理，随时</a:t>
            </a:r>
            <a:r>
              <a:rPr lang="zh-CN" altLang="en-US" dirty="0" smtClean="0">
                <a:latin typeface="微软雅黑" pitchFamily="34" charset="-122"/>
                <a:ea typeface="微软雅黑" pitchFamily="34" charset="-122"/>
                <a:cs typeface="Arial" pitchFamily="34" charset="0"/>
              </a:rPr>
              <a:t>记录、查看事情处理情况，准确应急处理突发</a:t>
            </a:r>
            <a:r>
              <a:rPr lang="zh-CN" altLang="en-US" dirty="0" smtClean="0">
                <a:latin typeface="微软雅黑" pitchFamily="34" charset="-122"/>
                <a:ea typeface="微软雅黑" pitchFamily="34" charset="-122"/>
                <a:cs typeface="Arial" pitchFamily="34" charset="0"/>
              </a:rPr>
              <a:t>事件。  </a:t>
            </a:r>
            <a:endParaRPr lang="zh-CN" altLang="zh-CN" dirty="0">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xmlns="" val="26647225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 14"/>
          <p:cNvGrpSpPr/>
          <p:nvPr/>
        </p:nvGrpSpPr>
        <p:grpSpPr>
          <a:xfrm>
            <a:off x="539552" y="3284984"/>
            <a:ext cx="8067360" cy="3561878"/>
            <a:chOff x="287524" y="1486778"/>
            <a:chExt cx="8712968" cy="4606517"/>
          </a:xfrm>
        </p:grpSpPr>
        <p:pic>
          <p:nvPicPr>
            <p:cNvPr id="5" name="图片 4"/>
            <p:cNvPicPr>
              <a:picLocks noChangeAspect="1"/>
            </p:cNvPicPr>
            <p:nvPr/>
          </p:nvPicPr>
          <p:blipFill rotWithShape="1">
            <a:blip r:embed="rId2" cstate="print">
              <a:extLst>
                <a:ext uri="{28A0092B-C50C-407E-A947-70E740481C1C}">
                  <a14:useLocalDpi xmlns:a14="http://schemas.microsoft.com/office/drawing/2010/main" xmlns="" val="0"/>
                </a:ext>
              </a:extLst>
            </a:blip>
            <a:srcRect b="6175"/>
            <a:stretch/>
          </p:blipFill>
          <p:spPr>
            <a:xfrm rot="16200000">
              <a:off x="2340749" y="-566447"/>
              <a:ext cx="4606517" cy="8712968"/>
            </a:xfrm>
            <a:prstGeom prst="rect">
              <a:avLst/>
            </a:prstGeom>
          </p:spPr>
        </p:pic>
        <p:sp>
          <p:nvSpPr>
            <p:cNvPr id="6" name="圆角矩形 5"/>
            <p:cNvSpPr/>
            <p:nvPr/>
          </p:nvSpPr>
          <p:spPr>
            <a:xfrm>
              <a:off x="1337338" y="1854823"/>
              <a:ext cx="1189790" cy="339674"/>
            </a:xfrm>
            <a:prstGeom prst="roundRect">
              <a:avLst>
                <a:gd name="adj" fmla="val 46902"/>
              </a:avLst>
            </a:prstGeom>
            <a:solidFill>
              <a:srgbClr val="F79646">
                <a:lumMod val="75000"/>
              </a:srgbClr>
            </a:solidFill>
            <a:ln w="25400" cap="flat" cmpd="sng" algn="ctr">
              <a:noFill/>
              <a:prstDash val="solid"/>
            </a:ln>
            <a:effectLst>
              <a:outerShdw dist="38100" dir="5400000" algn="t" rotWithShape="0">
                <a:srgbClr val="F79646">
                  <a:lumMod val="5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7" name="TextBox 14"/>
            <p:cNvSpPr txBox="1"/>
            <p:nvPr/>
          </p:nvSpPr>
          <p:spPr>
            <a:xfrm>
              <a:off x="1263687" y="1900792"/>
              <a:ext cx="1337092" cy="31393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defRPr/>
              </a:pPr>
              <a:r>
                <a:rPr lang="zh-CN" altLang="en-US" sz="1800" dirty="0" smtClean="0">
                  <a:solidFill>
                    <a:sysClr val="window" lastClr="FFFFFF"/>
                  </a:solidFill>
                  <a:effectLst>
                    <a:outerShdw blurRad="50800" dist="38100" dir="5400000" algn="t" rotWithShape="0">
                      <a:prstClr val="black">
                        <a:alpha val="40000"/>
                      </a:prstClr>
                    </a:outerShdw>
                  </a:effectLst>
                  <a:latin typeface="Adidas Unity" pitchFamily="2" charset="0"/>
                  <a:cs typeface="Times New Roman" pitchFamily="18" charset="0"/>
                </a:rPr>
                <a:t>上游 </a:t>
              </a:r>
              <a:endParaRPr kumimoji="0" lang="zh-CN" altLang="en-US"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endParaRPr>
            </a:p>
          </p:txBody>
        </p:sp>
        <p:sp>
          <p:nvSpPr>
            <p:cNvPr id="8" name="TextBox 15"/>
            <p:cNvSpPr txBox="1"/>
            <p:nvPr/>
          </p:nvSpPr>
          <p:spPr>
            <a:xfrm>
              <a:off x="1193238" y="2343914"/>
              <a:ext cx="1569124" cy="1791191"/>
            </a:xfrm>
            <a:prstGeom prst="rect">
              <a:avLst/>
            </a:prstGeom>
            <a:noFill/>
          </p:spPr>
          <p:txBody>
            <a:bodyPr wrap="square" rtlCol="0">
              <a:spAutoFit/>
            </a:bodyPr>
            <a:lstStyle/>
            <a:p>
              <a:pPr>
                <a:defRPr/>
              </a:pPr>
              <a:r>
                <a:rPr lang="zh-CN" altLang="en-US" sz="1400" kern="0" dirty="0">
                  <a:solidFill>
                    <a:sysClr val="windowText" lastClr="000000">
                      <a:lumMod val="75000"/>
                      <a:lumOff val="25000"/>
                    </a:sysClr>
                  </a:solidFill>
                  <a:latin typeface="Arial" pitchFamily="34" charset="0"/>
                  <a:ea typeface="微软雅黑" pitchFamily="34" charset="-122"/>
                  <a:cs typeface="Arial" pitchFamily="34" charset="0"/>
                </a:rPr>
                <a:t>上游有北京航空产业园做研发支撑，今年更有中航工业发动机总部入驻产业园推动产业</a:t>
              </a:r>
              <a:r>
                <a:rPr lang="zh-CN" altLang="en-US" sz="1400" kern="0" dirty="0" smtClean="0">
                  <a:solidFill>
                    <a:sysClr val="windowText" lastClr="000000">
                      <a:lumMod val="75000"/>
                      <a:lumOff val="25000"/>
                    </a:sysClr>
                  </a:solidFill>
                  <a:latin typeface="Arial" pitchFamily="34" charset="0"/>
                  <a:ea typeface="微软雅黑" pitchFamily="34" charset="-122"/>
                  <a:cs typeface="Arial" pitchFamily="34" charset="0"/>
                </a:rPr>
                <a:t>发展。</a:t>
              </a:r>
              <a:endPar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endParaRPr>
            </a:p>
          </p:txBody>
        </p:sp>
        <p:sp>
          <p:nvSpPr>
            <p:cNvPr id="9" name="圆角矩形 8"/>
            <p:cNvSpPr/>
            <p:nvPr/>
          </p:nvSpPr>
          <p:spPr>
            <a:xfrm>
              <a:off x="3829225" y="4968500"/>
              <a:ext cx="1189790" cy="339674"/>
            </a:xfrm>
            <a:prstGeom prst="roundRect">
              <a:avLst>
                <a:gd name="adj" fmla="val 46902"/>
              </a:avLst>
            </a:prstGeom>
            <a:solidFill>
              <a:srgbClr val="F79646">
                <a:lumMod val="75000"/>
              </a:srgbClr>
            </a:solidFill>
            <a:ln w="25400" cap="flat" cmpd="sng" algn="ctr">
              <a:noFill/>
              <a:prstDash val="solid"/>
            </a:ln>
            <a:effectLst>
              <a:outerShdw dist="38100" dir="5400000" algn="t" rotWithShape="0">
                <a:srgbClr val="F79646">
                  <a:lumMod val="5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0" name="TextBox 17"/>
            <p:cNvSpPr txBox="1"/>
            <p:nvPr/>
          </p:nvSpPr>
          <p:spPr>
            <a:xfrm>
              <a:off x="3786905" y="5014700"/>
              <a:ext cx="1259777" cy="31393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1800" b="1" i="0" u="none" strike="noStrike" kern="0" cap="none" spc="0" normalizeH="0" baseline="0" noProof="0" dirty="0" smtClean="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中游</a:t>
              </a:r>
              <a:endParaRPr kumimoji="0" lang="zh-CN" altLang="en-US"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endParaRPr>
            </a:p>
          </p:txBody>
        </p:sp>
        <p:sp>
          <p:nvSpPr>
            <p:cNvPr id="11" name="TextBox 18"/>
            <p:cNvSpPr txBox="1"/>
            <p:nvPr/>
          </p:nvSpPr>
          <p:spPr>
            <a:xfrm>
              <a:off x="3786905" y="2917745"/>
              <a:ext cx="1493017" cy="2069820"/>
            </a:xfrm>
            <a:prstGeom prst="rect">
              <a:avLst/>
            </a:prstGeom>
            <a:noFill/>
          </p:spPr>
          <p:txBody>
            <a:bodyPr wrap="square" rtlCol="0">
              <a:spAutoFit/>
            </a:bodyPr>
            <a:lstStyle/>
            <a:p>
              <a:pPr lvl="0">
                <a:defRPr/>
              </a:pPr>
              <a:r>
                <a:rPr lang="zh-CN" altLang="en-US" sz="1400" kern="0" dirty="0">
                  <a:solidFill>
                    <a:sysClr val="windowText" lastClr="000000">
                      <a:lumMod val="75000"/>
                      <a:lumOff val="25000"/>
                    </a:sysClr>
                  </a:solidFill>
                  <a:latin typeface="Arial" pitchFamily="34" charset="0"/>
                  <a:ea typeface="微软雅黑" pitchFamily="34" charset="-122"/>
                  <a:cs typeface="Arial" pitchFamily="34" charset="0"/>
                </a:rPr>
                <a:t>中游布有生产制造、航油供应、机场建设等支柱型企业，贯穿产业上下游，维系产业链高效</a:t>
              </a:r>
              <a:r>
                <a:rPr lang="zh-CN" altLang="en-US" sz="1400" kern="0" dirty="0" smtClean="0">
                  <a:solidFill>
                    <a:sysClr val="windowText" lastClr="000000">
                      <a:lumMod val="75000"/>
                      <a:lumOff val="25000"/>
                    </a:sysClr>
                  </a:solidFill>
                  <a:latin typeface="Arial" pitchFamily="34" charset="0"/>
                  <a:ea typeface="微软雅黑" pitchFamily="34" charset="-122"/>
                  <a:cs typeface="Arial" pitchFamily="34" charset="0"/>
                </a:rPr>
                <a:t>运转。</a:t>
              </a:r>
              <a:endPar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endParaRPr>
            </a:p>
          </p:txBody>
        </p:sp>
        <p:sp>
          <p:nvSpPr>
            <p:cNvPr id="12" name="圆角矩形 11"/>
            <p:cNvSpPr/>
            <p:nvPr/>
          </p:nvSpPr>
          <p:spPr>
            <a:xfrm>
              <a:off x="6726386" y="1854592"/>
              <a:ext cx="1189790" cy="339674"/>
            </a:xfrm>
            <a:prstGeom prst="roundRect">
              <a:avLst>
                <a:gd name="adj" fmla="val 46902"/>
              </a:avLst>
            </a:prstGeom>
            <a:solidFill>
              <a:srgbClr val="F79646">
                <a:lumMod val="75000"/>
              </a:srgbClr>
            </a:solidFill>
            <a:ln w="25400" cap="flat" cmpd="sng" algn="ctr">
              <a:noFill/>
              <a:prstDash val="solid"/>
            </a:ln>
            <a:effectLst>
              <a:outerShdw dist="38100" dir="5400000" algn="t" rotWithShape="0">
                <a:srgbClr val="F79646">
                  <a:lumMod val="5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13" name="TextBox 20"/>
            <p:cNvSpPr txBox="1"/>
            <p:nvPr/>
          </p:nvSpPr>
          <p:spPr>
            <a:xfrm>
              <a:off x="6684065" y="1900792"/>
              <a:ext cx="1259777" cy="31393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1800" b="1" i="0" u="none" strike="noStrike" kern="0" cap="none" spc="0" normalizeH="0" baseline="0" noProof="0" dirty="0" smtClean="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下游</a:t>
              </a:r>
              <a:endParaRPr kumimoji="0" lang="zh-CN" altLang="en-US"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endParaRPr>
            </a:p>
          </p:txBody>
        </p:sp>
        <p:sp>
          <p:nvSpPr>
            <p:cNvPr id="14" name="TextBox 21"/>
            <p:cNvSpPr txBox="1"/>
            <p:nvPr/>
          </p:nvSpPr>
          <p:spPr>
            <a:xfrm>
              <a:off x="6606749" y="2260924"/>
              <a:ext cx="1444014" cy="2905709"/>
            </a:xfrm>
            <a:prstGeom prst="rect">
              <a:avLst/>
            </a:prstGeom>
            <a:noFill/>
          </p:spPr>
          <p:txBody>
            <a:bodyPr wrap="square" rtlCol="0">
              <a:spAutoFit/>
            </a:bodyPr>
            <a:lstStyle/>
            <a:p>
              <a:pPr lvl="0">
                <a:defRPr/>
              </a:pPr>
              <a:r>
                <a:rPr lang="zh-CN" altLang="en-US" sz="1400" kern="0" dirty="0">
                  <a:solidFill>
                    <a:sysClr val="windowText" lastClr="000000">
                      <a:lumMod val="75000"/>
                      <a:lumOff val="25000"/>
                    </a:sysClr>
                  </a:solidFill>
                  <a:latin typeface="Arial" pitchFamily="34" charset="0"/>
                  <a:ea typeface="微软雅黑" pitchFamily="34" charset="-122"/>
                  <a:cs typeface="Arial" pitchFamily="34" charset="0"/>
                </a:rPr>
                <a:t>下游服务业是发展重点，可分为航空运输、服务维修两大板块，中国国际航空股份有限公司，北京市中航信旅行社有限公司是典型代表。 </a:t>
              </a:r>
              <a:endPar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endParaRPr>
            </a:p>
          </p:txBody>
        </p:sp>
      </p:grpSp>
      <p:sp>
        <p:nvSpPr>
          <p:cNvPr id="16" name="圆角矩形 15"/>
          <p:cNvSpPr/>
          <p:nvPr/>
        </p:nvSpPr>
        <p:spPr>
          <a:xfrm>
            <a:off x="514062" y="1916832"/>
            <a:ext cx="4198292" cy="1080120"/>
          </a:xfrm>
          <a:prstGeom prst="roundRect">
            <a:avLst/>
          </a:prstGeom>
          <a:solidFill>
            <a:schemeClr val="lt1">
              <a:alpha val="0"/>
            </a:schemeClr>
          </a:solidFill>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zh-CN" altLang="en-US" sz="1400" dirty="0">
                <a:latin typeface="Microsoft YaHei" charset="0"/>
                <a:ea typeface="Microsoft YaHei" charset="0"/>
                <a:cs typeface="Microsoft YaHei" charset="0"/>
              </a:rPr>
              <a:t>产业链上、中、下游已经形成相当规模，成为“互联网</a:t>
            </a:r>
            <a:r>
              <a:rPr lang="en-US" altLang="zh-CN" sz="1400" dirty="0" smtClean="0">
                <a:latin typeface="Microsoft YaHei" charset="0"/>
                <a:ea typeface="Microsoft YaHei" charset="0"/>
                <a:cs typeface="Microsoft YaHei" charset="0"/>
              </a:rPr>
              <a:t>+</a:t>
            </a:r>
            <a:r>
              <a:rPr lang="zh-CN" altLang="en-US" sz="1400" dirty="0" smtClean="0">
                <a:latin typeface="Microsoft YaHei" charset="0"/>
                <a:ea typeface="Microsoft YaHei" charset="0"/>
                <a:cs typeface="Microsoft YaHei" charset="0"/>
              </a:rPr>
              <a:t>临空”</a:t>
            </a:r>
            <a:r>
              <a:rPr lang="zh-CN" altLang="en-US" sz="1400" dirty="0">
                <a:latin typeface="Microsoft YaHei" charset="0"/>
                <a:ea typeface="Microsoft YaHei" charset="0"/>
                <a:cs typeface="Microsoft YaHei" charset="0"/>
              </a:rPr>
              <a:t>（</a:t>
            </a:r>
            <a:r>
              <a:rPr lang="zh-CN" altLang="en-US" sz="1400" dirty="0" smtClean="0">
                <a:latin typeface="Microsoft YaHei" charset="0"/>
                <a:ea typeface="Microsoft YaHei" charset="0"/>
                <a:cs typeface="Microsoft YaHei" charset="0"/>
              </a:rPr>
              <a:t>智慧临空）</a:t>
            </a:r>
            <a:r>
              <a:rPr lang="zh-CN" altLang="en-US" sz="1400" dirty="0">
                <a:latin typeface="Microsoft YaHei" charset="0"/>
                <a:ea typeface="Microsoft YaHei" charset="0"/>
                <a:cs typeface="Microsoft YaHei" charset="0"/>
              </a:rPr>
              <a:t>和“互联网</a:t>
            </a:r>
            <a:r>
              <a:rPr lang="en-US" altLang="zh-CN" sz="1400" dirty="0">
                <a:latin typeface="Microsoft YaHei" charset="0"/>
                <a:ea typeface="Microsoft YaHei" charset="0"/>
                <a:cs typeface="Microsoft YaHei" charset="0"/>
              </a:rPr>
              <a:t>+</a:t>
            </a:r>
            <a:r>
              <a:rPr lang="zh-CN" altLang="en-US" sz="1400" dirty="0">
                <a:latin typeface="Microsoft YaHei" charset="0"/>
                <a:ea typeface="Microsoft YaHei" charset="0"/>
                <a:cs typeface="Microsoft YaHei" charset="0"/>
              </a:rPr>
              <a:t>制造”（智慧制造）发展的基础。 </a:t>
            </a:r>
          </a:p>
        </p:txBody>
      </p:sp>
      <p:sp>
        <p:nvSpPr>
          <p:cNvPr id="17" name="矩形 16"/>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2400" b="1" dirty="0">
                <a:solidFill>
                  <a:schemeClr val="tx1"/>
                </a:solidFill>
                <a:latin typeface="黑体" panose="02010609060101010101" pitchFamily="49" charset="-122"/>
                <a:ea typeface="黑体" panose="02010609060101010101" pitchFamily="49" charset="-122"/>
              </a:rPr>
              <a:t>航空产业链全面发展，重心汇聚下游服务业，为打造</a:t>
            </a:r>
            <a:r>
              <a:rPr lang="zh-CN" altLang="en-US" sz="2400" b="1" dirty="0" smtClean="0">
                <a:solidFill>
                  <a:schemeClr val="tx1"/>
                </a:solidFill>
                <a:latin typeface="黑体" panose="02010609060101010101" pitchFamily="49" charset="-122"/>
                <a:ea typeface="黑体" panose="02010609060101010101" pitchFamily="49" charset="-122"/>
              </a:rPr>
              <a:t>“智慧临空”</a:t>
            </a:r>
            <a:r>
              <a:rPr lang="zh-CN" altLang="en-US" sz="2400" b="1" dirty="0">
                <a:solidFill>
                  <a:schemeClr val="tx1"/>
                </a:solidFill>
                <a:latin typeface="黑体" panose="02010609060101010101" pitchFamily="49" charset="-122"/>
                <a:ea typeface="黑体" panose="02010609060101010101" pitchFamily="49" charset="-122"/>
              </a:rPr>
              <a:t>创造有利</a:t>
            </a:r>
            <a:r>
              <a:rPr lang="zh-CN" altLang="en-US" sz="2400" b="1" dirty="0" smtClean="0">
                <a:solidFill>
                  <a:schemeClr val="tx1"/>
                </a:solidFill>
                <a:latin typeface="黑体" panose="02010609060101010101" pitchFamily="49" charset="-122"/>
                <a:ea typeface="黑体" panose="02010609060101010101" pitchFamily="49" charset="-122"/>
              </a:rPr>
              <a:t>条件</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20" name="灯片编号占位符 19"/>
          <p:cNvSpPr>
            <a:spLocks noGrp="1"/>
          </p:cNvSpPr>
          <p:nvPr>
            <p:ph type="sldNum" sz="quarter" idx="12"/>
          </p:nvPr>
        </p:nvSpPr>
        <p:spPr/>
        <p:txBody>
          <a:bodyPr/>
          <a:lstStyle/>
          <a:p>
            <a:fld id="{57F98C0C-FAF2-480B-87BE-9D56BE4863FC}" type="slidenum">
              <a:rPr lang="zh-CN" altLang="en-US" smtClean="0"/>
              <a:pPr/>
              <a:t>27</a:t>
            </a:fld>
            <a:endParaRPr lang="zh-CN" altLang="en-US"/>
          </a:p>
        </p:txBody>
      </p:sp>
      <p:pic>
        <p:nvPicPr>
          <p:cNvPr id="18" name="图片 17"/>
          <p:cNvPicPr>
            <a:picLocks noChangeAspect="1"/>
          </p:cNvPicPr>
          <p:nvPr/>
        </p:nvPicPr>
        <p:blipFill rotWithShape="1">
          <a:blip r:embed="rId3" cstate="print">
            <a:extLst>
              <a:ext uri="{28A0092B-C50C-407E-A947-70E740481C1C}">
                <a14:useLocalDpi xmlns:a14="http://schemas.microsoft.com/office/drawing/2010/main" xmlns="" val="0"/>
              </a:ext>
            </a:extLst>
          </a:blip>
          <a:srcRect l="2439" t="11948"/>
          <a:stretch/>
        </p:blipFill>
        <p:spPr>
          <a:xfrm>
            <a:off x="5220072" y="1700808"/>
            <a:ext cx="3075470" cy="17495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xmlns="" val="27985756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816262" y="1334158"/>
            <a:ext cx="3947694" cy="2598898"/>
          </a:xfrm>
          <a:prstGeom prst="rect">
            <a:avLst/>
          </a:prstGeom>
        </p:spPr>
      </p:pic>
      <p:grpSp>
        <p:nvGrpSpPr>
          <p:cNvPr id="4" name="组 3"/>
          <p:cNvGrpSpPr/>
          <p:nvPr/>
        </p:nvGrpSpPr>
        <p:grpSpPr>
          <a:xfrm>
            <a:off x="107504" y="3717032"/>
            <a:ext cx="8784975" cy="3341998"/>
            <a:chOff x="179513" y="2564904"/>
            <a:chExt cx="8839348" cy="3744308"/>
          </a:xfrm>
        </p:grpSpPr>
        <p:sp>
          <p:nvSpPr>
            <p:cNvPr id="37" name="圆角矩形 36"/>
            <p:cNvSpPr/>
            <p:nvPr/>
          </p:nvSpPr>
          <p:spPr>
            <a:xfrm>
              <a:off x="1725869" y="3111070"/>
              <a:ext cx="1375434" cy="2721242"/>
            </a:xfrm>
            <a:prstGeom prst="roundRect">
              <a:avLst/>
            </a:prstGeom>
            <a:solidFill>
              <a:sysClr val="window" lastClr="FFFFFF">
                <a:lumMod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8" name="圆角矩形 37"/>
            <p:cNvSpPr/>
            <p:nvPr/>
          </p:nvSpPr>
          <p:spPr>
            <a:xfrm rot="21444755">
              <a:off x="1812919" y="3089673"/>
              <a:ext cx="1375434" cy="2759429"/>
            </a:xfrm>
            <a:prstGeom prst="roundRect">
              <a:avLst/>
            </a:prstGeom>
            <a:solidFill>
              <a:schemeClr val="accent5">
                <a:lumMod val="40000"/>
                <a:lumOff val="60000"/>
              </a:schemeClr>
            </a:solidFill>
            <a:ln w="381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9" name="圆角矩形 38"/>
            <p:cNvSpPr/>
            <p:nvPr/>
          </p:nvSpPr>
          <p:spPr>
            <a:xfrm rot="21436152">
              <a:off x="1897117" y="3147434"/>
              <a:ext cx="1203505" cy="2636666"/>
            </a:xfrm>
            <a:prstGeom prst="roundRect">
              <a:avLst/>
            </a:prstGeom>
            <a:noFill/>
            <a:ln w="25400" cap="flat" cmpd="sng" algn="ctr">
              <a:solidFill>
                <a:sysClr val="window" lastClr="FFFFFF"/>
              </a:solidFill>
              <a:prstDash val="sysDot"/>
            </a:ln>
            <a:effectLst>
              <a:outerShdw dist="12700" algn="l" rotWithShape="0">
                <a:srgbClr val="F79646">
                  <a:lumMod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0" name="圆角矩形 39"/>
            <p:cNvSpPr/>
            <p:nvPr/>
          </p:nvSpPr>
          <p:spPr>
            <a:xfrm rot="184381">
              <a:off x="4066719" y="2854998"/>
              <a:ext cx="1375434" cy="2721242"/>
            </a:xfrm>
            <a:prstGeom prst="roundRect">
              <a:avLst/>
            </a:prstGeom>
            <a:solidFill>
              <a:sysClr val="window" lastClr="FFFFFF">
                <a:lumMod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1" name="圆角矩形 40"/>
            <p:cNvSpPr/>
            <p:nvPr/>
          </p:nvSpPr>
          <p:spPr>
            <a:xfrm rot="29136">
              <a:off x="4153852" y="2836391"/>
              <a:ext cx="1375434" cy="2759429"/>
            </a:xfrm>
            <a:prstGeom prst="roundRect">
              <a:avLst/>
            </a:prstGeom>
            <a:solidFill>
              <a:schemeClr val="accent2">
                <a:lumMod val="40000"/>
                <a:lumOff val="60000"/>
              </a:schemeClr>
            </a:solidFill>
            <a:ln w="381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2" name="圆角矩形 41"/>
            <p:cNvSpPr/>
            <p:nvPr/>
          </p:nvSpPr>
          <p:spPr>
            <a:xfrm rot="20533">
              <a:off x="4238378" y="2894102"/>
              <a:ext cx="1203505" cy="2636666"/>
            </a:xfrm>
            <a:prstGeom prst="roundRect">
              <a:avLst/>
            </a:prstGeom>
            <a:noFill/>
            <a:ln w="25400" cap="flat" cmpd="sng" algn="ctr">
              <a:solidFill>
                <a:sysClr val="window" lastClr="FFFFFF"/>
              </a:solidFill>
              <a:prstDash val="sysDot"/>
            </a:ln>
            <a:effectLst>
              <a:outerShdw dist="12700" algn="l" rotWithShape="0">
                <a:srgbClr val="F79646">
                  <a:lumMod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3" name="圆角矩形 42"/>
            <p:cNvSpPr/>
            <p:nvPr/>
          </p:nvSpPr>
          <p:spPr>
            <a:xfrm>
              <a:off x="6242335" y="3180070"/>
              <a:ext cx="1375434" cy="2721242"/>
            </a:xfrm>
            <a:prstGeom prst="roundRect">
              <a:avLst/>
            </a:prstGeom>
            <a:solidFill>
              <a:sysClr val="window" lastClr="FFFFFF">
                <a:lumMod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4" name="圆角矩形 43"/>
            <p:cNvSpPr/>
            <p:nvPr/>
          </p:nvSpPr>
          <p:spPr>
            <a:xfrm rot="21444755">
              <a:off x="6329385" y="3158674"/>
              <a:ext cx="1375434" cy="2759429"/>
            </a:xfrm>
            <a:prstGeom prst="roundRect">
              <a:avLst/>
            </a:prstGeom>
            <a:solidFill>
              <a:schemeClr val="accent3">
                <a:lumMod val="40000"/>
                <a:lumOff val="60000"/>
              </a:schemeClr>
            </a:solidFill>
            <a:ln w="381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5" name="圆角矩形 44"/>
            <p:cNvSpPr/>
            <p:nvPr/>
          </p:nvSpPr>
          <p:spPr>
            <a:xfrm rot="21436152">
              <a:off x="6413583" y="3216435"/>
              <a:ext cx="1203505" cy="2636666"/>
            </a:xfrm>
            <a:prstGeom prst="roundRect">
              <a:avLst/>
            </a:prstGeom>
            <a:noFill/>
            <a:ln w="25400" cap="flat" cmpd="sng" algn="ctr">
              <a:solidFill>
                <a:sysClr val="window" lastClr="FFFFFF"/>
              </a:solidFill>
              <a:prstDash val="sysDot"/>
            </a:ln>
            <a:effectLst>
              <a:outerShdw dist="12700" algn="l" rotWithShape="0">
                <a:srgbClr val="F79646">
                  <a:lumMod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6" name="任意多边形 45"/>
            <p:cNvSpPr/>
            <p:nvPr/>
          </p:nvSpPr>
          <p:spPr>
            <a:xfrm>
              <a:off x="179513" y="2764354"/>
              <a:ext cx="2015052" cy="601434"/>
            </a:xfrm>
            <a:custGeom>
              <a:avLst/>
              <a:gdLst>
                <a:gd name="connsiteX0" fmla="*/ 0 w 1993691"/>
                <a:gd name="connsiteY0" fmla="*/ 0 h 974361"/>
                <a:gd name="connsiteX1" fmla="*/ 1993691 w 1993691"/>
                <a:gd name="connsiteY1" fmla="*/ 974361 h 974361"/>
                <a:gd name="connsiteX0" fmla="*/ 0 w 1993691"/>
                <a:gd name="connsiteY0" fmla="*/ 0 h 974361"/>
                <a:gd name="connsiteX1" fmla="*/ 1993691 w 1993691"/>
                <a:gd name="connsiteY1" fmla="*/ 974361 h 974361"/>
                <a:gd name="connsiteX0" fmla="*/ 0 w 1993691"/>
                <a:gd name="connsiteY0" fmla="*/ 0 h 1100308"/>
                <a:gd name="connsiteX1" fmla="*/ 1993691 w 1993691"/>
                <a:gd name="connsiteY1" fmla="*/ 974361 h 1100308"/>
                <a:gd name="connsiteX0" fmla="*/ 0 w 2413100"/>
                <a:gd name="connsiteY0" fmla="*/ 0 h 1100308"/>
                <a:gd name="connsiteX1" fmla="*/ 2413100 w 2413100"/>
                <a:gd name="connsiteY1" fmla="*/ 974361 h 1100308"/>
                <a:gd name="connsiteX0" fmla="*/ 0 w 2565691"/>
                <a:gd name="connsiteY0" fmla="*/ 0 h 908809"/>
                <a:gd name="connsiteX1" fmla="*/ 2565691 w 2565691"/>
                <a:gd name="connsiteY1" fmla="*/ 491153 h 908809"/>
                <a:gd name="connsiteX0" fmla="*/ 0 w 2565691"/>
                <a:gd name="connsiteY0" fmla="*/ 0 h 843485"/>
                <a:gd name="connsiteX1" fmla="*/ 2565691 w 2565691"/>
                <a:gd name="connsiteY1" fmla="*/ 491153 h 843485"/>
              </a:gdLst>
              <a:ahLst/>
              <a:cxnLst>
                <a:cxn ang="0">
                  <a:pos x="connsiteX0" y="connsiteY0"/>
                </a:cxn>
                <a:cxn ang="0">
                  <a:pos x="connsiteX1" y="connsiteY1"/>
                </a:cxn>
              </a:cxnLst>
              <a:rect l="l" t="t" r="r" b="b"/>
              <a:pathLst>
                <a:path w="2565691" h="843485">
                  <a:moveTo>
                    <a:pt x="0" y="0"/>
                  </a:moveTo>
                  <a:cubicBezTo>
                    <a:pt x="1079291" y="1833796"/>
                    <a:pt x="1822812" y="36965"/>
                    <a:pt x="2565691" y="491153"/>
                  </a:cubicBezTo>
                </a:path>
              </a:pathLst>
            </a:custGeom>
            <a:noFill/>
            <a:ln w="25400"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7" name="任意多边形 46"/>
            <p:cNvSpPr/>
            <p:nvPr/>
          </p:nvSpPr>
          <p:spPr>
            <a:xfrm>
              <a:off x="4978436" y="2663832"/>
              <a:ext cx="1546103" cy="515186"/>
            </a:xfrm>
            <a:custGeom>
              <a:avLst/>
              <a:gdLst>
                <a:gd name="connsiteX0" fmla="*/ 0 w 1633987"/>
                <a:gd name="connsiteY0" fmla="*/ 1012754 h 1012754"/>
                <a:gd name="connsiteX1" fmla="*/ 1289154 w 1633987"/>
                <a:gd name="connsiteY1" fmla="*/ 8413 h 1012754"/>
                <a:gd name="connsiteX2" fmla="*/ 1633928 w 1633987"/>
                <a:gd name="connsiteY2" fmla="*/ 518078 h 1012754"/>
                <a:gd name="connsiteX0" fmla="*/ 0 w 1414888"/>
                <a:gd name="connsiteY0" fmla="*/ 1022874 h 1862323"/>
                <a:gd name="connsiteX1" fmla="*/ 1289154 w 1414888"/>
                <a:gd name="connsiteY1" fmla="*/ 18533 h 1862323"/>
                <a:gd name="connsiteX2" fmla="*/ 1364105 w 1414888"/>
                <a:gd name="connsiteY2" fmla="*/ 1862323 h 1862323"/>
                <a:gd name="connsiteX0" fmla="*/ 0 w 1364148"/>
                <a:gd name="connsiteY0" fmla="*/ 279647 h 1119096"/>
                <a:gd name="connsiteX1" fmla="*/ 1034321 w 1364148"/>
                <a:gd name="connsiteY1" fmla="*/ 174716 h 1119096"/>
                <a:gd name="connsiteX2" fmla="*/ 1364105 w 1364148"/>
                <a:gd name="connsiteY2" fmla="*/ 1119096 h 1119096"/>
                <a:gd name="connsiteX0" fmla="*/ 0 w 1364123"/>
                <a:gd name="connsiteY0" fmla="*/ 289987 h 1129436"/>
                <a:gd name="connsiteX1" fmla="*/ 1034321 w 1364123"/>
                <a:gd name="connsiteY1" fmla="*/ 185056 h 1129436"/>
                <a:gd name="connsiteX2" fmla="*/ 1364105 w 1364123"/>
                <a:gd name="connsiteY2" fmla="*/ 1129436 h 1129436"/>
                <a:gd name="connsiteX0" fmla="*/ 0 w 2012625"/>
                <a:gd name="connsiteY0" fmla="*/ 289987 h 913264"/>
                <a:gd name="connsiteX1" fmla="*/ 1034321 w 2012625"/>
                <a:gd name="connsiteY1" fmla="*/ 185056 h 913264"/>
                <a:gd name="connsiteX2" fmla="*/ 2012619 w 2012625"/>
                <a:gd name="connsiteY2" fmla="*/ 913264 h 913264"/>
                <a:gd name="connsiteX0" fmla="*/ 0 w 1669295"/>
                <a:gd name="connsiteY0" fmla="*/ 289987 h 697093"/>
                <a:gd name="connsiteX1" fmla="*/ 1034321 w 1669295"/>
                <a:gd name="connsiteY1" fmla="*/ 185056 h 697093"/>
                <a:gd name="connsiteX2" fmla="*/ 1669287 w 1669295"/>
                <a:gd name="connsiteY2" fmla="*/ 697093 h 697093"/>
                <a:gd name="connsiteX0" fmla="*/ 0 w 1745592"/>
                <a:gd name="connsiteY0" fmla="*/ 289987 h 722526"/>
                <a:gd name="connsiteX1" fmla="*/ 1034321 w 1745592"/>
                <a:gd name="connsiteY1" fmla="*/ 185056 h 722526"/>
                <a:gd name="connsiteX2" fmla="*/ 1745584 w 1745592"/>
                <a:gd name="connsiteY2" fmla="*/ 722526 h 722526"/>
              </a:gdLst>
              <a:ahLst/>
              <a:cxnLst>
                <a:cxn ang="0">
                  <a:pos x="connsiteX0" y="connsiteY0"/>
                </a:cxn>
                <a:cxn ang="0">
                  <a:pos x="connsiteX1" y="connsiteY1"/>
                </a:cxn>
                <a:cxn ang="0">
                  <a:pos x="connsiteX2" y="connsiteY2"/>
                </a:cxn>
              </a:cxnLst>
              <a:rect l="l" t="t" r="r" b="b"/>
              <a:pathLst>
                <a:path w="1745592" h="722526">
                  <a:moveTo>
                    <a:pt x="0" y="289987"/>
                  </a:moveTo>
                  <a:cubicBezTo>
                    <a:pt x="508416" y="-170961"/>
                    <a:pt x="956872" y="15168"/>
                    <a:pt x="1034321" y="185056"/>
                  </a:cubicBezTo>
                  <a:cubicBezTo>
                    <a:pt x="1111770" y="354944"/>
                    <a:pt x="1748082" y="680054"/>
                    <a:pt x="1745584" y="722526"/>
                  </a:cubicBezTo>
                </a:path>
              </a:pathLst>
            </a:custGeom>
            <a:noFill/>
            <a:ln w="25400"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8" name="TextBox 47"/>
            <p:cNvSpPr txBox="1"/>
            <p:nvPr/>
          </p:nvSpPr>
          <p:spPr>
            <a:xfrm rot="21367075">
              <a:off x="1982606" y="5929903"/>
              <a:ext cx="1250591" cy="37930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endParaRPr kumimoji="0" lang="zh-CN" altLang="en-US" sz="2000" b="1" i="0" u="none" strike="noStrike" kern="0" cap="none" spc="0" normalizeH="0" baseline="0" noProof="0" dirty="0">
                <a:ln w="18415" cmpd="sng">
                  <a:noFill/>
                  <a:prstDash val="solid"/>
                </a:ln>
                <a:solidFill>
                  <a:srgbClr val="F79646">
                    <a:lumMod val="50000"/>
                  </a:srgbClr>
                </a:solidFill>
                <a:effectLst>
                  <a:outerShdw dist="38100" dir="5400000" algn="t" rotWithShape="0">
                    <a:sysClr val="window" lastClr="FFFFFF">
                      <a:alpha val="55000"/>
                    </a:sysClr>
                  </a:outerShdw>
                </a:effectLst>
                <a:uLnTx/>
                <a:uFillTx/>
                <a:latin typeface="Arial Black" pitchFamily="34" charset="0"/>
                <a:ea typeface="微软雅黑" pitchFamily="34" charset="-122"/>
                <a:cs typeface="Times New Roman" pitchFamily="18" charset="0"/>
              </a:endParaRPr>
            </a:p>
          </p:txBody>
        </p:sp>
        <p:sp>
          <p:nvSpPr>
            <p:cNvPr id="49" name="TextBox 48"/>
            <p:cNvSpPr txBox="1"/>
            <p:nvPr/>
          </p:nvSpPr>
          <p:spPr>
            <a:xfrm rot="21408878">
              <a:off x="1948223" y="3831084"/>
              <a:ext cx="1186861" cy="1551721"/>
            </a:xfrm>
            <a:prstGeom prst="rect">
              <a:avLst/>
            </a:prstGeom>
            <a:noFill/>
          </p:spPr>
          <p:txBody>
            <a:bodyPr wrap="square" rtlCol="0">
              <a:spAutoFit/>
            </a:bodyPr>
            <a:lstStyle/>
            <a:p>
              <a:pPr lvl="0">
                <a:defRPr/>
              </a:pPr>
              <a:r>
                <a:rPr lang="zh-CN" altLang="en-US" sz="1400" kern="0" dirty="0" smtClean="0">
                  <a:solidFill>
                    <a:sysClr val="window" lastClr="FFFFFF"/>
                  </a:solidFill>
                  <a:latin typeface="Arial" pitchFamily="34" charset="0"/>
                  <a:ea typeface="微软雅黑" pitchFamily="34" charset="-122"/>
                  <a:cs typeface="Arial" pitchFamily="34" charset="0"/>
                </a:rPr>
                <a:t>整车研发及制造：北京</a:t>
              </a:r>
              <a:r>
                <a:rPr lang="zh-CN" altLang="en-US" sz="1400" kern="0" dirty="0">
                  <a:solidFill>
                    <a:sysClr val="window" lastClr="FFFFFF"/>
                  </a:solidFill>
                  <a:latin typeface="Arial" pitchFamily="34" charset="0"/>
                  <a:ea typeface="微软雅黑" pitchFamily="34" charset="-122"/>
                  <a:cs typeface="Arial" pitchFamily="34" charset="0"/>
                </a:rPr>
                <a:t>汽车研究</a:t>
              </a:r>
              <a:r>
                <a:rPr lang="zh-CN" altLang="en-US" sz="1400" kern="0" dirty="0" smtClean="0">
                  <a:solidFill>
                    <a:sysClr val="window" lastClr="FFFFFF"/>
                  </a:solidFill>
                  <a:latin typeface="Arial" pitchFamily="34" charset="0"/>
                  <a:ea typeface="微软雅黑" pitchFamily="34" charset="-122"/>
                  <a:cs typeface="Arial" pitchFamily="34" charset="0"/>
                </a:rPr>
                <a:t>总院、北京</a:t>
              </a:r>
              <a:r>
                <a:rPr lang="zh-CN" altLang="en-US" sz="1400" kern="0" dirty="0">
                  <a:solidFill>
                    <a:sysClr val="window" lastClr="FFFFFF"/>
                  </a:solidFill>
                  <a:latin typeface="Arial" pitchFamily="34" charset="0"/>
                  <a:ea typeface="微软雅黑" pitchFamily="34" charset="-122"/>
                  <a:cs typeface="Arial" pitchFamily="34" charset="0"/>
                </a:rPr>
                <a:t>汽车自主研发基地。 </a:t>
              </a:r>
            </a:p>
          </p:txBody>
        </p:sp>
        <p:sp>
          <p:nvSpPr>
            <p:cNvPr id="51" name="TextBox 50"/>
            <p:cNvSpPr txBox="1"/>
            <p:nvPr/>
          </p:nvSpPr>
          <p:spPr>
            <a:xfrm rot="21408878">
              <a:off x="6431922" y="3983767"/>
              <a:ext cx="1159737" cy="1551721"/>
            </a:xfrm>
            <a:prstGeom prst="rect">
              <a:avLst/>
            </a:prstGeom>
            <a:noFill/>
          </p:spPr>
          <p:txBody>
            <a:bodyPr wrap="square" rtlCol="0">
              <a:spAutoFit/>
            </a:bodyPr>
            <a:lstStyle/>
            <a:p>
              <a:pPr lvl="0">
                <a:defRPr/>
              </a:pPr>
              <a:r>
                <a:rPr lang="zh-CN" altLang="en-US" sz="1400" kern="0" dirty="0">
                  <a:solidFill>
                    <a:sysClr val="window" lastClr="FFFFFF"/>
                  </a:solidFill>
                  <a:latin typeface="Arial" pitchFamily="34" charset="0"/>
                  <a:ea typeface="微软雅黑" pitchFamily="34" charset="-122"/>
                  <a:cs typeface="Arial" pitchFamily="34" charset="0"/>
                </a:rPr>
                <a:t>仓储物流等服务型企业 </a:t>
              </a:r>
              <a:r>
                <a:rPr lang="zh-CN" altLang="en-US" sz="1400" kern="0" dirty="0" smtClean="0">
                  <a:solidFill>
                    <a:sysClr val="window" lastClr="FFFFFF"/>
                  </a:solidFill>
                  <a:latin typeface="Arial" pitchFamily="34" charset="0"/>
                  <a:ea typeface="微软雅黑" pitchFamily="34" charset="-122"/>
                  <a:cs typeface="Arial" pitchFamily="34" charset="0"/>
                </a:rPr>
                <a:t>：依托顺丰等物流企业，集群化、规模化发展</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53" name="TextBox 52"/>
            <p:cNvSpPr txBox="1"/>
            <p:nvPr/>
          </p:nvSpPr>
          <p:spPr>
            <a:xfrm rot="41803">
              <a:off x="4272581" y="3538362"/>
              <a:ext cx="1113726" cy="2034478"/>
            </a:xfrm>
            <a:prstGeom prst="rect">
              <a:avLst/>
            </a:prstGeom>
            <a:noFill/>
          </p:spPr>
          <p:txBody>
            <a:bodyPr wrap="square" rtlCol="0">
              <a:spAutoFit/>
            </a:bodyPr>
            <a:lstStyle/>
            <a:p>
              <a:pPr>
                <a:defRPr/>
              </a:pPr>
              <a:r>
                <a:rPr kumimoji="0" lang="zh-CN" altLang="en-US" sz="1400" b="0" i="0" u="none" strike="noStrike" kern="0" cap="none" spc="0" normalizeH="0" baseline="0" noProof="0" dirty="0" smtClean="0">
                  <a:ln>
                    <a:noFill/>
                  </a:ln>
                  <a:solidFill>
                    <a:sysClr val="window" lastClr="FFFFFF"/>
                  </a:solidFill>
                  <a:effectLst/>
                  <a:uLnTx/>
                  <a:uFillTx/>
                  <a:latin typeface="Arial" pitchFamily="34" charset="0"/>
                  <a:ea typeface="微软雅黑" pitchFamily="34" charset="-122"/>
                  <a:cs typeface="Arial" pitchFamily="34" charset="0"/>
                </a:rPr>
                <a:t>零部件研发及</a:t>
              </a:r>
              <a:r>
                <a:rPr lang="zh-CN" altLang="en-US" sz="1400" kern="0" dirty="0">
                  <a:solidFill>
                    <a:sysClr val="window" lastClr="FFFFFF"/>
                  </a:solidFill>
                  <a:latin typeface="Arial" pitchFamily="34" charset="0"/>
                  <a:ea typeface="微软雅黑" pitchFamily="34" charset="-122"/>
                  <a:cs typeface="Arial" pitchFamily="34" charset="0"/>
                </a:rPr>
                <a:t>制造</a:t>
              </a:r>
              <a:r>
                <a:rPr lang="zh-CN" altLang="en-US" sz="1400" kern="0" dirty="0" smtClean="0">
                  <a:solidFill>
                    <a:sysClr val="window" lastClr="FFFFFF"/>
                  </a:solidFill>
                  <a:latin typeface="Arial" pitchFamily="34" charset="0"/>
                  <a:ea typeface="微软雅黑" pitchFamily="34" charset="-122"/>
                  <a:cs typeface="Arial" pitchFamily="34" charset="0"/>
                </a:rPr>
                <a:t>：</a:t>
              </a:r>
              <a:r>
                <a:rPr lang="en-US" altLang="zh-CN" sz="1400" kern="0" dirty="0" smtClean="0">
                  <a:solidFill>
                    <a:sysClr val="window" lastClr="FFFFFF"/>
                  </a:solidFill>
                  <a:latin typeface="Arial" pitchFamily="34" charset="0"/>
                  <a:ea typeface="微软雅黑" pitchFamily="34" charset="-122"/>
                  <a:cs typeface="Arial" pitchFamily="34" charset="0"/>
                </a:rPr>
                <a:t>2013</a:t>
              </a:r>
              <a:r>
                <a:rPr lang="zh-CN" altLang="en-US" sz="1400" kern="0" dirty="0">
                  <a:solidFill>
                    <a:sysClr val="window" lastClr="FFFFFF"/>
                  </a:solidFill>
                  <a:latin typeface="Arial" pitchFamily="34" charset="0"/>
                  <a:ea typeface="微软雅黑" pitchFamily="34" charset="-122"/>
                  <a:cs typeface="Arial" pitchFamily="34" charset="0"/>
                </a:rPr>
                <a:t>年顺义区有汽车整车制造及汽车零部件及配件企业</a:t>
              </a:r>
              <a:r>
                <a:rPr lang="en-US" altLang="zh-CN" sz="1400" kern="0" dirty="0">
                  <a:solidFill>
                    <a:sysClr val="window" lastClr="FFFFFF"/>
                  </a:solidFill>
                  <a:latin typeface="Arial" pitchFamily="34" charset="0"/>
                  <a:ea typeface="微软雅黑" pitchFamily="34" charset="-122"/>
                  <a:cs typeface="Arial" pitchFamily="34" charset="0"/>
                </a:rPr>
                <a:t>41</a:t>
              </a:r>
              <a:r>
                <a:rPr lang="zh-CN" altLang="en-US" sz="1400" kern="0" dirty="0">
                  <a:solidFill>
                    <a:sysClr val="window" lastClr="FFFFFF"/>
                  </a:solidFill>
                  <a:latin typeface="Arial" pitchFamily="34" charset="0"/>
                  <a:ea typeface="微软雅黑" pitchFamily="34" charset="-122"/>
                  <a:cs typeface="Arial" pitchFamily="34" charset="0"/>
                </a:rPr>
                <a:t>家 </a:t>
              </a:r>
              <a:r>
                <a:rPr lang="zh-CN" altLang="en-US" sz="1400" kern="0" dirty="0" smtClean="0">
                  <a:solidFill>
                    <a:sysClr val="window" lastClr="FFFFFF"/>
                  </a:solidFill>
                  <a:latin typeface="Arial" pitchFamily="34" charset="0"/>
                  <a:ea typeface="微软雅黑" pitchFamily="34" charset="-122"/>
                  <a:cs typeface="Arial" pitchFamily="34" charset="0"/>
                </a:rPr>
                <a:t>。</a:t>
              </a:r>
              <a:endParaRPr kumimoji="0" lang="en-US" altLang="zh-CN" sz="1400" b="0" i="0" u="none" strike="noStrike" kern="0" cap="none" spc="0" normalizeH="0" baseline="0" noProof="0" dirty="0">
                <a:ln>
                  <a:noFill/>
                </a:ln>
                <a:solidFill>
                  <a:sysClr val="window" lastClr="FFFFFF"/>
                </a:solidFill>
                <a:effectLst/>
                <a:uLnTx/>
                <a:uFillTx/>
                <a:latin typeface="Arial" pitchFamily="34" charset="0"/>
                <a:ea typeface="微软雅黑" pitchFamily="34" charset="-122"/>
                <a:cs typeface="Arial" pitchFamily="34" charset="0"/>
              </a:endParaRPr>
            </a:p>
          </p:txBody>
        </p:sp>
        <p:sp>
          <p:nvSpPr>
            <p:cNvPr id="55" name="椭圆 54"/>
            <p:cNvSpPr/>
            <p:nvPr/>
          </p:nvSpPr>
          <p:spPr>
            <a:xfrm rot="184381">
              <a:off x="4714013" y="2959026"/>
              <a:ext cx="205972" cy="165815"/>
            </a:xfrm>
            <a:prstGeom prst="ellipse">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6" name="椭圆 55"/>
            <p:cNvSpPr/>
            <p:nvPr/>
          </p:nvSpPr>
          <p:spPr>
            <a:xfrm>
              <a:off x="6806077" y="3281054"/>
              <a:ext cx="205972" cy="165815"/>
            </a:xfrm>
            <a:prstGeom prst="ellipse">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7" name="椭圆 56"/>
            <p:cNvSpPr/>
            <p:nvPr/>
          </p:nvSpPr>
          <p:spPr>
            <a:xfrm>
              <a:off x="2296491" y="3234428"/>
              <a:ext cx="205972" cy="165815"/>
            </a:xfrm>
            <a:prstGeom prst="ellipse">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8" name="任意多边形 57"/>
            <p:cNvSpPr/>
            <p:nvPr/>
          </p:nvSpPr>
          <p:spPr>
            <a:xfrm>
              <a:off x="2374033" y="2564904"/>
              <a:ext cx="2470928" cy="778251"/>
            </a:xfrm>
            <a:custGeom>
              <a:avLst/>
              <a:gdLst>
                <a:gd name="connsiteX0" fmla="*/ 0 w 1633987"/>
                <a:gd name="connsiteY0" fmla="*/ 1012754 h 1012754"/>
                <a:gd name="connsiteX1" fmla="*/ 1289154 w 1633987"/>
                <a:gd name="connsiteY1" fmla="*/ 8413 h 1012754"/>
                <a:gd name="connsiteX2" fmla="*/ 1633928 w 1633987"/>
                <a:gd name="connsiteY2" fmla="*/ 518078 h 1012754"/>
                <a:gd name="connsiteX0" fmla="*/ 0 w 1708912"/>
                <a:gd name="connsiteY0" fmla="*/ 1013432 h 1013432"/>
                <a:gd name="connsiteX1" fmla="*/ 1289154 w 1708912"/>
                <a:gd name="connsiteY1" fmla="*/ 9091 h 1013432"/>
                <a:gd name="connsiteX2" fmla="*/ 1708879 w 1708912"/>
                <a:gd name="connsiteY2" fmla="*/ 503766 h 1013432"/>
                <a:gd name="connsiteX0" fmla="*/ 0 w 2789742"/>
                <a:gd name="connsiteY0" fmla="*/ 1011706 h 1011706"/>
                <a:gd name="connsiteX1" fmla="*/ 1289154 w 2789742"/>
                <a:gd name="connsiteY1" fmla="*/ 7365 h 1011706"/>
                <a:gd name="connsiteX2" fmla="*/ 2789739 w 2789742"/>
                <a:gd name="connsiteY2" fmla="*/ 641916 h 1011706"/>
                <a:gd name="connsiteX0" fmla="*/ 0 w 2789743"/>
                <a:gd name="connsiteY0" fmla="*/ 1004341 h 1004341"/>
                <a:gd name="connsiteX1" fmla="*/ 1289154 w 2789743"/>
                <a:gd name="connsiteY1" fmla="*/ 0 h 1004341"/>
                <a:gd name="connsiteX2" fmla="*/ 2789739 w 2789743"/>
                <a:gd name="connsiteY2" fmla="*/ 634551 h 1004341"/>
                <a:gd name="connsiteX0" fmla="*/ 0 w 2789743"/>
                <a:gd name="connsiteY0" fmla="*/ 1091464 h 1091464"/>
                <a:gd name="connsiteX1" fmla="*/ 1289154 w 2789743"/>
                <a:gd name="connsiteY1" fmla="*/ 87123 h 1091464"/>
                <a:gd name="connsiteX2" fmla="*/ 2789739 w 2789743"/>
                <a:gd name="connsiteY2" fmla="*/ 721674 h 1091464"/>
              </a:gdLst>
              <a:ahLst/>
              <a:cxnLst>
                <a:cxn ang="0">
                  <a:pos x="connsiteX0" y="connsiteY0"/>
                </a:cxn>
                <a:cxn ang="0">
                  <a:pos x="connsiteX1" y="connsiteY1"/>
                </a:cxn>
                <a:cxn ang="0">
                  <a:pos x="connsiteX2" y="connsiteY2"/>
                </a:cxn>
              </a:cxnLst>
              <a:rect l="l" t="t" r="r" b="b"/>
              <a:pathLst>
                <a:path w="2789743" h="1091464">
                  <a:moveTo>
                    <a:pt x="0" y="1091464"/>
                  </a:moveTo>
                  <a:cubicBezTo>
                    <a:pt x="508416" y="630516"/>
                    <a:pt x="813602" y="-285709"/>
                    <a:pt x="1289154" y="87123"/>
                  </a:cubicBezTo>
                  <a:cubicBezTo>
                    <a:pt x="1701127" y="816003"/>
                    <a:pt x="2792237" y="679202"/>
                    <a:pt x="2789739" y="721674"/>
                  </a:cubicBezTo>
                </a:path>
              </a:pathLst>
            </a:custGeom>
            <a:noFill/>
            <a:ln w="25400"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9" name="任意多边形 58"/>
            <p:cNvSpPr/>
            <p:nvPr/>
          </p:nvSpPr>
          <p:spPr>
            <a:xfrm>
              <a:off x="6949462" y="2907360"/>
              <a:ext cx="2069399" cy="565891"/>
            </a:xfrm>
            <a:custGeom>
              <a:avLst/>
              <a:gdLst>
                <a:gd name="connsiteX0" fmla="*/ 0 w 1633987"/>
                <a:gd name="connsiteY0" fmla="*/ 1012754 h 1012754"/>
                <a:gd name="connsiteX1" fmla="*/ 1289154 w 1633987"/>
                <a:gd name="connsiteY1" fmla="*/ 8413 h 1012754"/>
                <a:gd name="connsiteX2" fmla="*/ 1633928 w 1633987"/>
                <a:gd name="connsiteY2" fmla="*/ 518078 h 1012754"/>
                <a:gd name="connsiteX0" fmla="*/ 0 w 1414888"/>
                <a:gd name="connsiteY0" fmla="*/ 1022874 h 1862323"/>
                <a:gd name="connsiteX1" fmla="*/ 1289154 w 1414888"/>
                <a:gd name="connsiteY1" fmla="*/ 18533 h 1862323"/>
                <a:gd name="connsiteX2" fmla="*/ 1364105 w 1414888"/>
                <a:gd name="connsiteY2" fmla="*/ 1862323 h 1862323"/>
                <a:gd name="connsiteX0" fmla="*/ 0 w 1364148"/>
                <a:gd name="connsiteY0" fmla="*/ 279647 h 1119096"/>
                <a:gd name="connsiteX1" fmla="*/ 1034321 w 1364148"/>
                <a:gd name="connsiteY1" fmla="*/ 174716 h 1119096"/>
                <a:gd name="connsiteX2" fmla="*/ 1364105 w 1364148"/>
                <a:gd name="connsiteY2" fmla="*/ 1119096 h 1119096"/>
                <a:gd name="connsiteX0" fmla="*/ 0 w 1364123"/>
                <a:gd name="connsiteY0" fmla="*/ 289987 h 1129436"/>
                <a:gd name="connsiteX1" fmla="*/ 1034321 w 1364123"/>
                <a:gd name="connsiteY1" fmla="*/ 185056 h 1129436"/>
                <a:gd name="connsiteX2" fmla="*/ 1364105 w 1364123"/>
                <a:gd name="connsiteY2" fmla="*/ 1129436 h 1129436"/>
                <a:gd name="connsiteX0" fmla="*/ 0 w 1723880"/>
                <a:gd name="connsiteY0" fmla="*/ 513114 h 513114"/>
                <a:gd name="connsiteX1" fmla="*/ 1034321 w 1723880"/>
                <a:gd name="connsiteY1" fmla="*/ 408183 h 513114"/>
                <a:gd name="connsiteX2" fmla="*/ 1723869 w 1723880"/>
                <a:gd name="connsiteY2" fmla="*/ 3448 h 513114"/>
                <a:gd name="connsiteX0" fmla="*/ 0 w 1723877"/>
                <a:gd name="connsiteY0" fmla="*/ 511809 h 654152"/>
                <a:gd name="connsiteX1" fmla="*/ 884419 w 1723877"/>
                <a:gd name="connsiteY1" fmla="*/ 646721 h 654152"/>
                <a:gd name="connsiteX2" fmla="*/ 1723869 w 1723877"/>
                <a:gd name="connsiteY2" fmla="*/ 2143 h 654152"/>
                <a:gd name="connsiteX0" fmla="*/ 0 w 2219797"/>
                <a:gd name="connsiteY0" fmla="*/ 651296 h 793639"/>
                <a:gd name="connsiteX1" fmla="*/ 884419 w 2219797"/>
                <a:gd name="connsiteY1" fmla="*/ 786208 h 793639"/>
                <a:gd name="connsiteX2" fmla="*/ 2219793 w 2219797"/>
                <a:gd name="connsiteY2" fmla="*/ 1754 h 793639"/>
              </a:gdLst>
              <a:ahLst/>
              <a:cxnLst>
                <a:cxn ang="0">
                  <a:pos x="connsiteX0" y="connsiteY0"/>
                </a:cxn>
                <a:cxn ang="0">
                  <a:pos x="connsiteX1" y="connsiteY1"/>
                </a:cxn>
                <a:cxn ang="0">
                  <a:pos x="connsiteX2" y="connsiteY2"/>
                </a:cxn>
              </a:cxnLst>
              <a:rect l="l" t="t" r="r" b="b"/>
              <a:pathLst>
                <a:path w="2219797" h="793639">
                  <a:moveTo>
                    <a:pt x="0" y="651296"/>
                  </a:moveTo>
                  <a:cubicBezTo>
                    <a:pt x="508416" y="190348"/>
                    <a:pt x="597108" y="871152"/>
                    <a:pt x="884419" y="786208"/>
                  </a:cubicBezTo>
                  <a:cubicBezTo>
                    <a:pt x="1171730" y="701264"/>
                    <a:pt x="2222291" y="-40718"/>
                    <a:pt x="2219793" y="1754"/>
                  </a:cubicBezTo>
                </a:path>
              </a:pathLst>
            </a:custGeom>
            <a:noFill/>
            <a:ln w="25400"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1" name="TextBox 47"/>
            <p:cNvSpPr txBox="1"/>
            <p:nvPr/>
          </p:nvSpPr>
          <p:spPr>
            <a:xfrm rot="21367075">
              <a:off x="2053057" y="3466145"/>
              <a:ext cx="833195" cy="37930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zh-CN" altLang="en-US" sz="2000" b="1" i="0" u="none" strike="noStrike" kern="0" cap="none" spc="0" normalizeH="0" baseline="0" noProof="0" smtClean="0">
                  <a:ln w="18415" cmpd="sng">
                    <a:noFill/>
                    <a:prstDash val="solid"/>
                  </a:ln>
                  <a:solidFill>
                    <a:schemeClr val="tx1"/>
                  </a:solidFill>
                  <a:effectLst>
                    <a:outerShdw dist="38100" dir="5400000" algn="t" rotWithShape="0">
                      <a:sysClr val="window" lastClr="FFFFFF">
                        <a:alpha val="55000"/>
                      </a:sysClr>
                    </a:outerShdw>
                  </a:effectLst>
                  <a:uLnTx/>
                  <a:uFillTx/>
                  <a:latin typeface="Arial Black" pitchFamily="34" charset="0"/>
                  <a:ea typeface="微软雅黑" pitchFamily="34" charset="-122"/>
                  <a:cs typeface="Times New Roman" pitchFamily="18" charset="0"/>
                </a:rPr>
                <a:t>龙头</a:t>
              </a:r>
              <a:endParaRPr kumimoji="0" lang="zh-CN" altLang="en-US" sz="2000" b="1" i="0" u="none" strike="noStrike" kern="0" cap="none" spc="0" normalizeH="0" baseline="0" noProof="0" dirty="0">
                <a:ln w="18415" cmpd="sng">
                  <a:noFill/>
                  <a:prstDash val="solid"/>
                </a:ln>
                <a:solidFill>
                  <a:schemeClr val="tx1"/>
                </a:solidFill>
                <a:effectLst>
                  <a:outerShdw dist="38100" dir="5400000" algn="t" rotWithShape="0">
                    <a:sysClr val="window" lastClr="FFFFFF">
                      <a:alpha val="55000"/>
                    </a:sysClr>
                  </a:outerShdw>
                </a:effectLst>
                <a:uLnTx/>
                <a:uFillTx/>
                <a:latin typeface="Arial Black" pitchFamily="34" charset="0"/>
                <a:ea typeface="微软雅黑" pitchFamily="34" charset="-122"/>
                <a:cs typeface="Times New Roman" pitchFamily="18" charset="0"/>
              </a:endParaRPr>
            </a:p>
          </p:txBody>
        </p:sp>
        <p:sp>
          <p:nvSpPr>
            <p:cNvPr id="63" name="TextBox 51"/>
            <p:cNvSpPr txBox="1"/>
            <p:nvPr/>
          </p:nvSpPr>
          <p:spPr>
            <a:xfrm>
              <a:off x="4450241" y="3219887"/>
              <a:ext cx="868308" cy="33855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zh-CN" altLang="en-US" sz="2000" b="1" i="0" u="none" strike="noStrike" kern="0" cap="none" spc="0" normalizeH="0" baseline="0" noProof="0" smtClean="0">
                  <a:ln w="18415" cmpd="sng">
                    <a:noFill/>
                    <a:prstDash val="solid"/>
                  </a:ln>
                  <a:solidFill>
                    <a:schemeClr val="tx1"/>
                  </a:solidFill>
                  <a:effectLst>
                    <a:outerShdw dist="38100" dir="5400000" algn="t" rotWithShape="0">
                      <a:sysClr val="window" lastClr="FFFFFF">
                        <a:alpha val="55000"/>
                      </a:sysClr>
                    </a:outerShdw>
                  </a:effectLst>
                  <a:uLnTx/>
                  <a:uFillTx/>
                  <a:latin typeface="Arial Black" pitchFamily="34" charset="0"/>
                  <a:ea typeface="微软雅黑" pitchFamily="34" charset="-122"/>
                  <a:cs typeface="Times New Roman" pitchFamily="18" charset="0"/>
                </a:rPr>
                <a:t>主体</a:t>
              </a:r>
              <a:endParaRPr kumimoji="0" lang="zh-CN" altLang="en-US" sz="2000" b="1" i="0" u="none" strike="noStrike" kern="0" cap="none" spc="0" normalizeH="0" baseline="0" noProof="0" dirty="0">
                <a:ln w="18415" cmpd="sng">
                  <a:noFill/>
                  <a:prstDash val="solid"/>
                </a:ln>
                <a:solidFill>
                  <a:schemeClr val="tx1"/>
                </a:solidFill>
                <a:effectLst>
                  <a:outerShdw dist="38100" dir="5400000" algn="t" rotWithShape="0">
                    <a:sysClr val="window" lastClr="FFFFFF">
                      <a:alpha val="55000"/>
                    </a:sysClr>
                  </a:outerShdw>
                </a:effectLst>
                <a:uLnTx/>
                <a:uFillTx/>
                <a:latin typeface="Arial Black" pitchFamily="34" charset="0"/>
                <a:ea typeface="微软雅黑" pitchFamily="34" charset="-122"/>
                <a:cs typeface="Times New Roman" pitchFamily="18" charset="0"/>
              </a:endParaRPr>
            </a:p>
          </p:txBody>
        </p:sp>
        <p:sp>
          <p:nvSpPr>
            <p:cNvPr id="64" name="TextBox 49"/>
            <p:cNvSpPr txBox="1"/>
            <p:nvPr/>
          </p:nvSpPr>
          <p:spPr>
            <a:xfrm rot="21367075">
              <a:off x="6573467" y="3447820"/>
              <a:ext cx="762872" cy="5539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nSpc>
                  <a:spcPct val="150000"/>
                </a:lnSpc>
                <a:defRPr/>
              </a:pPr>
              <a:r>
                <a:rPr lang="zh-CN" altLang="en-US" sz="2000" smtClean="0">
                  <a:solidFill>
                    <a:schemeClr val="tx1"/>
                  </a:solidFill>
                  <a:effectLst>
                    <a:outerShdw dist="38100" dir="5400000" algn="t" rotWithShape="0">
                      <a:sysClr val="window" lastClr="FFFFFF">
                        <a:alpha val="55000"/>
                      </a:sysClr>
                    </a:outerShdw>
                  </a:effectLst>
                  <a:latin typeface="Arial Black" pitchFamily="34" charset="0"/>
                  <a:cs typeface="Times New Roman" pitchFamily="18" charset="0"/>
                </a:rPr>
                <a:t>延伸 </a:t>
              </a:r>
              <a:endParaRPr kumimoji="0" lang="zh-CN" altLang="en-US" sz="2000" b="1" i="0" u="none" strike="noStrike" kern="0" cap="none" spc="0" normalizeH="0" baseline="0" noProof="0" dirty="0">
                <a:ln w="18415" cmpd="sng">
                  <a:noFill/>
                  <a:prstDash val="solid"/>
                </a:ln>
                <a:solidFill>
                  <a:schemeClr val="tx1"/>
                </a:solidFill>
                <a:effectLst>
                  <a:outerShdw dist="38100" dir="5400000" algn="t" rotWithShape="0">
                    <a:sysClr val="window" lastClr="FFFFFF">
                      <a:alpha val="55000"/>
                    </a:sysClr>
                  </a:outerShdw>
                </a:effectLst>
                <a:uLnTx/>
                <a:uFillTx/>
                <a:latin typeface="Arial Black" pitchFamily="34" charset="0"/>
                <a:cs typeface="Times New Roman" pitchFamily="18" charset="0"/>
              </a:endParaRPr>
            </a:p>
          </p:txBody>
        </p:sp>
      </p:grpSp>
      <p:sp>
        <p:nvSpPr>
          <p:cNvPr id="65" name="圆角矩形 64"/>
          <p:cNvSpPr/>
          <p:nvPr/>
        </p:nvSpPr>
        <p:spPr>
          <a:xfrm>
            <a:off x="477649" y="1628800"/>
            <a:ext cx="4248644" cy="2016224"/>
          </a:xfrm>
          <a:prstGeom prst="roundRect">
            <a:avLst/>
          </a:prstGeom>
          <a:solidFill>
            <a:schemeClr val="lt1">
              <a:alpha val="0"/>
            </a:schemeClr>
          </a:solidFill>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zh-CN" altLang="en-US" sz="1400" dirty="0">
                <a:latin typeface="Microsoft YaHei" charset="0"/>
                <a:ea typeface="Microsoft YaHei" charset="0"/>
                <a:cs typeface="Microsoft YaHei" charset="0"/>
              </a:rPr>
              <a:t>顺义区汽车产业已发展成为融括生产环节、销售环节、售后市场的全产业链。近年来，顺义区通过整车企业吸引带动零部件企业发展</a:t>
            </a:r>
            <a:r>
              <a:rPr lang="zh-CN" altLang="en-US" sz="1400" dirty="0" smtClean="0">
                <a:latin typeface="Microsoft YaHei" charset="0"/>
                <a:ea typeface="Microsoft YaHei" charset="0"/>
                <a:cs typeface="Microsoft YaHei" charset="0"/>
              </a:rPr>
              <a:t>，在</a:t>
            </a:r>
            <a:r>
              <a:rPr lang="zh-CN" altLang="en-US" sz="1400" dirty="0">
                <a:latin typeface="Microsoft YaHei" charset="0"/>
                <a:ea typeface="Microsoft YaHei" charset="0"/>
                <a:cs typeface="Microsoft YaHei" charset="0"/>
              </a:rPr>
              <a:t>整个产业链，自主研发战略平台和整车转配制造作为支柱，会成为车联网研发的基础。 </a:t>
            </a:r>
          </a:p>
        </p:txBody>
      </p:sp>
      <p:sp>
        <p:nvSpPr>
          <p:cNvPr id="30" name="矩形 29"/>
          <p:cNvSpPr/>
          <p:nvPr/>
        </p:nvSpPr>
        <p:spPr>
          <a:xfrm>
            <a:off x="395536" y="54868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汽车业态成熟，为研发车联网和创新型汽车打下坚实根基</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7" name="灯片编号占位符 6"/>
          <p:cNvSpPr>
            <a:spLocks noGrp="1"/>
          </p:cNvSpPr>
          <p:nvPr>
            <p:ph type="sldNum" sz="quarter" idx="12"/>
          </p:nvPr>
        </p:nvSpPr>
        <p:spPr/>
        <p:txBody>
          <a:bodyPr/>
          <a:lstStyle/>
          <a:p>
            <a:fld id="{57F98C0C-FAF2-480B-87BE-9D56BE4863FC}" type="slidenum">
              <a:rPr lang="zh-CN" altLang="en-US" smtClean="0"/>
              <a:pPr/>
              <a:t>28</a:t>
            </a:fld>
            <a:endParaRPr lang="zh-CN" altLang="en-US"/>
          </a:p>
        </p:txBody>
      </p:sp>
    </p:spTree>
    <p:extLst>
      <p:ext uri="{BB962C8B-B14F-4D97-AF65-F5344CB8AC3E}">
        <p14:creationId xmlns:p14="http://schemas.microsoft.com/office/powerpoint/2010/main" xmlns="" val="316148434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93"/>
          <p:cNvGrpSpPr/>
          <p:nvPr/>
        </p:nvGrpSpPr>
        <p:grpSpPr>
          <a:xfrm>
            <a:off x="521550" y="1763300"/>
            <a:ext cx="8100900" cy="2728150"/>
            <a:chOff x="251520" y="2972506"/>
            <a:chExt cx="8712969" cy="2862562"/>
          </a:xfrm>
        </p:grpSpPr>
        <p:sp>
          <p:nvSpPr>
            <p:cNvPr id="4" name="矩形 7"/>
            <p:cNvSpPr/>
            <p:nvPr/>
          </p:nvSpPr>
          <p:spPr>
            <a:xfrm rot="10800000">
              <a:off x="251520" y="4604747"/>
              <a:ext cx="8712968" cy="1230321"/>
            </a:xfrm>
            <a:custGeom>
              <a:avLst/>
              <a:gdLst>
                <a:gd name="connsiteX0" fmla="*/ 0 w 7812360"/>
                <a:gd name="connsiteY0" fmla="*/ 0 h 1152128"/>
                <a:gd name="connsiteX1" fmla="*/ 7812360 w 7812360"/>
                <a:gd name="connsiteY1" fmla="*/ 0 h 1152128"/>
                <a:gd name="connsiteX2" fmla="*/ 7812360 w 7812360"/>
                <a:gd name="connsiteY2" fmla="*/ 1152128 h 1152128"/>
                <a:gd name="connsiteX3" fmla="*/ 0 w 7812360"/>
                <a:gd name="connsiteY3" fmla="*/ 1152128 h 1152128"/>
                <a:gd name="connsiteX4" fmla="*/ 0 w 7812360"/>
                <a:gd name="connsiteY4" fmla="*/ 0 h 1152128"/>
                <a:gd name="connsiteX0" fmla="*/ 333829 w 7812360"/>
                <a:gd name="connsiteY0" fmla="*/ 0 h 1166642"/>
                <a:gd name="connsiteX1" fmla="*/ 7812360 w 7812360"/>
                <a:gd name="connsiteY1" fmla="*/ 14514 h 1166642"/>
                <a:gd name="connsiteX2" fmla="*/ 7812360 w 7812360"/>
                <a:gd name="connsiteY2" fmla="*/ 1166642 h 1166642"/>
                <a:gd name="connsiteX3" fmla="*/ 0 w 7812360"/>
                <a:gd name="connsiteY3" fmla="*/ 1166642 h 1166642"/>
                <a:gd name="connsiteX4" fmla="*/ 333829 w 7812360"/>
                <a:gd name="connsiteY4" fmla="*/ 0 h 1166642"/>
                <a:gd name="connsiteX0" fmla="*/ 333829 w 7812360"/>
                <a:gd name="connsiteY0" fmla="*/ 0 h 1166642"/>
                <a:gd name="connsiteX1" fmla="*/ 7434989 w 7812360"/>
                <a:gd name="connsiteY1" fmla="*/ 14514 h 1166642"/>
                <a:gd name="connsiteX2" fmla="*/ 7812360 w 7812360"/>
                <a:gd name="connsiteY2" fmla="*/ 1166642 h 1166642"/>
                <a:gd name="connsiteX3" fmla="*/ 0 w 7812360"/>
                <a:gd name="connsiteY3" fmla="*/ 1166642 h 1166642"/>
                <a:gd name="connsiteX4" fmla="*/ 333829 w 7812360"/>
                <a:gd name="connsiteY4" fmla="*/ 0 h 116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2360" h="1166642">
                  <a:moveTo>
                    <a:pt x="333829" y="0"/>
                  </a:moveTo>
                  <a:lnTo>
                    <a:pt x="7434989" y="14514"/>
                  </a:lnTo>
                  <a:lnTo>
                    <a:pt x="7812360" y="1166642"/>
                  </a:lnTo>
                  <a:lnTo>
                    <a:pt x="0" y="1166642"/>
                  </a:lnTo>
                  <a:lnTo>
                    <a:pt x="333829" y="0"/>
                  </a:lnTo>
                  <a:close/>
                </a:path>
              </a:pathLst>
            </a:custGeom>
            <a:ln>
              <a:noFill/>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 name="TextBox 96"/>
            <p:cNvSpPr txBox="1"/>
            <p:nvPr/>
          </p:nvSpPr>
          <p:spPr>
            <a:xfrm>
              <a:off x="654569" y="4569161"/>
              <a:ext cx="5347510" cy="1259467"/>
            </a:xfrm>
            <a:prstGeom prst="rect">
              <a:avLst/>
            </a:prstGeom>
            <a:noFill/>
          </p:spPr>
          <p:txBody>
            <a:bodyPr wrap="square" rtlCol="0">
              <a:spAutoFit/>
            </a:bodyPr>
            <a:lstStyle/>
            <a:p>
              <a:pPr lvl="0">
                <a:lnSpc>
                  <a:spcPct val="150000"/>
                </a:lnSpc>
                <a:defRPr/>
              </a:pPr>
              <a:r>
                <a:rPr lang="zh-CN" altLang="en-US" sz="1200" kern="0" dirty="0">
                  <a:latin typeface="Arial" pitchFamily="34" charset="0"/>
                  <a:ea typeface="微软雅黑" pitchFamily="34" charset="-122"/>
                  <a:cs typeface="Arial" pitchFamily="34" charset="0"/>
                </a:rPr>
                <a:t>顺义在发展电子商务产业上具有较强的比较优势，具体表现为区位优势、品牌优势、金融优势、物流优势和产业优势。同时，依托临空经济核心区，顺丰速运、宅急送、圆通等国内外知名物流企业聚集，有利于电商的发展。</a:t>
              </a:r>
            </a:p>
          </p:txBody>
        </p:sp>
        <p:sp>
          <p:nvSpPr>
            <p:cNvPr id="7" name="矩形 7"/>
            <p:cNvSpPr/>
            <p:nvPr/>
          </p:nvSpPr>
          <p:spPr>
            <a:xfrm>
              <a:off x="251521" y="2972506"/>
              <a:ext cx="8712968" cy="1224136"/>
            </a:xfrm>
            <a:custGeom>
              <a:avLst/>
              <a:gdLst>
                <a:gd name="connsiteX0" fmla="*/ 0 w 7812360"/>
                <a:gd name="connsiteY0" fmla="*/ 0 h 1152128"/>
                <a:gd name="connsiteX1" fmla="*/ 7812360 w 7812360"/>
                <a:gd name="connsiteY1" fmla="*/ 0 h 1152128"/>
                <a:gd name="connsiteX2" fmla="*/ 7812360 w 7812360"/>
                <a:gd name="connsiteY2" fmla="*/ 1152128 h 1152128"/>
                <a:gd name="connsiteX3" fmla="*/ 0 w 7812360"/>
                <a:gd name="connsiteY3" fmla="*/ 1152128 h 1152128"/>
                <a:gd name="connsiteX4" fmla="*/ 0 w 7812360"/>
                <a:gd name="connsiteY4" fmla="*/ 0 h 1152128"/>
                <a:gd name="connsiteX0" fmla="*/ 333829 w 7812360"/>
                <a:gd name="connsiteY0" fmla="*/ 0 h 1166642"/>
                <a:gd name="connsiteX1" fmla="*/ 7812360 w 7812360"/>
                <a:gd name="connsiteY1" fmla="*/ 14514 h 1166642"/>
                <a:gd name="connsiteX2" fmla="*/ 7812360 w 7812360"/>
                <a:gd name="connsiteY2" fmla="*/ 1166642 h 1166642"/>
                <a:gd name="connsiteX3" fmla="*/ 0 w 7812360"/>
                <a:gd name="connsiteY3" fmla="*/ 1166642 h 1166642"/>
                <a:gd name="connsiteX4" fmla="*/ 333829 w 7812360"/>
                <a:gd name="connsiteY4" fmla="*/ 0 h 1166642"/>
                <a:gd name="connsiteX0" fmla="*/ 333829 w 7812360"/>
                <a:gd name="connsiteY0" fmla="*/ 0 h 1166642"/>
                <a:gd name="connsiteX1" fmla="*/ 7434989 w 7812360"/>
                <a:gd name="connsiteY1" fmla="*/ 14514 h 1166642"/>
                <a:gd name="connsiteX2" fmla="*/ 7812360 w 7812360"/>
                <a:gd name="connsiteY2" fmla="*/ 1166642 h 1166642"/>
                <a:gd name="connsiteX3" fmla="*/ 0 w 7812360"/>
                <a:gd name="connsiteY3" fmla="*/ 1166642 h 1166642"/>
                <a:gd name="connsiteX4" fmla="*/ 333829 w 7812360"/>
                <a:gd name="connsiteY4" fmla="*/ 0 h 116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2360" h="1166642">
                  <a:moveTo>
                    <a:pt x="333829" y="0"/>
                  </a:moveTo>
                  <a:lnTo>
                    <a:pt x="7434989" y="14514"/>
                  </a:lnTo>
                  <a:lnTo>
                    <a:pt x="7812360" y="1166642"/>
                  </a:lnTo>
                  <a:lnTo>
                    <a:pt x="0" y="1166642"/>
                  </a:lnTo>
                  <a:lnTo>
                    <a:pt x="333829" y="0"/>
                  </a:lnTo>
                  <a:close/>
                </a:path>
              </a:pathLst>
            </a:custGeom>
            <a:ln>
              <a:noFill/>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9" name="TextBox 99"/>
            <p:cNvSpPr txBox="1"/>
            <p:nvPr/>
          </p:nvSpPr>
          <p:spPr>
            <a:xfrm>
              <a:off x="3455876" y="3097681"/>
              <a:ext cx="5112568" cy="934239"/>
            </a:xfrm>
            <a:prstGeom prst="rect">
              <a:avLst/>
            </a:prstGeom>
            <a:noFill/>
          </p:spPr>
          <p:txBody>
            <a:bodyPr wrap="square" rtlCol="0">
              <a:spAutoFit/>
            </a:bodyPr>
            <a:lstStyle/>
            <a:p>
              <a:pPr lvl="0">
                <a:lnSpc>
                  <a:spcPct val="150000"/>
                </a:lnSpc>
                <a:defRPr/>
              </a:pPr>
              <a:r>
                <a:rPr lang="zh-CN" altLang="en-US" sz="1200" kern="0" dirty="0">
                  <a:latin typeface="Arial" pitchFamily="34" charset="0"/>
                  <a:ea typeface="微软雅黑" pitchFamily="34" charset="-122"/>
                  <a:cs typeface="Arial" pitchFamily="34" charset="0"/>
                </a:rPr>
                <a:t>目前顺义区共有电商企业</a:t>
              </a:r>
              <a:r>
                <a:rPr lang="en-US" altLang="zh-CN" sz="1200" kern="0" dirty="0">
                  <a:latin typeface="Arial" pitchFamily="34" charset="0"/>
                  <a:ea typeface="微软雅黑" pitchFamily="34" charset="-122"/>
                  <a:cs typeface="Arial" pitchFamily="34" charset="0"/>
                </a:rPr>
                <a:t>63</a:t>
              </a:r>
              <a:r>
                <a:rPr lang="zh-CN" altLang="en-US" sz="1200" kern="0" dirty="0">
                  <a:latin typeface="Arial" pitchFamily="34" charset="0"/>
                  <a:ea typeface="微软雅黑" pitchFamily="34" charset="-122"/>
                  <a:cs typeface="Arial" pitchFamily="34" charset="0"/>
                </a:rPr>
                <a:t>家， 规模以上的有：中外运电子商务有限公司、北京顺丰电子商务有限公司、北京玖美电子商务有限公司等。 </a:t>
              </a:r>
              <a:endParaRPr kumimoji="0" lang="en-US" altLang="zh-CN" sz="1200" b="0" i="0" u="none" strike="noStrike" kern="0" cap="none" spc="0" normalizeH="0" baseline="0" noProof="0" dirty="0">
                <a:ln>
                  <a:noFill/>
                </a:ln>
                <a:effectLst/>
                <a:uLnTx/>
                <a:uFillTx/>
                <a:latin typeface="Arial" pitchFamily="34" charset="0"/>
                <a:ea typeface="微软雅黑" pitchFamily="34" charset="-122"/>
                <a:cs typeface="Arial" pitchFamily="34" charset="0"/>
              </a:endParaRPr>
            </a:p>
          </p:txBody>
        </p:sp>
        <p:sp>
          <p:nvSpPr>
            <p:cNvPr id="10" name="TextBox 100"/>
            <p:cNvSpPr txBox="1"/>
            <p:nvPr/>
          </p:nvSpPr>
          <p:spPr>
            <a:xfrm>
              <a:off x="6012160" y="4733676"/>
              <a:ext cx="2623173" cy="96882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lnSpc>
                  <a:spcPct val="150000"/>
                </a:lnSpc>
                <a:defRPr/>
              </a:pPr>
              <a:r>
                <a:rPr lang="zh-CN" altLang="en-US" sz="1800" dirty="0">
                  <a:solidFill>
                    <a:schemeClr val="tx1"/>
                  </a:solidFill>
                  <a:effectLst>
                    <a:outerShdw dist="25400" dir="5400000" algn="t" rotWithShape="0">
                      <a:sysClr val="window" lastClr="FFFFFF">
                        <a:alpha val="29000"/>
                      </a:sysClr>
                    </a:outerShdw>
                  </a:effectLst>
                  <a:latin typeface="Adidas Unity" pitchFamily="2" charset="0"/>
                  <a:cs typeface="Times New Roman" pitchFamily="18" charset="0"/>
                </a:rPr>
                <a:t>多方优势齐聚，助力电子商务</a:t>
              </a:r>
              <a:r>
                <a:rPr lang="zh-CN" altLang="en-US" sz="1800" dirty="0" smtClean="0">
                  <a:solidFill>
                    <a:schemeClr val="tx1"/>
                  </a:solidFill>
                  <a:effectLst>
                    <a:outerShdw dist="25400" dir="5400000" algn="t" rotWithShape="0">
                      <a:sysClr val="window" lastClr="FFFFFF">
                        <a:alpha val="29000"/>
                      </a:sysClr>
                    </a:outerShdw>
                  </a:effectLst>
                  <a:latin typeface="Adidas Unity" pitchFamily="2" charset="0"/>
                  <a:cs typeface="Times New Roman" pitchFamily="18" charset="0"/>
                </a:rPr>
                <a:t>发展</a:t>
              </a:r>
              <a:endParaRPr kumimoji="0" lang="zh-CN" altLang="en-US" sz="1800" b="1" i="0" u="none" strike="noStrike" kern="0" cap="none" spc="0" normalizeH="0" baseline="0" noProof="0" dirty="0">
                <a:ln w="18415" cmpd="sng">
                  <a:noFill/>
                  <a:prstDash val="solid"/>
                </a:ln>
                <a:solidFill>
                  <a:schemeClr val="tx1"/>
                </a:solidFill>
                <a:effectLst>
                  <a:outerShdw dist="25400" dir="5400000" algn="t" rotWithShape="0">
                    <a:sysClr val="window" lastClr="FFFFFF">
                      <a:alpha val="29000"/>
                    </a:sysClr>
                  </a:outerShdw>
                </a:effectLst>
                <a:uLnTx/>
                <a:uFillTx/>
                <a:latin typeface="Adidas Unity" pitchFamily="2" charset="0"/>
                <a:cs typeface="Times New Roman" pitchFamily="18" charset="0"/>
              </a:endParaRPr>
            </a:p>
          </p:txBody>
        </p:sp>
        <p:sp>
          <p:nvSpPr>
            <p:cNvPr id="11" name="TextBox 101"/>
            <p:cNvSpPr txBox="1"/>
            <p:nvPr/>
          </p:nvSpPr>
          <p:spPr>
            <a:xfrm>
              <a:off x="813022" y="3058047"/>
              <a:ext cx="2555804" cy="96882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lnSpc>
                  <a:spcPct val="150000"/>
                </a:lnSpc>
                <a:defRPr/>
              </a:pPr>
              <a:r>
                <a:rPr lang="zh-CN" altLang="en-US" sz="1800" dirty="0">
                  <a:solidFill>
                    <a:schemeClr val="tx1"/>
                  </a:solidFill>
                  <a:effectLst>
                    <a:outerShdw dist="25400" dir="5400000" algn="t" rotWithShape="0">
                      <a:sysClr val="window" lastClr="FFFFFF">
                        <a:alpha val="29000"/>
                      </a:sysClr>
                    </a:outerShdw>
                  </a:effectLst>
                  <a:latin typeface="Adidas Unity" pitchFamily="2" charset="0"/>
                  <a:cs typeface="Times New Roman" pitchFamily="18" charset="0"/>
                </a:rPr>
                <a:t>电商企业纷纷落户，为规模扩张</a:t>
              </a:r>
              <a:r>
                <a:rPr lang="zh-CN" altLang="en-US" sz="1800" dirty="0" smtClean="0">
                  <a:solidFill>
                    <a:schemeClr val="tx1"/>
                  </a:solidFill>
                  <a:effectLst>
                    <a:outerShdw dist="25400" dir="5400000" algn="t" rotWithShape="0">
                      <a:sysClr val="window" lastClr="FFFFFF">
                        <a:alpha val="29000"/>
                      </a:sysClr>
                    </a:outerShdw>
                  </a:effectLst>
                  <a:latin typeface="Adidas Unity" pitchFamily="2" charset="0"/>
                  <a:cs typeface="Times New Roman" pitchFamily="18" charset="0"/>
                </a:rPr>
                <a:t>打下基础</a:t>
              </a:r>
              <a:endParaRPr kumimoji="0" lang="zh-CN" altLang="en-US" sz="1800" b="1" i="0" u="none" strike="noStrike" kern="0" cap="none" spc="0" normalizeH="0" baseline="0" noProof="0" dirty="0">
                <a:ln w="18415" cmpd="sng">
                  <a:noFill/>
                  <a:prstDash val="solid"/>
                </a:ln>
                <a:solidFill>
                  <a:schemeClr val="tx1"/>
                </a:solidFill>
                <a:effectLst>
                  <a:outerShdw dist="25400" dir="5400000" algn="t" rotWithShape="0">
                    <a:sysClr val="window" lastClr="FFFFFF">
                      <a:alpha val="29000"/>
                    </a:sysClr>
                  </a:outerShdw>
                </a:effectLst>
                <a:uLnTx/>
                <a:uFillTx/>
                <a:latin typeface="Adidas Unity" pitchFamily="2" charset="0"/>
                <a:cs typeface="Times New Roman" pitchFamily="18" charset="0"/>
              </a:endParaRPr>
            </a:p>
          </p:txBody>
        </p:sp>
      </p:grpSp>
      <p:sp>
        <p:nvSpPr>
          <p:cNvPr id="14" name="矩形 13"/>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a:solidFill>
                  <a:schemeClr val="tx1"/>
                </a:solidFill>
                <a:latin typeface="黑体" panose="02010609060101010101" pitchFamily="49" charset="-122"/>
                <a:ea typeface="黑体" panose="02010609060101010101" pitchFamily="49" charset="-122"/>
              </a:rPr>
              <a:t>现有基础结合区内优势，电子商务可能成为下一个增长</a:t>
            </a:r>
            <a:r>
              <a:rPr lang="zh-CN" altLang="en-US" sz="2400" b="1" dirty="0" smtClean="0">
                <a:solidFill>
                  <a:schemeClr val="tx1"/>
                </a:solidFill>
                <a:latin typeface="黑体" panose="02010609060101010101" pitchFamily="49" charset="-122"/>
                <a:ea typeface="黑体" panose="02010609060101010101" pitchFamily="49" charset="-122"/>
              </a:rPr>
              <a:t>点</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17" name="灯片编号占位符 16"/>
          <p:cNvSpPr>
            <a:spLocks noGrp="1"/>
          </p:cNvSpPr>
          <p:nvPr>
            <p:ph type="sldNum" sz="quarter" idx="12"/>
          </p:nvPr>
        </p:nvSpPr>
        <p:spPr/>
        <p:txBody>
          <a:bodyPr/>
          <a:lstStyle/>
          <a:p>
            <a:fld id="{57F98C0C-FAF2-480B-87BE-9D56BE4863FC}" type="slidenum">
              <a:rPr lang="zh-CN" altLang="en-US" smtClean="0"/>
              <a:pPr/>
              <a:t>29</a:t>
            </a:fld>
            <a:endParaRPr lang="zh-CN" altLang="en-US"/>
          </a:p>
        </p:txBody>
      </p:sp>
      <p:pic>
        <p:nvPicPr>
          <p:cNvPr id="2" name="图片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004048" y="4542551"/>
            <a:ext cx="3071893" cy="2246730"/>
          </a:xfrm>
          <a:prstGeom prst="rect">
            <a:avLst/>
          </a:prstGeom>
        </p:spPr>
      </p:pic>
      <p:pic>
        <p:nvPicPr>
          <p:cNvPr id="19" name="图片 18"/>
          <p:cNvPicPr>
            <a:picLocks noChangeAspect="1"/>
          </p:cNvPicPr>
          <p:nvPr/>
        </p:nvPicPr>
        <p:blipFill rotWithShape="1">
          <a:blip r:embed="rId3" cstate="print">
            <a:extLst>
              <a:ext uri="{28A0092B-C50C-407E-A947-70E740481C1C}">
                <a14:useLocalDpi xmlns:a14="http://schemas.microsoft.com/office/drawing/2010/main" xmlns="" val="0"/>
              </a:ext>
            </a:extLst>
          </a:blip>
          <a:srcRect l="2276" t="3556" r="1810" b="5102"/>
          <a:stretch/>
        </p:blipFill>
        <p:spPr>
          <a:xfrm>
            <a:off x="755576" y="4651338"/>
            <a:ext cx="3600400" cy="2029156"/>
          </a:xfrm>
          <a:prstGeom prst="rect">
            <a:avLst/>
          </a:prstGeom>
        </p:spPr>
      </p:pic>
    </p:spTree>
    <p:extLst>
      <p:ext uri="{BB962C8B-B14F-4D97-AF65-F5344CB8AC3E}">
        <p14:creationId xmlns:p14="http://schemas.microsoft.com/office/powerpoint/2010/main" xmlns="" val="13414535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2400" b="1" dirty="0">
                <a:solidFill>
                  <a:schemeClr val="tx1"/>
                </a:solidFill>
                <a:latin typeface="黑体" panose="02010609060101010101" pitchFamily="49" charset="-122"/>
                <a:ea typeface="黑体" panose="02010609060101010101" pitchFamily="49" charset="-122"/>
              </a:rPr>
              <a:t>本规划编制分为三个阶段：调研访谈阶段、资料分析阶段、报告撰写阶段</a:t>
            </a:r>
          </a:p>
        </p:txBody>
      </p:sp>
      <p:sp>
        <p:nvSpPr>
          <p:cNvPr id="4" name="灯片编号占位符 3"/>
          <p:cNvSpPr>
            <a:spLocks noGrp="1"/>
          </p:cNvSpPr>
          <p:nvPr>
            <p:ph type="sldNum" sz="quarter" idx="12"/>
          </p:nvPr>
        </p:nvSpPr>
        <p:spPr/>
        <p:txBody>
          <a:bodyPr/>
          <a:lstStyle/>
          <a:p>
            <a:fld id="{57F98C0C-FAF2-480B-87BE-9D56BE4863FC}" type="slidenum">
              <a:rPr lang="zh-CN" altLang="en-US" smtClean="0"/>
              <a:pPr/>
              <a:t>3</a:t>
            </a:fld>
            <a:endParaRPr lang="zh-CN" altLang="en-US"/>
          </a:p>
        </p:txBody>
      </p:sp>
      <p:grpSp>
        <p:nvGrpSpPr>
          <p:cNvPr id="6" name="组合 5"/>
          <p:cNvGrpSpPr/>
          <p:nvPr/>
        </p:nvGrpSpPr>
        <p:grpSpPr>
          <a:xfrm>
            <a:off x="179512" y="2132856"/>
            <a:ext cx="8784976" cy="3618645"/>
            <a:chOff x="0" y="386281"/>
            <a:chExt cx="9144000" cy="3646302"/>
          </a:xfrm>
        </p:grpSpPr>
        <p:sp>
          <p:nvSpPr>
            <p:cNvPr id="7" name="矩形 6"/>
            <p:cNvSpPr/>
            <p:nvPr/>
          </p:nvSpPr>
          <p:spPr>
            <a:xfrm>
              <a:off x="0" y="3600535"/>
              <a:ext cx="9144000" cy="432048"/>
            </a:xfrm>
            <a:prstGeom prst="rect">
              <a:avLst/>
            </a:prstGeom>
            <a:gradFill flip="none" rotWithShape="1">
              <a:gsLst>
                <a:gs pos="42000">
                  <a:sysClr val="window" lastClr="FFFFFF">
                    <a:lumMod val="85000"/>
                  </a:sysClr>
                </a:gs>
                <a:gs pos="0">
                  <a:sysClr val="windowText" lastClr="000000">
                    <a:lumMod val="85000"/>
                    <a:lumOff val="15000"/>
                  </a:sysClr>
                </a:gs>
                <a:gs pos="98000">
                  <a:sysClr val="windowText" lastClr="000000">
                    <a:lumMod val="50000"/>
                    <a:lumOff val="50000"/>
                  </a:sysClr>
                </a:gs>
              </a:gsLst>
              <a:lin ang="5400000" scaled="1"/>
              <a:tileRect/>
            </a:gradFill>
            <a:ln w="25400" cap="flat" cmpd="sng" algn="ctr">
              <a:noFill/>
              <a:prstDash val="solid"/>
            </a:ln>
            <a:effectLst>
              <a:outerShdw blurRad="76200" dist="12700" dir="2700000" sy="-23000" kx="-800400" algn="b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grpSp>
          <p:nvGrpSpPr>
            <p:cNvPr id="8" name="组合 7"/>
            <p:cNvGrpSpPr/>
            <p:nvPr/>
          </p:nvGrpSpPr>
          <p:grpSpPr>
            <a:xfrm>
              <a:off x="1115092" y="1802618"/>
              <a:ext cx="1327964" cy="2118347"/>
              <a:chOff x="1540049" y="2452252"/>
              <a:chExt cx="1475701" cy="2354015"/>
            </a:xfrm>
          </p:grpSpPr>
          <p:grpSp>
            <p:nvGrpSpPr>
              <p:cNvPr id="50" name="组合 49"/>
              <p:cNvGrpSpPr/>
              <p:nvPr/>
            </p:nvGrpSpPr>
            <p:grpSpPr>
              <a:xfrm>
                <a:off x="1540049" y="2452252"/>
                <a:ext cx="1475701" cy="1862326"/>
                <a:chOff x="3042351" y="1588914"/>
                <a:chExt cx="1692545" cy="2135979"/>
              </a:xfrm>
            </p:grpSpPr>
            <p:sp>
              <p:nvSpPr>
                <p:cNvPr id="57" name="椭圆 56"/>
                <p:cNvSpPr/>
                <p:nvPr/>
              </p:nvSpPr>
              <p:spPr bwMode="auto">
                <a:xfrm rot="1267204">
                  <a:off x="3123571" y="1595647"/>
                  <a:ext cx="1611325" cy="1517888"/>
                </a:xfrm>
                <a:prstGeom prst="ellipse">
                  <a:avLst/>
                </a:prstGeom>
                <a:gradFill flip="none" rotWithShape="1">
                  <a:gsLst>
                    <a:gs pos="0">
                      <a:srgbClr val="FFFF00"/>
                    </a:gs>
                    <a:gs pos="47000">
                      <a:srgbClr val="FFC000"/>
                    </a:gs>
                    <a:gs pos="82000">
                      <a:srgbClr val="F79646">
                        <a:lumMod val="75000"/>
                      </a:srgbClr>
                    </a:gs>
                  </a:gsLst>
                  <a:path path="circle">
                    <a:fillToRect r="100000" b="100000"/>
                  </a:path>
                  <a:tileRect l="-100000" t="-100000"/>
                </a:gradFill>
                <a:ln w="6350" cap="flat" cmpd="sng" algn="ctr">
                  <a:solidFill>
                    <a:srgbClr val="F79646"/>
                  </a:solidFill>
                  <a:prstDash val="solid"/>
                </a:ln>
                <a:effectLst>
                  <a:outerShdw blurRad="50800" dist="38100" dir="5400000" algn="t" rotWithShape="0">
                    <a:srgbClr val="F79646">
                      <a:lumMod val="50000"/>
                      <a:alpha val="6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58" name="椭圆 57"/>
                <p:cNvSpPr/>
                <p:nvPr/>
              </p:nvSpPr>
              <p:spPr bwMode="auto">
                <a:xfrm rot="2140418">
                  <a:off x="3042351" y="1588914"/>
                  <a:ext cx="1513023" cy="2135979"/>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59" name="椭圆 58"/>
                <p:cNvSpPr/>
                <p:nvPr/>
              </p:nvSpPr>
              <p:spPr>
                <a:xfrm>
                  <a:off x="3368807" y="2200788"/>
                  <a:ext cx="1109764" cy="814821"/>
                </a:xfrm>
                <a:prstGeom prst="ellipse">
                  <a:avLst/>
                </a:prstGeom>
                <a:gradFill>
                  <a:gsLst>
                    <a:gs pos="28000">
                      <a:sysClr val="window" lastClr="FFFFFF">
                        <a:alpha val="0"/>
                      </a:sysClr>
                    </a:gs>
                    <a:gs pos="98000">
                      <a:sysClr val="window" lastClr="FFFFFF">
                        <a:alpha val="40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60" name="椭圆 59"/>
                <p:cNvSpPr/>
                <p:nvPr/>
              </p:nvSpPr>
              <p:spPr>
                <a:xfrm rot="5107820">
                  <a:off x="3026358" y="1927489"/>
                  <a:ext cx="1109764" cy="814822"/>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grpSp>
          <p:grpSp>
            <p:nvGrpSpPr>
              <p:cNvPr id="51" name="组合 50"/>
              <p:cNvGrpSpPr/>
              <p:nvPr/>
            </p:nvGrpSpPr>
            <p:grpSpPr>
              <a:xfrm>
                <a:off x="2134398" y="4500009"/>
                <a:ext cx="306258" cy="306258"/>
                <a:chOff x="4358418" y="2619975"/>
                <a:chExt cx="409163" cy="409163"/>
              </a:xfrm>
            </p:grpSpPr>
            <p:sp>
              <p:nvSpPr>
                <p:cNvPr id="52" name="椭圆 51"/>
                <p:cNvSpPr/>
                <p:nvPr/>
              </p:nvSpPr>
              <p:spPr>
                <a:xfrm>
                  <a:off x="4358418" y="2619975"/>
                  <a:ext cx="409163" cy="409163"/>
                </a:xfrm>
                <a:prstGeom prst="ellipse">
                  <a:avLst/>
                </a:prstGeom>
                <a:solidFill>
                  <a:sysClr val="window" lastClr="FFFFFF">
                    <a:lumMod val="85000"/>
                  </a:sys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grpSp>
              <p:nvGrpSpPr>
                <p:cNvPr id="53" name="组合 52"/>
                <p:cNvGrpSpPr/>
                <p:nvPr/>
              </p:nvGrpSpPr>
              <p:grpSpPr>
                <a:xfrm rot="1267204">
                  <a:off x="4415118" y="2671937"/>
                  <a:ext cx="301040" cy="301040"/>
                  <a:chOff x="3518404" y="1580443"/>
                  <a:chExt cx="1276350" cy="1276350"/>
                </a:xfrm>
              </p:grpSpPr>
              <p:sp>
                <p:nvSpPr>
                  <p:cNvPr id="54" name="椭圆 53"/>
                  <p:cNvSpPr/>
                  <p:nvPr/>
                </p:nvSpPr>
                <p:spPr bwMode="auto">
                  <a:xfrm>
                    <a:off x="3518404" y="1580443"/>
                    <a:ext cx="1276350" cy="1276350"/>
                  </a:xfrm>
                  <a:prstGeom prst="ellipse">
                    <a:avLst/>
                  </a:prstGeom>
                  <a:gradFill flip="none" rotWithShape="1">
                    <a:gsLst>
                      <a:gs pos="0">
                        <a:srgbClr val="FFC000"/>
                      </a:gs>
                      <a:gs pos="47000">
                        <a:srgbClr val="F79646"/>
                      </a:gs>
                      <a:gs pos="82000">
                        <a:srgbClr val="F79646">
                          <a:lumMod val="75000"/>
                        </a:srgbClr>
                      </a:gs>
                    </a:gsLst>
                    <a:path path="circle">
                      <a:fillToRect r="100000" b="100000"/>
                    </a:path>
                    <a:tileRect l="-100000" t="-100000"/>
                  </a:gradFill>
                  <a:ln w="6350" cap="flat" cmpd="sng" algn="ctr">
                    <a:solidFill>
                      <a:srgbClr val="9BBB59"/>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55" name="椭圆 54"/>
                  <p:cNvSpPr/>
                  <p:nvPr/>
                </p:nvSpPr>
                <p:spPr bwMode="auto">
                  <a:xfrm rot="20122633">
                    <a:off x="3974016" y="2569456"/>
                    <a:ext cx="774700" cy="266700"/>
                  </a:xfrm>
                  <a:prstGeom prst="ellipse">
                    <a:avLst/>
                  </a:prstGeom>
                  <a:gradFill flip="none" rotWithShape="1">
                    <a:gsLst>
                      <a:gs pos="0">
                        <a:sysClr val="window" lastClr="FFFFFF">
                          <a:alpha val="55000"/>
                        </a:sysClr>
                      </a:gs>
                      <a:gs pos="50000">
                        <a:sysClr val="window" lastClr="FFFFFF">
                          <a:shade val="67500"/>
                          <a:satMod val="115000"/>
                          <a:alpha val="12000"/>
                        </a:sysClr>
                      </a:gs>
                      <a:gs pos="100000">
                        <a:sysClr val="window" lastClr="FFFFFF">
                          <a:shade val="100000"/>
                          <a:satMod val="115000"/>
                          <a:alpha val="0"/>
                        </a:sysClr>
                      </a:gs>
                    </a:gsLst>
                    <a:path path="shape">
                      <a:fillToRect l="50000" t="50000" r="50000" b="50000"/>
                    </a:path>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56" name="椭圆 55"/>
                  <p:cNvSpPr/>
                  <p:nvPr/>
                </p:nvSpPr>
                <p:spPr bwMode="auto">
                  <a:xfrm rot="912585">
                    <a:off x="3692475" y="1631589"/>
                    <a:ext cx="838059" cy="838059"/>
                  </a:xfrm>
                  <a:prstGeom prst="ellipse">
                    <a:avLst/>
                  </a:prstGeom>
                  <a:gradFill flip="none" rotWithShape="1">
                    <a:gsLst>
                      <a:gs pos="0">
                        <a:sysClr val="window" lastClr="FFFFFF">
                          <a:alpha val="0"/>
                        </a:sysClr>
                      </a:gs>
                      <a:gs pos="16000">
                        <a:sysClr val="window" lastClr="FFFFFF">
                          <a:alpha val="51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grpSp>
          </p:grpSp>
        </p:grpSp>
        <p:grpSp>
          <p:nvGrpSpPr>
            <p:cNvPr id="9" name="组合 8"/>
            <p:cNvGrpSpPr/>
            <p:nvPr/>
          </p:nvGrpSpPr>
          <p:grpSpPr>
            <a:xfrm>
              <a:off x="3886346" y="1769265"/>
              <a:ext cx="1169351" cy="2151701"/>
              <a:chOff x="6140646" y="2415188"/>
              <a:chExt cx="1299442" cy="2391079"/>
            </a:xfrm>
          </p:grpSpPr>
          <p:grpSp>
            <p:nvGrpSpPr>
              <p:cNvPr id="39" name="组合 38"/>
              <p:cNvGrpSpPr/>
              <p:nvPr/>
            </p:nvGrpSpPr>
            <p:grpSpPr>
              <a:xfrm>
                <a:off x="6140646" y="2415188"/>
                <a:ext cx="1299442" cy="1299445"/>
                <a:chOff x="3133055" y="1546405"/>
                <a:chExt cx="1559482" cy="1559485"/>
              </a:xfrm>
            </p:grpSpPr>
            <p:sp>
              <p:nvSpPr>
                <p:cNvPr id="45" name="椭圆 44"/>
                <p:cNvSpPr/>
                <p:nvPr/>
              </p:nvSpPr>
              <p:spPr bwMode="auto">
                <a:xfrm rot="1267204">
                  <a:off x="3133055" y="1546405"/>
                  <a:ext cx="1559482" cy="1559485"/>
                </a:xfrm>
                <a:prstGeom prst="ellipse">
                  <a:avLst/>
                </a:prstGeom>
                <a:gradFill flip="none" rotWithShape="1">
                  <a:gsLst>
                    <a:gs pos="0">
                      <a:srgbClr val="FFFF00"/>
                    </a:gs>
                    <a:gs pos="44000">
                      <a:srgbClr val="92D050"/>
                    </a:gs>
                    <a:gs pos="82000">
                      <a:srgbClr val="00B050"/>
                    </a:gs>
                  </a:gsLst>
                  <a:path path="circle">
                    <a:fillToRect r="100000" b="100000"/>
                  </a:path>
                  <a:tileRect l="-100000" t="-100000"/>
                </a:gradFill>
                <a:ln w="6350" cap="flat" cmpd="sng" algn="ctr">
                  <a:solidFill>
                    <a:srgbClr val="00B050"/>
                  </a:solidFill>
                  <a:prstDash val="solid"/>
                </a:ln>
                <a:effectLst>
                  <a:outerShdw blurRad="50800" dist="38100" dir="5400000" algn="t" rotWithShape="0">
                    <a:srgbClr val="005024"/>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46" name="椭圆 45"/>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47" name="椭圆 46"/>
                <p:cNvSpPr/>
                <p:nvPr/>
              </p:nvSpPr>
              <p:spPr>
                <a:xfrm>
                  <a:off x="3331618" y="2203387"/>
                  <a:ext cx="1169475" cy="851384"/>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48" name="椭圆 47"/>
                <p:cNvSpPr/>
                <p:nvPr/>
              </p:nvSpPr>
              <p:spPr>
                <a:xfrm rot="5400000">
                  <a:off x="2957004" y="2120464"/>
                  <a:ext cx="798455" cy="345275"/>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grpSp>
          <p:grpSp>
            <p:nvGrpSpPr>
              <p:cNvPr id="40" name="组合 39"/>
              <p:cNvGrpSpPr/>
              <p:nvPr/>
            </p:nvGrpSpPr>
            <p:grpSpPr>
              <a:xfrm>
                <a:off x="6640204" y="4500009"/>
                <a:ext cx="306258" cy="306258"/>
                <a:chOff x="6365007" y="1557256"/>
                <a:chExt cx="306258" cy="306258"/>
              </a:xfrm>
            </p:grpSpPr>
            <p:sp>
              <p:nvSpPr>
                <p:cNvPr id="41" name="椭圆 40"/>
                <p:cNvSpPr/>
                <p:nvPr/>
              </p:nvSpPr>
              <p:spPr>
                <a:xfrm>
                  <a:off x="6365007" y="1557256"/>
                  <a:ext cx="306258" cy="306258"/>
                </a:xfrm>
                <a:prstGeom prst="ellipse">
                  <a:avLst/>
                </a:prstGeom>
                <a:solidFill>
                  <a:sysClr val="window" lastClr="FFFFFF">
                    <a:lumMod val="85000"/>
                  </a:sys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42" name="椭圆 41"/>
                <p:cNvSpPr/>
                <p:nvPr/>
              </p:nvSpPr>
              <p:spPr bwMode="auto">
                <a:xfrm rot="1267204">
                  <a:off x="6407447" y="1596152"/>
                  <a:ext cx="225328" cy="225328"/>
                </a:xfrm>
                <a:prstGeom prst="ellipse">
                  <a:avLst/>
                </a:prstGeom>
                <a:gradFill flip="none" rotWithShape="1">
                  <a:gsLst>
                    <a:gs pos="0">
                      <a:srgbClr val="FFFF00"/>
                    </a:gs>
                    <a:gs pos="47000">
                      <a:srgbClr val="92D050"/>
                    </a:gs>
                    <a:gs pos="82000">
                      <a:srgbClr val="00B050"/>
                    </a:gs>
                  </a:gsLst>
                  <a:path path="circle">
                    <a:fillToRect r="100000" b="100000"/>
                  </a:path>
                  <a:tileRect l="-100000" t="-100000"/>
                </a:gradFill>
                <a:ln w="6350" cap="flat" cmpd="sng" algn="ctr">
                  <a:solidFill>
                    <a:srgbClr val="92D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43" name="椭圆 42"/>
                <p:cNvSpPr/>
                <p:nvPr/>
              </p:nvSpPr>
              <p:spPr bwMode="auto">
                <a:xfrm rot="21389837">
                  <a:off x="6454653" y="1778038"/>
                  <a:ext cx="136766" cy="47083"/>
                </a:xfrm>
                <a:prstGeom prst="ellipse">
                  <a:avLst/>
                </a:prstGeom>
                <a:gradFill flip="none" rotWithShape="1">
                  <a:gsLst>
                    <a:gs pos="0">
                      <a:sysClr val="window" lastClr="FFFFFF">
                        <a:alpha val="55000"/>
                      </a:sysClr>
                    </a:gs>
                    <a:gs pos="50000">
                      <a:sysClr val="window" lastClr="FFFFFF">
                        <a:shade val="67500"/>
                        <a:satMod val="115000"/>
                        <a:alpha val="12000"/>
                      </a:sysClr>
                    </a:gs>
                    <a:gs pos="100000">
                      <a:sysClr val="window" lastClr="FFFFFF">
                        <a:shade val="100000"/>
                        <a:satMod val="115000"/>
                        <a:alpha val="0"/>
                      </a:sysClr>
                    </a:gs>
                  </a:gsLst>
                  <a:path path="shape">
                    <a:fillToRect l="50000" t="50000" r="50000" b="50000"/>
                  </a:path>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44" name="椭圆 43"/>
                <p:cNvSpPr/>
                <p:nvPr/>
              </p:nvSpPr>
              <p:spPr bwMode="auto">
                <a:xfrm rot="2179789">
                  <a:off x="6451428" y="1607265"/>
                  <a:ext cx="147952" cy="147952"/>
                </a:xfrm>
                <a:prstGeom prst="ellipse">
                  <a:avLst/>
                </a:prstGeom>
                <a:gradFill flip="none" rotWithShape="1">
                  <a:gsLst>
                    <a:gs pos="0">
                      <a:sysClr val="window" lastClr="FFFFFF">
                        <a:alpha val="0"/>
                      </a:sysClr>
                    </a:gs>
                    <a:gs pos="16000">
                      <a:sysClr val="window" lastClr="FFFFFF">
                        <a:alpha val="51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grpSp>
        </p:grpSp>
        <p:sp>
          <p:nvSpPr>
            <p:cNvPr id="10" name="TextBox 16"/>
            <p:cNvSpPr txBox="1"/>
            <p:nvPr/>
          </p:nvSpPr>
          <p:spPr>
            <a:xfrm>
              <a:off x="1049311" y="1961743"/>
              <a:ext cx="1503770" cy="837348"/>
            </a:xfrm>
            <a:prstGeom prst="rect">
              <a:avLst/>
            </a:prstGeom>
            <a:noFill/>
          </p:spPr>
          <p:txBody>
            <a:bodyPr wrap="square" rtlCol="0">
              <a:spAutoFit/>
            </a:bodyPr>
            <a:lstStyle>
              <a:defPPr>
                <a:defRPr lang="zh-CN"/>
              </a:defPPr>
              <a:lvl1pPr algn="ctr">
                <a:defRPr b="1">
                  <a:solidFill>
                    <a:srgbClr val="0070C0"/>
                  </a:solidFill>
                  <a:latin typeface="微软雅黑" pitchFamily="34" charset="-122"/>
                  <a:ea typeface="微软雅黑" pitchFamily="34" charset="-122"/>
                </a:defRPr>
              </a:lvl1pPr>
            </a:lstStyle>
            <a:p>
              <a:pPr lvl="0">
                <a:lnSpc>
                  <a:spcPct val="150000"/>
                </a:lnSpc>
                <a:defRPr/>
              </a:pPr>
              <a:r>
                <a:rPr kumimoji="0" lang="zh-CN" altLang="en-US" sz="1600" b="1" i="0" u="none" strike="noStrike" kern="0" cap="none" spc="0" normalizeH="0" baseline="0" noProof="0" dirty="0" smtClean="0">
                  <a:ln>
                    <a:noFill/>
                  </a:ln>
                  <a:solidFill>
                    <a:sysClr val="window" lastClr="FFFFFF"/>
                  </a:solidFill>
                  <a:effectLst>
                    <a:outerShdw blurRad="50800" dist="38100" dir="5400000" algn="t" rotWithShape="0">
                      <a:prstClr val="black">
                        <a:alpha val="40000"/>
                      </a:prstClr>
                    </a:outerShdw>
                  </a:effectLst>
                  <a:uLnTx/>
                  <a:uFillTx/>
                  <a:latin typeface="Adidas Unity" pitchFamily="2" charset="0"/>
                </a:rPr>
                <a:t>调研访谈</a:t>
              </a:r>
              <a:endParaRPr kumimoji="0" lang="en-US" altLang="zh-CN" sz="1600" b="1" i="0" u="none" strike="noStrike" kern="0" cap="none" spc="0" normalizeH="0" baseline="0" noProof="0" dirty="0" smtClean="0">
                <a:ln>
                  <a:noFill/>
                </a:ln>
                <a:solidFill>
                  <a:sysClr val="window" lastClr="FFFFFF"/>
                </a:solidFill>
                <a:effectLst>
                  <a:outerShdw blurRad="50800" dist="38100" dir="5400000" algn="t" rotWithShape="0">
                    <a:prstClr val="black">
                      <a:alpha val="40000"/>
                    </a:prstClr>
                  </a:outerShdw>
                </a:effectLst>
                <a:uLnTx/>
                <a:uFillTx/>
                <a:latin typeface="Adidas Unity" pitchFamily="2" charset="0"/>
              </a:endParaRPr>
            </a:p>
            <a:p>
              <a:pPr lvl="0">
                <a:lnSpc>
                  <a:spcPct val="150000"/>
                </a:lnSpc>
                <a:defRPr/>
              </a:pPr>
              <a:r>
                <a:rPr kumimoji="0" lang="zh-CN" altLang="en-US" sz="1600" b="1" i="0" u="none" strike="noStrike" kern="0" cap="none" spc="0" normalizeH="0" baseline="0" noProof="0" dirty="0" smtClean="0">
                  <a:ln>
                    <a:noFill/>
                  </a:ln>
                  <a:solidFill>
                    <a:sysClr val="window" lastClr="FFFFFF"/>
                  </a:solidFill>
                  <a:effectLst>
                    <a:outerShdw blurRad="50800" dist="38100" dir="5400000" algn="t" rotWithShape="0">
                      <a:prstClr val="black">
                        <a:alpha val="40000"/>
                      </a:prstClr>
                    </a:outerShdw>
                  </a:effectLst>
                  <a:uLnTx/>
                  <a:uFillTx/>
                  <a:latin typeface="Adidas Unity" pitchFamily="2" charset="0"/>
                </a:rPr>
                <a:t>阶段</a:t>
              </a:r>
              <a:endPar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didas Unity" pitchFamily="2" charset="0"/>
              </a:endParaRPr>
            </a:p>
          </p:txBody>
        </p:sp>
        <p:sp>
          <p:nvSpPr>
            <p:cNvPr id="11" name="TextBox 17"/>
            <p:cNvSpPr txBox="1"/>
            <p:nvPr/>
          </p:nvSpPr>
          <p:spPr>
            <a:xfrm>
              <a:off x="3827632" y="1957339"/>
              <a:ext cx="1343975" cy="837348"/>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8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defRPr>
              </a:lvl1pPr>
            </a:lstStyle>
            <a:p>
              <a:pPr lvl="0">
                <a:lnSpc>
                  <a:spcPct val="150000"/>
                </a:lnSpc>
                <a:defRPr/>
              </a:pPr>
              <a:r>
                <a:rPr lang="zh-CN" altLang="en-US" sz="1600" dirty="0" smtClean="0"/>
                <a:t>资料分析</a:t>
              </a:r>
              <a:endParaRPr lang="en-US" altLang="zh-CN" sz="1600" dirty="0" smtClean="0"/>
            </a:p>
            <a:p>
              <a:pPr lvl="0">
                <a:lnSpc>
                  <a:spcPct val="150000"/>
                </a:lnSpc>
                <a:defRPr/>
              </a:pPr>
              <a:r>
                <a:rPr lang="zh-CN" altLang="en-US" sz="1600" dirty="0" smtClean="0"/>
                <a:t>阶段</a:t>
              </a:r>
              <a:endParaRPr lang="zh-CN" altLang="en-US" sz="1600" dirty="0"/>
            </a:p>
          </p:txBody>
        </p:sp>
        <p:sp>
          <p:nvSpPr>
            <p:cNvPr id="12" name="任意多边形 11"/>
            <p:cNvSpPr/>
            <p:nvPr/>
          </p:nvSpPr>
          <p:spPr>
            <a:xfrm rot="5400000">
              <a:off x="2303253" y="1080219"/>
              <a:ext cx="186158" cy="1265933"/>
            </a:xfrm>
            <a:custGeom>
              <a:avLst/>
              <a:gdLst>
                <a:gd name="connsiteX0" fmla="*/ 0 w 679939"/>
                <a:gd name="connsiteY0" fmla="*/ 0 h 1406769"/>
                <a:gd name="connsiteX1" fmla="*/ 0 w 679939"/>
                <a:gd name="connsiteY1" fmla="*/ 1406769 h 1406769"/>
                <a:gd name="connsiteX2" fmla="*/ 679939 w 679939"/>
                <a:gd name="connsiteY2" fmla="*/ 1406769 h 1406769"/>
              </a:gdLst>
              <a:ahLst/>
              <a:cxnLst>
                <a:cxn ang="0">
                  <a:pos x="connsiteX0" y="connsiteY0"/>
                </a:cxn>
                <a:cxn ang="0">
                  <a:pos x="connsiteX1" y="connsiteY1"/>
                </a:cxn>
                <a:cxn ang="0">
                  <a:pos x="connsiteX2" y="connsiteY2"/>
                </a:cxn>
              </a:cxnLst>
              <a:rect l="l" t="t" r="r" b="b"/>
              <a:pathLst>
                <a:path w="679939" h="1406769">
                  <a:moveTo>
                    <a:pt x="0" y="0"/>
                  </a:moveTo>
                  <a:lnTo>
                    <a:pt x="0" y="1406769"/>
                  </a:lnTo>
                  <a:lnTo>
                    <a:pt x="679939" y="1406769"/>
                  </a:lnTo>
                </a:path>
              </a:pathLst>
            </a:custGeom>
            <a:ln>
              <a:headEnd type="diamond" w="med" len="med"/>
              <a:tailEnd type="diamond" w="med" len="med"/>
            </a:ln>
          </p:spPr>
          <p:style>
            <a:lnRef idx="1">
              <a:schemeClr val="accent2"/>
            </a:lnRef>
            <a:fillRef idx="0">
              <a:schemeClr val="accent2"/>
            </a:fillRef>
            <a:effectRef idx="0">
              <a:schemeClr val="accent2"/>
            </a:effectRef>
            <a:fontRef idx="minor">
              <a:schemeClr val="tx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13" name="任意多边形 12"/>
            <p:cNvSpPr/>
            <p:nvPr/>
          </p:nvSpPr>
          <p:spPr>
            <a:xfrm rot="5400000">
              <a:off x="5031258" y="1080219"/>
              <a:ext cx="186158" cy="1265933"/>
            </a:xfrm>
            <a:custGeom>
              <a:avLst/>
              <a:gdLst>
                <a:gd name="connsiteX0" fmla="*/ 0 w 679939"/>
                <a:gd name="connsiteY0" fmla="*/ 0 h 1406769"/>
                <a:gd name="connsiteX1" fmla="*/ 0 w 679939"/>
                <a:gd name="connsiteY1" fmla="*/ 1406769 h 1406769"/>
                <a:gd name="connsiteX2" fmla="*/ 679939 w 679939"/>
                <a:gd name="connsiteY2" fmla="*/ 1406769 h 1406769"/>
              </a:gdLst>
              <a:ahLst/>
              <a:cxnLst>
                <a:cxn ang="0">
                  <a:pos x="connsiteX0" y="connsiteY0"/>
                </a:cxn>
                <a:cxn ang="0">
                  <a:pos x="connsiteX1" y="connsiteY1"/>
                </a:cxn>
                <a:cxn ang="0">
                  <a:pos x="connsiteX2" y="connsiteY2"/>
                </a:cxn>
              </a:cxnLst>
              <a:rect l="l" t="t" r="r" b="b"/>
              <a:pathLst>
                <a:path w="679939" h="1406769">
                  <a:moveTo>
                    <a:pt x="0" y="0"/>
                  </a:moveTo>
                  <a:lnTo>
                    <a:pt x="0" y="1406769"/>
                  </a:lnTo>
                  <a:lnTo>
                    <a:pt x="679939" y="1406769"/>
                  </a:lnTo>
                </a:path>
              </a:pathLst>
            </a:custGeom>
            <a:noFill/>
            <a:ln w="12700" cap="flat" cmpd="sng" algn="ctr">
              <a:solidFill>
                <a:srgbClr val="1F497D">
                  <a:lumMod val="60000"/>
                  <a:lumOff val="40000"/>
                </a:srgbClr>
              </a:solidFill>
              <a:prstDash val="solid"/>
              <a:headEnd type="diamond" w="med" len="med"/>
              <a:tailEnd type="diamond"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grpSp>
          <p:nvGrpSpPr>
            <p:cNvPr id="16" name="组合 15"/>
            <p:cNvGrpSpPr/>
            <p:nvPr/>
          </p:nvGrpSpPr>
          <p:grpSpPr>
            <a:xfrm>
              <a:off x="6498155" y="1769265"/>
              <a:ext cx="1169351" cy="2151701"/>
              <a:chOff x="6140646" y="2415188"/>
              <a:chExt cx="1299442" cy="2391079"/>
            </a:xfrm>
          </p:grpSpPr>
          <p:grpSp>
            <p:nvGrpSpPr>
              <p:cNvPr id="27" name="组合 26"/>
              <p:cNvGrpSpPr/>
              <p:nvPr/>
            </p:nvGrpSpPr>
            <p:grpSpPr>
              <a:xfrm>
                <a:off x="6140646" y="2415188"/>
                <a:ext cx="1299442" cy="1299445"/>
                <a:chOff x="3133055" y="1546405"/>
                <a:chExt cx="1559482" cy="1559485"/>
              </a:xfrm>
            </p:grpSpPr>
            <p:sp>
              <p:nvSpPr>
                <p:cNvPr id="33" name="椭圆 32"/>
                <p:cNvSpPr/>
                <p:nvPr/>
              </p:nvSpPr>
              <p:spPr bwMode="auto">
                <a:xfrm rot="1267204">
                  <a:off x="3133055" y="1546405"/>
                  <a:ext cx="1559482" cy="1559485"/>
                </a:xfrm>
                <a:prstGeom prst="ellipse">
                  <a:avLst/>
                </a:prstGeom>
                <a:gradFill flip="none" rotWithShape="1">
                  <a:gsLst>
                    <a:gs pos="0">
                      <a:srgbClr val="BAE6F4"/>
                    </a:gs>
                    <a:gs pos="44000">
                      <a:srgbClr val="72AAE8"/>
                    </a:gs>
                    <a:gs pos="82000">
                      <a:srgbClr val="1947AF"/>
                    </a:gs>
                  </a:gsLst>
                  <a:path path="circle">
                    <a:fillToRect r="100000" b="100000"/>
                  </a:path>
                  <a:tileRect l="-100000" t="-100000"/>
                </a:gradFill>
                <a:ln w="6350" cap="flat" cmpd="sng" algn="ctr">
                  <a:solidFill>
                    <a:srgbClr val="1E54CC"/>
                  </a:solidFill>
                  <a:prstDash val="solid"/>
                </a:ln>
                <a:effectLst>
                  <a:outerShdw blurRad="50800" dist="38100" dir="5400000" algn="t" rotWithShape="0">
                    <a:srgbClr val="1F497D">
                      <a:lumMod val="7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34" name="椭圆 33"/>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35" name="椭圆 34"/>
                <p:cNvSpPr/>
                <p:nvPr/>
              </p:nvSpPr>
              <p:spPr>
                <a:xfrm>
                  <a:off x="3331618" y="2203387"/>
                  <a:ext cx="1169475" cy="851384"/>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36" name="椭圆 35"/>
                <p:cNvSpPr/>
                <p:nvPr/>
              </p:nvSpPr>
              <p:spPr>
                <a:xfrm rot="5400000">
                  <a:off x="2957004" y="2120464"/>
                  <a:ext cx="798455" cy="345275"/>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grpSp>
          <p:grpSp>
            <p:nvGrpSpPr>
              <p:cNvPr id="28" name="组合 27"/>
              <p:cNvGrpSpPr/>
              <p:nvPr/>
            </p:nvGrpSpPr>
            <p:grpSpPr>
              <a:xfrm>
                <a:off x="6640204" y="4500009"/>
                <a:ext cx="306258" cy="306258"/>
                <a:chOff x="6365007" y="1557256"/>
                <a:chExt cx="306258" cy="306258"/>
              </a:xfrm>
            </p:grpSpPr>
            <p:sp>
              <p:nvSpPr>
                <p:cNvPr id="29" name="椭圆 28"/>
                <p:cNvSpPr/>
                <p:nvPr/>
              </p:nvSpPr>
              <p:spPr>
                <a:xfrm>
                  <a:off x="6365007" y="1557256"/>
                  <a:ext cx="306258" cy="306258"/>
                </a:xfrm>
                <a:prstGeom prst="ellipse">
                  <a:avLst/>
                </a:prstGeom>
                <a:solidFill>
                  <a:sysClr val="window" lastClr="FFFFFF">
                    <a:lumMod val="85000"/>
                  </a:sys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30" name="椭圆 29"/>
                <p:cNvSpPr/>
                <p:nvPr/>
              </p:nvSpPr>
              <p:spPr bwMode="auto">
                <a:xfrm rot="1267204">
                  <a:off x="6407447" y="1596152"/>
                  <a:ext cx="225328" cy="225328"/>
                </a:xfrm>
                <a:prstGeom prst="ellipse">
                  <a:avLst/>
                </a:prstGeom>
                <a:gradFill flip="none" rotWithShape="1">
                  <a:gsLst>
                    <a:gs pos="0">
                      <a:srgbClr val="33CAFF"/>
                    </a:gs>
                    <a:gs pos="47000">
                      <a:srgbClr val="0081E2"/>
                    </a:gs>
                    <a:gs pos="82000">
                      <a:srgbClr val="0070C0"/>
                    </a:gs>
                  </a:gsLst>
                  <a:path path="circle">
                    <a:fillToRect r="100000" b="100000"/>
                  </a:path>
                  <a:tileRect l="-100000" t="-100000"/>
                </a:gradFill>
                <a:ln w="6350" cap="flat" cmpd="sng" algn="ctr">
                  <a:solidFill>
                    <a:srgbClr val="9BBB59"/>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31" name="椭圆 30"/>
                <p:cNvSpPr/>
                <p:nvPr/>
              </p:nvSpPr>
              <p:spPr bwMode="auto">
                <a:xfrm rot="21389837">
                  <a:off x="6454653" y="1778038"/>
                  <a:ext cx="136766" cy="47083"/>
                </a:xfrm>
                <a:prstGeom prst="ellipse">
                  <a:avLst/>
                </a:prstGeom>
                <a:gradFill flip="none" rotWithShape="1">
                  <a:gsLst>
                    <a:gs pos="0">
                      <a:sysClr val="window" lastClr="FFFFFF">
                        <a:alpha val="55000"/>
                      </a:sysClr>
                    </a:gs>
                    <a:gs pos="50000">
                      <a:sysClr val="window" lastClr="FFFFFF">
                        <a:shade val="67500"/>
                        <a:satMod val="115000"/>
                        <a:alpha val="12000"/>
                      </a:sysClr>
                    </a:gs>
                    <a:gs pos="100000">
                      <a:sysClr val="window" lastClr="FFFFFF">
                        <a:shade val="100000"/>
                        <a:satMod val="115000"/>
                        <a:alpha val="0"/>
                      </a:sysClr>
                    </a:gs>
                  </a:gsLst>
                  <a:path path="shape">
                    <a:fillToRect l="50000" t="50000" r="50000" b="50000"/>
                  </a:path>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32" name="椭圆 31"/>
                <p:cNvSpPr/>
                <p:nvPr/>
              </p:nvSpPr>
              <p:spPr bwMode="auto">
                <a:xfrm rot="2179789">
                  <a:off x="6451428" y="1607265"/>
                  <a:ext cx="147952" cy="147952"/>
                </a:xfrm>
                <a:prstGeom prst="ellipse">
                  <a:avLst/>
                </a:prstGeom>
                <a:gradFill flip="none" rotWithShape="1">
                  <a:gsLst>
                    <a:gs pos="0">
                      <a:sysClr val="window" lastClr="FFFFFF">
                        <a:alpha val="0"/>
                      </a:sysClr>
                    </a:gs>
                    <a:gs pos="16000">
                      <a:sysClr val="window" lastClr="FFFFFF">
                        <a:alpha val="51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grpSp>
        </p:grpSp>
        <p:sp>
          <p:nvSpPr>
            <p:cNvPr id="17" name="TextBox 23"/>
            <p:cNvSpPr txBox="1"/>
            <p:nvPr/>
          </p:nvSpPr>
          <p:spPr>
            <a:xfrm>
              <a:off x="6429560" y="1957339"/>
              <a:ext cx="1365325" cy="837348"/>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8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defRPr>
              </a:lvl1pPr>
            </a:lstStyle>
            <a:p>
              <a:pPr lvl="0">
                <a:lnSpc>
                  <a:spcPct val="150000"/>
                </a:lnSpc>
                <a:defRPr/>
              </a:pPr>
              <a:r>
                <a:rPr lang="zh-CN" altLang="en-US" sz="1600" dirty="0" smtClean="0"/>
                <a:t>报告撰写</a:t>
              </a:r>
              <a:endParaRPr lang="en-US" altLang="zh-CN" sz="1600" dirty="0" smtClean="0"/>
            </a:p>
            <a:p>
              <a:pPr lvl="0">
                <a:lnSpc>
                  <a:spcPct val="150000"/>
                </a:lnSpc>
                <a:defRPr/>
              </a:pPr>
              <a:r>
                <a:rPr lang="zh-CN" altLang="en-US" sz="1600" dirty="0" smtClean="0"/>
                <a:t>阶段</a:t>
              </a:r>
              <a:endParaRPr lang="zh-CN" altLang="en-US" sz="1600" dirty="0"/>
            </a:p>
          </p:txBody>
        </p:sp>
        <p:sp>
          <p:nvSpPr>
            <p:cNvPr id="18" name="任意多边形 17"/>
            <p:cNvSpPr/>
            <p:nvPr/>
          </p:nvSpPr>
          <p:spPr>
            <a:xfrm rot="5400000">
              <a:off x="7643067" y="1080219"/>
              <a:ext cx="186158" cy="1265933"/>
            </a:xfrm>
            <a:custGeom>
              <a:avLst/>
              <a:gdLst>
                <a:gd name="connsiteX0" fmla="*/ 0 w 679939"/>
                <a:gd name="connsiteY0" fmla="*/ 0 h 1406769"/>
                <a:gd name="connsiteX1" fmla="*/ 0 w 679939"/>
                <a:gd name="connsiteY1" fmla="*/ 1406769 h 1406769"/>
                <a:gd name="connsiteX2" fmla="*/ 679939 w 679939"/>
                <a:gd name="connsiteY2" fmla="*/ 1406769 h 1406769"/>
              </a:gdLst>
              <a:ahLst/>
              <a:cxnLst>
                <a:cxn ang="0">
                  <a:pos x="connsiteX0" y="connsiteY0"/>
                </a:cxn>
                <a:cxn ang="0">
                  <a:pos x="connsiteX1" y="connsiteY1"/>
                </a:cxn>
                <a:cxn ang="0">
                  <a:pos x="connsiteX2" y="connsiteY2"/>
                </a:cxn>
              </a:cxnLst>
              <a:rect l="l" t="t" r="r" b="b"/>
              <a:pathLst>
                <a:path w="679939" h="1406769">
                  <a:moveTo>
                    <a:pt x="0" y="0"/>
                  </a:moveTo>
                  <a:lnTo>
                    <a:pt x="0" y="1406769"/>
                  </a:lnTo>
                  <a:lnTo>
                    <a:pt x="679939" y="1406769"/>
                  </a:lnTo>
                </a:path>
              </a:pathLst>
            </a:custGeom>
            <a:noFill/>
            <a:ln w="12700" cap="flat" cmpd="sng" algn="ctr">
              <a:solidFill>
                <a:srgbClr val="1F497D">
                  <a:lumMod val="60000"/>
                  <a:lumOff val="40000"/>
                </a:srgbClr>
              </a:solidFill>
              <a:prstDash val="solid"/>
              <a:headEnd type="diamond" w="med" len="med"/>
              <a:tailEnd type="diamond"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23" name="TextBox 29"/>
            <p:cNvSpPr txBox="1"/>
            <p:nvPr/>
          </p:nvSpPr>
          <p:spPr>
            <a:xfrm>
              <a:off x="516602" y="386281"/>
              <a:ext cx="2961889" cy="1209503"/>
            </a:xfrm>
            <a:prstGeom prst="rect">
              <a:avLst/>
            </a:prstGeom>
            <a:noFill/>
          </p:spPr>
          <p:txBody>
            <a:bodyPr wrap="square" rtlCol="0">
              <a:spAutoFit/>
            </a:bodyPr>
            <a:lstStyle/>
            <a:p>
              <a:pPr lvl="0">
                <a:lnSpc>
                  <a:spcPct val="150000"/>
                </a:lnSpc>
                <a:defRPr/>
              </a:pPr>
              <a:r>
                <a:rPr lang="zh-CN" altLang="en-US" sz="1600" kern="0" dirty="0" smtClean="0">
                  <a:solidFill>
                    <a:sysClr val="windowText" lastClr="000000">
                      <a:lumMod val="75000"/>
                      <a:lumOff val="25000"/>
                    </a:sysClr>
                  </a:solidFill>
                  <a:latin typeface="Arial" pitchFamily="34" charset="0"/>
                  <a:ea typeface="微软雅黑" pitchFamily="34" charset="-122"/>
                  <a:cs typeface="Arial" pitchFamily="34" charset="0"/>
                </a:rPr>
                <a:t>对</a:t>
              </a:r>
              <a:r>
                <a:rPr lang="en-US" altLang="zh-CN" sz="1600" kern="0" dirty="0" smtClean="0">
                  <a:solidFill>
                    <a:sysClr val="windowText" lastClr="000000">
                      <a:lumMod val="75000"/>
                      <a:lumOff val="25000"/>
                    </a:sysClr>
                  </a:solidFill>
                  <a:latin typeface="Arial" pitchFamily="34" charset="0"/>
                  <a:ea typeface="微软雅黑" pitchFamily="34" charset="-122"/>
                  <a:cs typeface="Arial" pitchFamily="34" charset="0"/>
                </a:rPr>
                <a:t>7</a:t>
              </a:r>
              <a:r>
                <a:rPr lang="zh-CN" altLang="en-US" sz="1600" kern="0" dirty="0" smtClean="0">
                  <a:solidFill>
                    <a:sysClr val="windowText" lastClr="000000">
                      <a:lumMod val="75000"/>
                      <a:lumOff val="25000"/>
                    </a:sysClr>
                  </a:solidFill>
                  <a:latin typeface="Arial" pitchFamily="34" charset="0"/>
                  <a:ea typeface="微软雅黑" pitchFamily="34" charset="-122"/>
                  <a:cs typeface="Arial" pitchFamily="34" charset="0"/>
                </a:rPr>
                <a:t>家</a:t>
              </a:r>
              <a:r>
                <a:rPr lang="zh-CN" altLang="en-US" sz="1600" kern="0" dirty="0">
                  <a:solidFill>
                    <a:sysClr val="windowText" lastClr="000000">
                      <a:lumMod val="75000"/>
                      <a:lumOff val="25000"/>
                    </a:sysClr>
                  </a:solidFill>
                  <a:latin typeface="Arial" pitchFamily="34" charset="0"/>
                  <a:ea typeface="微软雅黑" pitchFamily="34" charset="-122"/>
                  <a:cs typeface="Arial" pitchFamily="34" charset="0"/>
                </a:rPr>
                <a:t>企事业单位进行走访调研，对</a:t>
              </a:r>
              <a:r>
                <a:rPr lang="en-US" altLang="zh-CN" sz="1600" kern="0" dirty="0" smtClean="0">
                  <a:solidFill>
                    <a:sysClr val="windowText" lastClr="000000">
                      <a:lumMod val="75000"/>
                      <a:lumOff val="25000"/>
                    </a:sysClr>
                  </a:solidFill>
                  <a:latin typeface="Arial" pitchFamily="34" charset="0"/>
                  <a:ea typeface="微软雅黑" pitchFamily="34" charset="-122"/>
                  <a:cs typeface="Arial" pitchFamily="34" charset="0"/>
                </a:rPr>
                <a:t>24</a:t>
              </a:r>
              <a:r>
                <a:rPr lang="zh-CN" altLang="en-US" sz="1600" kern="0" dirty="0" smtClean="0">
                  <a:solidFill>
                    <a:sysClr val="windowText" lastClr="000000">
                      <a:lumMod val="75000"/>
                      <a:lumOff val="25000"/>
                    </a:sysClr>
                  </a:solidFill>
                  <a:latin typeface="Arial" pitchFamily="34" charset="0"/>
                  <a:ea typeface="微软雅黑" pitchFamily="34" charset="-122"/>
                  <a:cs typeface="Arial" pitchFamily="34" charset="0"/>
                </a:rPr>
                <a:t>家</a:t>
              </a:r>
              <a:r>
                <a:rPr lang="zh-CN" altLang="en-US" sz="1600" kern="0" dirty="0">
                  <a:solidFill>
                    <a:sysClr val="windowText" lastClr="000000">
                      <a:lumMod val="75000"/>
                      <a:lumOff val="25000"/>
                    </a:sysClr>
                  </a:solidFill>
                  <a:latin typeface="Arial" pitchFamily="34" charset="0"/>
                  <a:ea typeface="微软雅黑" pitchFamily="34" charset="-122"/>
                  <a:cs typeface="Arial" pitchFamily="34" charset="0"/>
                </a:rPr>
                <a:t>软件信息服务类企业进行了问卷调查</a:t>
              </a:r>
            </a:p>
          </p:txBody>
        </p:sp>
        <p:sp>
          <p:nvSpPr>
            <p:cNvPr id="24" name="TextBox 30"/>
            <p:cNvSpPr txBox="1"/>
            <p:nvPr/>
          </p:nvSpPr>
          <p:spPr>
            <a:xfrm>
              <a:off x="3491879" y="400264"/>
              <a:ext cx="3044171" cy="1581657"/>
            </a:xfrm>
            <a:prstGeom prst="rect">
              <a:avLst/>
            </a:prstGeom>
            <a:noFill/>
          </p:spPr>
          <p:txBody>
            <a:bodyPr wrap="square" rtlCol="0">
              <a:spAutoFit/>
            </a:bodyPr>
            <a:lstStyle/>
            <a:p>
              <a:pPr lvl="0">
                <a:lnSpc>
                  <a:spcPct val="150000"/>
                </a:lnSpc>
                <a:defRPr/>
              </a:pPr>
              <a:r>
                <a:rPr lang="zh-CN" altLang="en-US" sz="1600" kern="0" dirty="0" smtClean="0">
                  <a:solidFill>
                    <a:sysClr val="windowText" lastClr="000000">
                      <a:lumMod val="75000"/>
                      <a:lumOff val="25000"/>
                    </a:sysClr>
                  </a:solidFill>
                  <a:latin typeface="Arial" pitchFamily="34" charset="0"/>
                  <a:ea typeface="微软雅黑" pitchFamily="34" charset="-122"/>
                  <a:cs typeface="Arial" pitchFamily="34" charset="0"/>
                </a:rPr>
                <a:t>分析调研</a:t>
              </a:r>
              <a:r>
                <a:rPr lang="zh-CN" altLang="en-US" sz="1600" kern="0" dirty="0">
                  <a:solidFill>
                    <a:sysClr val="windowText" lastClr="000000">
                      <a:lumMod val="75000"/>
                      <a:lumOff val="25000"/>
                    </a:sysClr>
                  </a:solidFill>
                  <a:latin typeface="Arial" pitchFamily="34" charset="0"/>
                  <a:ea typeface="微软雅黑" pitchFamily="34" charset="-122"/>
                  <a:cs typeface="Arial" pitchFamily="34" charset="0"/>
                </a:rPr>
                <a:t>了“互联网</a:t>
              </a:r>
              <a:r>
                <a:rPr lang="en-US" altLang="zh-CN" sz="1600" kern="0" dirty="0" smtClean="0">
                  <a:solidFill>
                    <a:sysClr val="windowText" lastClr="000000">
                      <a:lumMod val="75000"/>
                      <a:lumOff val="25000"/>
                    </a:sysClr>
                  </a:solidFill>
                  <a:latin typeface="Arial" pitchFamily="34" charset="0"/>
                  <a:ea typeface="微软雅黑" pitchFamily="34" charset="-122"/>
                  <a:cs typeface="Arial" pitchFamily="34" charset="0"/>
                </a:rPr>
                <a:t>+</a:t>
              </a:r>
              <a:r>
                <a:rPr lang="zh-CN" altLang="en-US" sz="1600" kern="0" dirty="0">
                  <a:solidFill>
                    <a:sysClr val="windowText" lastClr="000000">
                      <a:lumMod val="75000"/>
                      <a:lumOff val="25000"/>
                    </a:sysClr>
                  </a:solidFill>
                  <a:latin typeface="Arial" pitchFamily="34" charset="0"/>
                  <a:ea typeface="微软雅黑" pitchFamily="34" charset="-122"/>
                  <a:cs typeface="Arial" pitchFamily="34" charset="0"/>
                </a:rPr>
                <a:t>”</a:t>
              </a:r>
              <a:r>
                <a:rPr lang="zh-CN" altLang="en-US" sz="1600" kern="0" dirty="0" smtClean="0">
                  <a:solidFill>
                    <a:sysClr val="windowText" lastClr="000000">
                      <a:lumMod val="75000"/>
                      <a:lumOff val="25000"/>
                    </a:sysClr>
                  </a:solidFill>
                  <a:latin typeface="Arial" pitchFamily="34" charset="0"/>
                  <a:ea typeface="微软雅黑" pitchFamily="34" charset="-122"/>
                  <a:cs typeface="Arial" pitchFamily="34" charset="0"/>
                </a:rPr>
                <a:t>和</a:t>
              </a:r>
              <a:r>
                <a:rPr lang="zh-CN" altLang="en-US" sz="1600" kern="0" dirty="0">
                  <a:solidFill>
                    <a:sysClr val="windowText" lastClr="000000">
                      <a:lumMod val="75000"/>
                      <a:lumOff val="25000"/>
                    </a:sysClr>
                  </a:solidFill>
                  <a:latin typeface="Arial" pitchFamily="34" charset="0"/>
                  <a:ea typeface="微软雅黑" pitchFamily="34" charset="-122"/>
                  <a:cs typeface="Arial" pitchFamily="34" charset="0"/>
                </a:rPr>
                <a:t>新一代信息技术的发展</a:t>
              </a:r>
              <a:r>
                <a:rPr lang="zh-CN" altLang="en-US" sz="1600" kern="0" dirty="0" smtClean="0">
                  <a:solidFill>
                    <a:sysClr val="windowText" lastClr="000000">
                      <a:lumMod val="75000"/>
                      <a:lumOff val="25000"/>
                    </a:sysClr>
                  </a:solidFill>
                  <a:latin typeface="Arial" pitchFamily="34" charset="0"/>
                  <a:ea typeface="微软雅黑" pitchFamily="34" charset="-122"/>
                  <a:cs typeface="Arial" pitchFamily="34" charset="0"/>
                </a:rPr>
                <a:t>趋势，软件与信息技术服务业政策</a:t>
              </a:r>
              <a:r>
                <a:rPr lang="zh-CN" altLang="en-US" sz="1600" kern="0" dirty="0">
                  <a:solidFill>
                    <a:sysClr val="windowText" lastClr="000000">
                      <a:lumMod val="75000"/>
                      <a:lumOff val="25000"/>
                    </a:sysClr>
                  </a:solidFill>
                  <a:latin typeface="Arial" pitchFamily="34" charset="0"/>
                  <a:ea typeface="微软雅黑" pitchFamily="34" charset="-122"/>
                  <a:cs typeface="Arial" pitchFamily="34" charset="0"/>
                </a:rPr>
                <a:t>支撑状况等</a:t>
              </a:r>
              <a:endParaRPr kumimoji="0" lang="en-US" altLang="zh-CN" sz="16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endParaRPr>
            </a:p>
          </p:txBody>
        </p:sp>
        <p:sp>
          <p:nvSpPr>
            <p:cNvPr id="25" name="TextBox 31"/>
            <p:cNvSpPr txBox="1"/>
            <p:nvPr/>
          </p:nvSpPr>
          <p:spPr>
            <a:xfrm>
              <a:off x="6665499" y="400264"/>
              <a:ext cx="2103747" cy="1209503"/>
            </a:xfrm>
            <a:prstGeom prst="rect">
              <a:avLst/>
            </a:prstGeom>
            <a:noFill/>
          </p:spPr>
          <p:txBody>
            <a:bodyPr wrap="square" rtlCol="0">
              <a:spAutoFit/>
            </a:bodyPr>
            <a:lstStyle/>
            <a:p>
              <a:pPr lvl="0">
                <a:lnSpc>
                  <a:spcPct val="150000"/>
                </a:lnSpc>
                <a:defRPr/>
              </a:pPr>
              <a:r>
                <a:rPr lang="zh-CN" altLang="en-US" sz="16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itchFamily="34" charset="0"/>
                </a:rPr>
                <a:t>与项目组专家进行</a:t>
              </a:r>
              <a:r>
                <a:rPr lang="zh-CN" altLang="en-US" sz="1600" kern="0" dirty="0" smtClean="0">
                  <a:solidFill>
                    <a:sysClr val="windowText" lastClr="000000">
                      <a:lumMod val="75000"/>
                      <a:lumOff val="25000"/>
                    </a:sysClr>
                  </a:solidFill>
                  <a:latin typeface="微软雅黑" panose="020B0503020204020204" pitchFamily="34" charset="-122"/>
                  <a:ea typeface="微软雅黑" panose="020B0503020204020204" pitchFamily="34" charset="-122"/>
                  <a:cs typeface="Arial" pitchFamily="34" charset="0"/>
                </a:rPr>
                <a:t>了</a:t>
              </a:r>
              <a:r>
                <a:rPr lang="en-US" altLang="zh-CN" sz="1600" kern="0" dirty="0" smtClean="0">
                  <a:solidFill>
                    <a:sysClr val="windowText" lastClr="000000">
                      <a:lumMod val="75000"/>
                      <a:lumOff val="25000"/>
                    </a:sysClr>
                  </a:solidFill>
                  <a:latin typeface="微软雅黑" panose="020B0503020204020204" pitchFamily="34" charset="-122"/>
                  <a:ea typeface="微软雅黑" panose="020B0503020204020204" pitchFamily="34" charset="-122"/>
                  <a:cs typeface="Arial" pitchFamily="34" charset="0"/>
                </a:rPr>
                <a:t>4</a:t>
              </a:r>
              <a:r>
                <a:rPr lang="zh-CN" altLang="en-US" sz="1600" kern="0" dirty="0" smtClean="0">
                  <a:solidFill>
                    <a:sysClr val="windowText" lastClr="000000">
                      <a:lumMod val="75000"/>
                      <a:lumOff val="25000"/>
                    </a:sysClr>
                  </a:solidFill>
                  <a:latin typeface="微软雅黑" panose="020B0503020204020204" pitchFamily="34" charset="-122"/>
                  <a:ea typeface="微软雅黑" panose="020B0503020204020204" pitchFamily="34" charset="-122"/>
                  <a:cs typeface="Arial" pitchFamily="34" charset="0"/>
                </a:rPr>
                <a:t>次</a:t>
              </a:r>
              <a:r>
                <a:rPr lang="zh-CN" altLang="en-US" sz="16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itchFamily="34" charset="0"/>
                </a:rPr>
                <a:t>座谈</a:t>
              </a:r>
              <a:r>
                <a:rPr lang="zh-CN" altLang="en-US" sz="1600" kern="0" dirty="0" smtClean="0">
                  <a:solidFill>
                    <a:sysClr val="windowText" lastClr="000000">
                      <a:lumMod val="75000"/>
                      <a:lumOff val="25000"/>
                    </a:sysClr>
                  </a:solidFill>
                  <a:latin typeface="微软雅黑" panose="020B0503020204020204" pitchFamily="34" charset="-122"/>
                  <a:ea typeface="微软雅黑" panose="020B0503020204020204" pitchFamily="34" charset="-122"/>
                  <a:cs typeface="Arial" pitchFamily="34" charset="0"/>
                </a:rPr>
                <a:t>，对报告五易</a:t>
              </a:r>
              <a:r>
                <a:rPr lang="zh-CN" altLang="en-US" sz="1600" kern="0" dirty="0">
                  <a:solidFill>
                    <a:sysClr val="windowText" lastClr="000000">
                      <a:lumMod val="75000"/>
                      <a:lumOff val="25000"/>
                    </a:sysClr>
                  </a:solidFill>
                  <a:latin typeface="微软雅黑" panose="020B0503020204020204" pitchFamily="34" charset="-122"/>
                  <a:ea typeface="微软雅黑" panose="020B0503020204020204" pitchFamily="34" charset="-122"/>
                  <a:cs typeface="Arial" pitchFamily="34" charset="0"/>
                </a:rPr>
                <a:t>其稿</a:t>
              </a:r>
              <a:endParaRPr kumimoji="0" lang="en-US" altLang="zh-CN" sz="1600" b="0" i="0" u="none" strike="noStrike" kern="0" cap="none" spc="0" normalizeH="0" baseline="0" noProof="0" dirty="0">
                <a:ln>
                  <a:noFill/>
                </a:ln>
                <a:solidFill>
                  <a:sysClr val="windowText" lastClr="000000">
                    <a:lumMod val="75000"/>
                    <a:lumOff val="25000"/>
                  </a:sysClr>
                </a:solidFill>
                <a:effectLst/>
                <a:uLnTx/>
                <a:uFillTx/>
                <a:latin typeface="微软雅黑" panose="020B0503020204020204" pitchFamily="34" charset="-122"/>
                <a:ea typeface="微软雅黑" panose="020B0503020204020204" pitchFamily="34" charset="-122"/>
                <a:cs typeface="Arial" pitchFamily="34" charset="0"/>
              </a:endParaRPr>
            </a:p>
          </p:txBody>
        </p:sp>
      </p:grpSp>
      <p:cxnSp>
        <p:nvCxnSpPr>
          <p:cNvPr id="3" name="直接连接符 2"/>
          <p:cNvCxnSpPr/>
          <p:nvPr/>
        </p:nvCxnSpPr>
        <p:spPr>
          <a:xfrm>
            <a:off x="1907704" y="4797152"/>
            <a:ext cx="0" cy="576064"/>
          </a:xfrm>
          <a:prstGeom prst="line">
            <a:avLst/>
          </a:prstGeom>
        </p:spPr>
        <p:style>
          <a:lnRef idx="1">
            <a:schemeClr val="accent2"/>
          </a:lnRef>
          <a:fillRef idx="0">
            <a:schemeClr val="accent2"/>
          </a:fillRef>
          <a:effectRef idx="0">
            <a:schemeClr val="accent2"/>
          </a:effectRef>
          <a:fontRef idx="minor">
            <a:schemeClr val="tx1"/>
          </a:fontRef>
        </p:style>
      </p:cxnSp>
      <p:cxnSp>
        <p:nvCxnSpPr>
          <p:cNvPr id="61" name="直接连接符 60"/>
          <p:cNvCxnSpPr/>
          <p:nvPr/>
        </p:nvCxnSpPr>
        <p:spPr>
          <a:xfrm>
            <a:off x="4427984" y="4797152"/>
            <a:ext cx="0" cy="576064"/>
          </a:xfrm>
          <a:prstGeom prst="line">
            <a:avLst/>
          </a:prstGeom>
          <a:noFill/>
          <a:ln w="12700" cap="flat" cmpd="sng" algn="ctr">
            <a:solidFill>
              <a:srgbClr val="1F497D">
                <a:lumMod val="60000"/>
                <a:lumOff val="40000"/>
              </a:srgbClr>
            </a:solidFill>
            <a:prstDash val="solid"/>
            <a:headEnd type="none" w="med" len="med"/>
            <a:tailEnd type="diamond" w="med" len="med"/>
          </a:ln>
          <a:effectLst/>
        </p:spPr>
      </p:cxnSp>
      <p:cxnSp>
        <p:nvCxnSpPr>
          <p:cNvPr id="62" name="直接连接符 61"/>
          <p:cNvCxnSpPr/>
          <p:nvPr/>
        </p:nvCxnSpPr>
        <p:spPr>
          <a:xfrm>
            <a:off x="6948264" y="4797152"/>
            <a:ext cx="0" cy="576064"/>
          </a:xfrm>
          <a:prstGeom prst="line">
            <a:avLst/>
          </a:prstGeom>
          <a:noFill/>
          <a:ln w="12700" cap="flat" cmpd="sng" algn="ctr">
            <a:solidFill>
              <a:srgbClr val="1F497D">
                <a:lumMod val="60000"/>
                <a:lumOff val="40000"/>
              </a:srgbClr>
            </a:solidFill>
            <a:prstDash val="solid"/>
            <a:headEnd type="none" w="med" len="med"/>
            <a:tailEnd type="diamond" w="med" len="med"/>
          </a:ln>
          <a:effectLst/>
        </p:spPr>
      </p:cxnSp>
    </p:spTree>
    <p:extLst>
      <p:ext uri="{BB962C8B-B14F-4D97-AF65-F5344CB8AC3E}">
        <p14:creationId xmlns:p14="http://schemas.microsoft.com/office/powerpoint/2010/main" xmlns="" val="19179126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259632" y="5473700"/>
            <a:ext cx="7718425" cy="13843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16" name="圆角矩形 15"/>
          <p:cNvSpPr/>
          <p:nvPr/>
        </p:nvSpPr>
        <p:spPr>
          <a:xfrm>
            <a:off x="323528" y="1715990"/>
            <a:ext cx="4320480" cy="1857026"/>
          </a:xfrm>
          <a:prstGeom prst="roundRect">
            <a:avLst/>
          </a:prstGeom>
          <a:solidFill>
            <a:schemeClr val="lt1">
              <a:alpha val="0"/>
            </a:schemeClr>
          </a:solidFill>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zh-CN" altLang="en-US" sz="1400" dirty="0">
                <a:latin typeface="Microsoft YaHei" charset="0"/>
                <a:ea typeface="Microsoft YaHei" charset="0"/>
                <a:cs typeface="Microsoft YaHei" charset="0"/>
              </a:rPr>
              <a:t>北京顺义空港物流基地是北京市三大物流基地之一，也是北京市唯一的航空</a:t>
            </a:r>
            <a:r>
              <a:rPr lang="en-US" altLang="zh-CN" sz="1400" dirty="0">
                <a:latin typeface="Microsoft YaHei" charset="0"/>
                <a:ea typeface="Microsoft YaHei" charset="0"/>
                <a:cs typeface="Microsoft YaHei" charset="0"/>
              </a:rPr>
              <a:t>——</a:t>
            </a:r>
            <a:r>
              <a:rPr lang="zh-CN" altLang="en-US" sz="1400" dirty="0">
                <a:latin typeface="Microsoft YaHei" charset="0"/>
                <a:ea typeface="Microsoft YaHei" charset="0"/>
                <a:cs typeface="Microsoft YaHei" charset="0"/>
              </a:rPr>
              <a:t>公路国际货运枢纽型物流基地</a:t>
            </a:r>
            <a:r>
              <a:rPr lang="zh-CN" altLang="en-US" sz="1400" dirty="0" smtClean="0">
                <a:latin typeface="Microsoft YaHei" charset="0"/>
                <a:ea typeface="Microsoft YaHei" charset="0"/>
                <a:cs typeface="Microsoft YaHei" charset="0"/>
              </a:rPr>
              <a:t>。区内</a:t>
            </a:r>
            <a:r>
              <a:rPr lang="zh-CN" altLang="en-US" sz="1400" dirty="0">
                <a:latin typeface="Microsoft YaHei" charset="0"/>
                <a:ea typeface="Microsoft YaHei" charset="0"/>
                <a:cs typeface="Microsoft YaHei" charset="0"/>
              </a:rPr>
              <a:t>集聚的著名物流公司有：</a:t>
            </a:r>
            <a:r>
              <a:rPr lang="en-US" altLang="zh-CN" sz="1400" dirty="0">
                <a:latin typeface="Microsoft YaHei" charset="0"/>
                <a:ea typeface="Microsoft YaHei" charset="0"/>
                <a:cs typeface="Microsoft YaHei" charset="0"/>
              </a:rPr>
              <a:t>TNT</a:t>
            </a:r>
            <a:r>
              <a:rPr lang="zh-CN" altLang="en-US" sz="1400" dirty="0">
                <a:latin typeface="Microsoft YaHei" charset="0"/>
                <a:ea typeface="Microsoft YaHei" charset="0"/>
                <a:cs typeface="Microsoft YaHei" charset="0"/>
              </a:rPr>
              <a:t>、日本邮船、日本住友、中外运、近铁、宅急送、顺丰速运等。</a:t>
            </a:r>
          </a:p>
        </p:txBody>
      </p:sp>
      <p:sp>
        <p:nvSpPr>
          <p:cNvPr id="17" name="矩形 16"/>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2400" b="1" dirty="0">
                <a:solidFill>
                  <a:schemeClr val="tx1"/>
                </a:solidFill>
                <a:latin typeface="黑体" panose="02010609060101010101" pitchFamily="49" charset="-122"/>
                <a:ea typeface="黑体" panose="02010609060101010101" pitchFamily="49" charset="-122"/>
              </a:rPr>
              <a:t>空港物流基地提供物流平台 ，使用“互联网</a:t>
            </a:r>
            <a:r>
              <a:rPr lang="en-US" altLang="zh-CN" sz="2400" b="1" dirty="0">
                <a:solidFill>
                  <a:schemeClr val="tx1"/>
                </a:solidFill>
                <a:latin typeface="黑体" panose="02010609060101010101" pitchFamily="49" charset="-122"/>
                <a:ea typeface="黑体" panose="02010609060101010101" pitchFamily="49" charset="-122"/>
              </a:rPr>
              <a:t>+”</a:t>
            </a:r>
            <a:r>
              <a:rPr lang="zh-CN" altLang="en-US" sz="2400" b="1" dirty="0">
                <a:solidFill>
                  <a:schemeClr val="tx1"/>
                </a:solidFill>
                <a:latin typeface="黑体" panose="02010609060101010101" pitchFamily="49" charset="-122"/>
                <a:ea typeface="黑体" panose="02010609060101010101" pitchFamily="49" charset="-122"/>
              </a:rPr>
              <a:t>可以有效提高服务</a:t>
            </a:r>
            <a:r>
              <a:rPr lang="zh-CN" altLang="en-US" sz="2400" b="1" dirty="0" smtClean="0">
                <a:solidFill>
                  <a:schemeClr val="tx1"/>
                </a:solidFill>
                <a:latin typeface="黑体" panose="02010609060101010101" pitchFamily="49" charset="-122"/>
                <a:ea typeface="黑体" panose="02010609060101010101" pitchFamily="49" charset="-122"/>
              </a:rPr>
              <a:t>效率</a:t>
            </a:r>
            <a:endParaRPr lang="zh-CN" altLang="en-US" sz="2400" b="1" dirty="0">
              <a:solidFill>
                <a:schemeClr val="tx1"/>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825122" y="1708481"/>
            <a:ext cx="3923342" cy="2152567"/>
          </a:xfrm>
          <a:prstGeom prst="rect">
            <a:avLst/>
          </a:prstGeom>
          <a:ln>
            <a:noFill/>
          </a:ln>
          <a:effectLst>
            <a:outerShdw blurRad="190500" algn="tl" rotWithShape="0">
              <a:srgbClr val="000000">
                <a:alpha val="70000"/>
              </a:srgbClr>
            </a:outerShdw>
          </a:effectLst>
        </p:spPr>
      </p:pic>
      <p:sp>
        <p:nvSpPr>
          <p:cNvPr id="18" name="圆角矩形 17"/>
          <p:cNvSpPr/>
          <p:nvPr/>
        </p:nvSpPr>
        <p:spPr>
          <a:xfrm>
            <a:off x="539552" y="4005064"/>
            <a:ext cx="7344816" cy="1296144"/>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nvGrpSpPr>
          <p:cNvPr id="3" name="组 2"/>
          <p:cNvGrpSpPr/>
          <p:nvPr/>
        </p:nvGrpSpPr>
        <p:grpSpPr>
          <a:xfrm rot="20896428">
            <a:off x="2191330" y="3784116"/>
            <a:ext cx="7244905" cy="2777645"/>
            <a:chOff x="-127694" y="1038733"/>
            <a:chExt cx="9257697" cy="3840783"/>
          </a:xfrm>
        </p:grpSpPr>
        <p:sp>
          <p:nvSpPr>
            <p:cNvPr id="311305" name="TextBox 19"/>
            <p:cNvSpPr>
              <a:spLocks noChangeArrowheads="1"/>
            </p:cNvSpPr>
            <p:nvPr/>
          </p:nvSpPr>
          <p:spPr bwMode="auto">
            <a:xfrm rot="703572">
              <a:off x="6458168" y="1038733"/>
              <a:ext cx="2671835" cy="642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endParaRPr lang="zh-CN" altLang="en-US" dirty="0"/>
            </a:p>
          </p:txBody>
        </p:sp>
        <p:sp>
          <p:nvSpPr>
            <p:cNvPr id="311307" name="TextBox 21"/>
            <p:cNvSpPr>
              <a:spLocks noChangeArrowheads="1"/>
            </p:cNvSpPr>
            <p:nvPr/>
          </p:nvSpPr>
          <p:spPr bwMode="auto">
            <a:xfrm rot="703572">
              <a:off x="-127694" y="3858130"/>
              <a:ext cx="7637113" cy="10213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50000"/>
                </a:lnSpc>
              </a:pPr>
              <a:r>
                <a:rPr lang="zh-CN" altLang="en-US" sz="1400" dirty="0" smtClean="0">
                  <a:solidFill>
                    <a:srgbClr val="3F3F3F"/>
                  </a:solidFill>
                  <a:ea typeface="微软雅黑" charset="0"/>
                  <a:sym typeface="Arial" charset="0"/>
                </a:rPr>
                <a:t>依托</a:t>
              </a:r>
              <a:r>
                <a:rPr lang="zh-CN" altLang="en-US" sz="1400" dirty="0">
                  <a:solidFill>
                    <a:srgbClr val="3F3F3F"/>
                  </a:solidFill>
                  <a:ea typeface="微软雅黑" charset="0"/>
                  <a:sym typeface="Arial" charset="0"/>
                </a:rPr>
                <a:t>首都国际</a:t>
              </a:r>
              <a:r>
                <a:rPr lang="zh-CN" altLang="en-US" sz="1400" dirty="0" smtClean="0">
                  <a:solidFill>
                    <a:srgbClr val="3F3F3F"/>
                  </a:solidFill>
                  <a:ea typeface="微软雅黑" charset="0"/>
                  <a:sym typeface="Arial" charset="0"/>
                </a:rPr>
                <a:t>机场，</a:t>
              </a:r>
              <a:r>
                <a:rPr lang="zh-CN" altLang="en-US" sz="1400" dirty="0">
                  <a:solidFill>
                    <a:srgbClr val="3F3F3F"/>
                  </a:solidFill>
                  <a:ea typeface="微软雅黑" charset="0"/>
                  <a:sym typeface="Arial" charset="0"/>
                </a:rPr>
                <a:t>凭借周边发达的公路、轻轨网络，辅以铁路运输和海运，吸引从事国内</a:t>
              </a:r>
              <a:r>
                <a:rPr lang="zh-CN" altLang="en-US" sz="1400" dirty="0" smtClean="0">
                  <a:solidFill>
                    <a:srgbClr val="3F3F3F"/>
                  </a:solidFill>
                  <a:ea typeface="微软雅黑" charset="0"/>
                  <a:sym typeface="Arial" charset="0"/>
                </a:rPr>
                <a:t>国际企业入驻。</a:t>
              </a:r>
              <a:endParaRPr lang="zh-CN" altLang="en-US" sz="1400" dirty="0">
                <a:solidFill>
                  <a:srgbClr val="3F3F3F"/>
                </a:solidFill>
                <a:ea typeface="微软雅黑" charset="0"/>
                <a:sym typeface="Arial" charset="0"/>
              </a:endParaRPr>
            </a:p>
          </p:txBody>
        </p:sp>
        <p:sp>
          <p:nvSpPr>
            <p:cNvPr id="311306" name="TextBox 20"/>
            <p:cNvSpPr>
              <a:spLocks noChangeArrowheads="1"/>
            </p:cNvSpPr>
            <p:nvPr/>
          </p:nvSpPr>
          <p:spPr bwMode="auto">
            <a:xfrm rot="703572">
              <a:off x="2408516" y="3362142"/>
              <a:ext cx="2493972" cy="4735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a:defRPr>
                  <a:solidFill>
                    <a:schemeClr val="tx1"/>
                  </a:solidFill>
                  <a:latin typeface="Arial" charset="0"/>
                  <a:ea typeface="宋体" charset="0"/>
                </a:defRPr>
              </a:lvl2pPr>
              <a:lvl3pPr>
                <a:defRPr>
                  <a:solidFill>
                    <a:schemeClr val="tx1"/>
                  </a:solidFill>
                  <a:latin typeface="Arial" charset="0"/>
                  <a:ea typeface="宋体" charset="0"/>
                </a:defRPr>
              </a:lvl3pPr>
              <a:lvl4pPr>
                <a:defRPr>
                  <a:solidFill>
                    <a:schemeClr val="tx1"/>
                  </a:solidFill>
                  <a:latin typeface="Arial" charset="0"/>
                  <a:ea typeface="宋体" charset="0"/>
                </a:defRPr>
              </a:lvl4pPr>
              <a:lvl5pPr>
                <a:defRPr>
                  <a:solidFill>
                    <a:schemeClr val="tx1"/>
                  </a:solidFill>
                  <a:latin typeface="Arial" charset="0"/>
                  <a:ea typeface="宋体" charset="0"/>
                </a:defRPr>
              </a:lvl5pPr>
              <a:lvl6pPr eaLnBrk="0" fontAlgn="base" hangingPunct="0">
                <a:spcBef>
                  <a:spcPct val="0"/>
                </a:spcBef>
                <a:spcAft>
                  <a:spcPct val="0"/>
                </a:spcAft>
                <a:buFont typeface="Arial" charset="0"/>
                <a:defRPr>
                  <a:solidFill>
                    <a:schemeClr val="tx1"/>
                  </a:solidFill>
                  <a:latin typeface="Arial" charset="0"/>
                  <a:ea typeface="宋体" charset="0"/>
                </a:defRPr>
              </a:lvl6pPr>
              <a:lvl7pPr eaLnBrk="0" fontAlgn="base" hangingPunct="0">
                <a:spcBef>
                  <a:spcPct val="0"/>
                </a:spcBef>
                <a:spcAft>
                  <a:spcPct val="0"/>
                </a:spcAft>
                <a:buFont typeface="Arial" charset="0"/>
                <a:defRPr>
                  <a:solidFill>
                    <a:schemeClr val="tx1"/>
                  </a:solidFill>
                  <a:latin typeface="Arial" charset="0"/>
                  <a:ea typeface="宋体" charset="0"/>
                </a:defRPr>
              </a:lvl7pPr>
              <a:lvl8pPr eaLnBrk="0" fontAlgn="base" hangingPunct="0">
                <a:spcBef>
                  <a:spcPct val="0"/>
                </a:spcBef>
                <a:spcAft>
                  <a:spcPct val="0"/>
                </a:spcAft>
                <a:buFont typeface="Arial" charset="0"/>
                <a:defRPr>
                  <a:solidFill>
                    <a:schemeClr val="tx1"/>
                  </a:solidFill>
                  <a:latin typeface="Arial" charset="0"/>
                  <a:ea typeface="宋体" charset="0"/>
                </a:defRPr>
              </a:lvl8pPr>
              <a:lvl9pPr eaLnBrk="0" fontAlgn="base" hangingPunct="0">
                <a:spcBef>
                  <a:spcPct val="0"/>
                </a:spcBef>
                <a:spcAft>
                  <a:spcPct val="0"/>
                </a:spcAft>
                <a:buFont typeface="Arial" charset="0"/>
                <a:defRPr>
                  <a:solidFill>
                    <a:schemeClr val="tx1"/>
                  </a:solidFill>
                  <a:latin typeface="Arial" charset="0"/>
                  <a:ea typeface="宋体" charset="0"/>
                </a:defRPr>
              </a:lvl9pPr>
            </a:lstStyle>
            <a:p>
              <a:pPr algn="ctr">
                <a:lnSpc>
                  <a:spcPct val="80000"/>
                </a:lnSpc>
              </a:pPr>
              <a:r>
                <a:rPr lang="zh-CN" altLang="en-US" sz="2000" b="1" i="1" dirty="0">
                  <a:solidFill>
                    <a:srgbClr val="DC920E"/>
                  </a:solidFill>
                  <a:latin typeface="Adidas Unity" charset="0"/>
                  <a:ea typeface="微软雅黑" charset="0"/>
                  <a:sym typeface="Times New Roman" charset="0"/>
                </a:rPr>
                <a:t>提供物流平台 </a:t>
              </a:r>
            </a:p>
          </p:txBody>
        </p:sp>
      </p:grpSp>
      <p:sp>
        <p:nvSpPr>
          <p:cNvPr id="4" name="矩形 3"/>
          <p:cNvSpPr/>
          <p:nvPr/>
        </p:nvSpPr>
        <p:spPr>
          <a:xfrm>
            <a:off x="1547664" y="4449886"/>
            <a:ext cx="6336704" cy="704232"/>
          </a:xfrm>
          <a:prstGeom prst="rect">
            <a:avLst/>
          </a:prstGeom>
        </p:spPr>
        <p:txBody>
          <a:bodyPr wrap="square">
            <a:spAutoFit/>
          </a:bodyPr>
          <a:lstStyle/>
          <a:p>
            <a:pPr>
              <a:lnSpc>
                <a:spcPct val="150000"/>
              </a:lnSpc>
            </a:pPr>
            <a:r>
              <a:rPr lang="zh-CN" altLang="en-US" sz="1400" dirty="0">
                <a:solidFill>
                  <a:srgbClr val="3F3F3F"/>
                </a:solidFill>
                <a:ea typeface="微软雅黑" charset="0"/>
                <a:sym typeface="Arial" charset="0"/>
              </a:rPr>
              <a:t>与首都机场及其货运区统一规划，科学布局，无缝对接，充分满足航空运货对速度、质量的要求。 </a:t>
            </a:r>
            <a:endParaRPr lang="zh-CN" altLang="en-US" sz="1400" dirty="0">
              <a:solidFill>
                <a:srgbClr val="3F3F3F"/>
              </a:solidFill>
              <a:ea typeface="微软雅黑" charset="0"/>
            </a:endParaRPr>
          </a:p>
        </p:txBody>
      </p:sp>
      <p:sp>
        <p:nvSpPr>
          <p:cNvPr id="19" name="TextBox 18"/>
          <p:cNvSpPr>
            <a:spLocks noChangeArrowheads="1"/>
          </p:cNvSpPr>
          <p:nvPr/>
        </p:nvSpPr>
        <p:spPr bwMode="auto">
          <a:xfrm>
            <a:off x="3203848" y="4077072"/>
            <a:ext cx="1875321" cy="34246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a:defRPr>
                <a:solidFill>
                  <a:schemeClr val="tx1"/>
                </a:solidFill>
                <a:latin typeface="Arial" charset="0"/>
                <a:ea typeface="宋体" charset="0"/>
              </a:defRPr>
            </a:lvl2pPr>
            <a:lvl3pPr>
              <a:defRPr>
                <a:solidFill>
                  <a:schemeClr val="tx1"/>
                </a:solidFill>
                <a:latin typeface="Arial" charset="0"/>
                <a:ea typeface="宋体" charset="0"/>
              </a:defRPr>
            </a:lvl3pPr>
            <a:lvl4pPr>
              <a:defRPr>
                <a:solidFill>
                  <a:schemeClr val="tx1"/>
                </a:solidFill>
                <a:latin typeface="Arial" charset="0"/>
                <a:ea typeface="宋体" charset="0"/>
              </a:defRPr>
            </a:lvl4pPr>
            <a:lvl5pPr>
              <a:defRPr>
                <a:solidFill>
                  <a:schemeClr val="tx1"/>
                </a:solidFill>
                <a:latin typeface="Arial" charset="0"/>
                <a:ea typeface="宋体" charset="0"/>
              </a:defRPr>
            </a:lvl5pPr>
            <a:lvl6pPr eaLnBrk="0" fontAlgn="base" hangingPunct="0">
              <a:spcBef>
                <a:spcPct val="0"/>
              </a:spcBef>
              <a:spcAft>
                <a:spcPct val="0"/>
              </a:spcAft>
              <a:buFont typeface="Arial" charset="0"/>
              <a:defRPr>
                <a:solidFill>
                  <a:schemeClr val="tx1"/>
                </a:solidFill>
                <a:latin typeface="Arial" charset="0"/>
                <a:ea typeface="宋体" charset="0"/>
              </a:defRPr>
            </a:lvl6pPr>
            <a:lvl7pPr eaLnBrk="0" fontAlgn="base" hangingPunct="0">
              <a:spcBef>
                <a:spcPct val="0"/>
              </a:spcBef>
              <a:spcAft>
                <a:spcPct val="0"/>
              </a:spcAft>
              <a:buFont typeface="Arial" charset="0"/>
              <a:defRPr>
                <a:solidFill>
                  <a:schemeClr val="tx1"/>
                </a:solidFill>
                <a:latin typeface="Arial" charset="0"/>
                <a:ea typeface="宋体" charset="0"/>
              </a:defRPr>
            </a:lvl7pPr>
            <a:lvl8pPr eaLnBrk="0" fontAlgn="base" hangingPunct="0">
              <a:spcBef>
                <a:spcPct val="0"/>
              </a:spcBef>
              <a:spcAft>
                <a:spcPct val="0"/>
              </a:spcAft>
              <a:buFont typeface="Arial" charset="0"/>
              <a:defRPr>
                <a:solidFill>
                  <a:schemeClr val="tx1"/>
                </a:solidFill>
                <a:latin typeface="Arial" charset="0"/>
                <a:ea typeface="宋体" charset="0"/>
              </a:defRPr>
            </a:lvl8pPr>
            <a:lvl9pPr eaLnBrk="0" fontAlgn="base" hangingPunct="0">
              <a:spcBef>
                <a:spcPct val="0"/>
              </a:spcBef>
              <a:spcAft>
                <a:spcPct val="0"/>
              </a:spcAft>
              <a:buFont typeface="Arial" charset="0"/>
              <a:defRPr>
                <a:solidFill>
                  <a:schemeClr val="tx1"/>
                </a:solidFill>
                <a:latin typeface="Arial" charset="0"/>
                <a:ea typeface="宋体" charset="0"/>
              </a:defRPr>
            </a:lvl9pPr>
          </a:lstStyle>
          <a:p>
            <a:pPr algn="ctr">
              <a:lnSpc>
                <a:spcPct val="80000"/>
              </a:lnSpc>
            </a:pPr>
            <a:r>
              <a:rPr lang="zh-CN" altLang="en-US" sz="2000" b="1" i="1" dirty="0">
                <a:solidFill>
                  <a:srgbClr val="DC920E"/>
                </a:solidFill>
                <a:latin typeface="Adidas Unity" charset="0"/>
                <a:ea typeface="微软雅黑" charset="0"/>
                <a:sym typeface="Times New Roman" charset="0"/>
              </a:rPr>
              <a:t>降低物流成本 </a:t>
            </a:r>
          </a:p>
        </p:txBody>
      </p:sp>
      <p:sp>
        <p:nvSpPr>
          <p:cNvPr id="20" name="TextBox 19"/>
          <p:cNvSpPr>
            <a:spLocks noChangeArrowheads="1"/>
          </p:cNvSpPr>
          <p:nvPr/>
        </p:nvSpPr>
        <p:spPr bwMode="auto">
          <a:xfrm flipH="1">
            <a:off x="611560" y="4365104"/>
            <a:ext cx="720076" cy="652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a:defRPr>
                <a:solidFill>
                  <a:schemeClr val="tx1"/>
                </a:solidFill>
                <a:latin typeface="Arial" charset="0"/>
                <a:ea typeface="宋体" charset="0"/>
              </a:defRPr>
            </a:lvl2pPr>
            <a:lvl3pPr>
              <a:defRPr>
                <a:solidFill>
                  <a:schemeClr val="tx1"/>
                </a:solidFill>
                <a:latin typeface="Arial" charset="0"/>
                <a:ea typeface="宋体" charset="0"/>
              </a:defRPr>
            </a:lvl3pPr>
            <a:lvl4pPr>
              <a:defRPr>
                <a:solidFill>
                  <a:schemeClr val="tx1"/>
                </a:solidFill>
                <a:latin typeface="Arial" charset="0"/>
                <a:ea typeface="宋体" charset="0"/>
              </a:defRPr>
            </a:lvl4pPr>
            <a:lvl5pPr>
              <a:defRPr>
                <a:solidFill>
                  <a:schemeClr val="tx1"/>
                </a:solidFill>
                <a:latin typeface="Arial" charset="0"/>
                <a:ea typeface="宋体" charset="0"/>
              </a:defRPr>
            </a:lvl5pPr>
            <a:lvl6pPr eaLnBrk="0" fontAlgn="base" hangingPunct="0">
              <a:spcBef>
                <a:spcPct val="0"/>
              </a:spcBef>
              <a:spcAft>
                <a:spcPct val="0"/>
              </a:spcAft>
              <a:buFont typeface="Arial" charset="0"/>
              <a:defRPr>
                <a:solidFill>
                  <a:schemeClr val="tx1"/>
                </a:solidFill>
                <a:latin typeface="Arial" charset="0"/>
                <a:ea typeface="宋体" charset="0"/>
              </a:defRPr>
            </a:lvl6pPr>
            <a:lvl7pPr eaLnBrk="0" fontAlgn="base" hangingPunct="0">
              <a:spcBef>
                <a:spcPct val="0"/>
              </a:spcBef>
              <a:spcAft>
                <a:spcPct val="0"/>
              </a:spcAft>
              <a:buFont typeface="Arial" charset="0"/>
              <a:defRPr>
                <a:solidFill>
                  <a:schemeClr val="tx1"/>
                </a:solidFill>
                <a:latin typeface="Arial" charset="0"/>
                <a:ea typeface="宋体" charset="0"/>
              </a:defRPr>
            </a:lvl7pPr>
            <a:lvl8pPr eaLnBrk="0" fontAlgn="base" hangingPunct="0">
              <a:spcBef>
                <a:spcPct val="0"/>
              </a:spcBef>
              <a:spcAft>
                <a:spcPct val="0"/>
              </a:spcAft>
              <a:buFont typeface="Arial" charset="0"/>
              <a:defRPr>
                <a:solidFill>
                  <a:schemeClr val="tx1"/>
                </a:solidFill>
                <a:latin typeface="Arial" charset="0"/>
                <a:ea typeface="宋体" charset="0"/>
              </a:defRPr>
            </a:lvl8pPr>
            <a:lvl9pPr eaLnBrk="0" fontAlgn="base" hangingPunct="0">
              <a:spcBef>
                <a:spcPct val="0"/>
              </a:spcBef>
              <a:spcAft>
                <a:spcPct val="0"/>
              </a:spcAft>
              <a:buFont typeface="Arial" charset="0"/>
              <a:defRPr>
                <a:solidFill>
                  <a:schemeClr val="tx1"/>
                </a:solidFill>
                <a:latin typeface="Arial" charset="0"/>
                <a:ea typeface="宋体" charset="0"/>
              </a:defRPr>
            </a:lvl9pPr>
          </a:lstStyle>
          <a:p>
            <a:pPr algn="ctr" eaLnBrk="1" hangingPunct="1">
              <a:lnSpc>
                <a:spcPct val="80000"/>
              </a:lnSpc>
            </a:pPr>
            <a:r>
              <a:rPr lang="en-US" altLang="zh-CN" sz="4400" b="1" i="1" dirty="0" smtClean="0">
                <a:solidFill>
                  <a:srgbClr val="974806"/>
                </a:solidFill>
                <a:latin typeface="Baskerville Old Face" charset="0"/>
                <a:ea typeface="微软雅黑" charset="0"/>
                <a:sym typeface="Baskerville Old Face" charset="0"/>
              </a:rPr>
              <a:t>1</a:t>
            </a:r>
            <a:endParaRPr lang="zh-CN" altLang="en-US" sz="4400" b="1" i="1" dirty="0">
              <a:solidFill>
                <a:srgbClr val="974806"/>
              </a:solidFill>
              <a:latin typeface="Baskerville Old Face" charset="0"/>
              <a:ea typeface="微软雅黑" charset="0"/>
              <a:sym typeface="Baskerville Old Face" charset="0"/>
            </a:endParaRPr>
          </a:p>
        </p:txBody>
      </p:sp>
      <p:sp>
        <p:nvSpPr>
          <p:cNvPr id="23" name="TextBox 21"/>
          <p:cNvSpPr>
            <a:spLocks noChangeArrowheads="1"/>
          </p:cNvSpPr>
          <p:nvPr/>
        </p:nvSpPr>
        <p:spPr bwMode="auto">
          <a:xfrm flipH="1">
            <a:off x="408522" y="5872793"/>
            <a:ext cx="2867334" cy="652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a:defRPr>
                <a:solidFill>
                  <a:schemeClr val="tx1"/>
                </a:solidFill>
                <a:latin typeface="Arial" charset="0"/>
                <a:ea typeface="宋体" charset="0"/>
              </a:defRPr>
            </a:lvl2pPr>
            <a:lvl3pPr>
              <a:defRPr>
                <a:solidFill>
                  <a:schemeClr val="tx1"/>
                </a:solidFill>
                <a:latin typeface="Arial" charset="0"/>
                <a:ea typeface="宋体" charset="0"/>
              </a:defRPr>
            </a:lvl3pPr>
            <a:lvl4pPr>
              <a:defRPr>
                <a:solidFill>
                  <a:schemeClr val="tx1"/>
                </a:solidFill>
                <a:latin typeface="Arial" charset="0"/>
                <a:ea typeface="宋体" charset="0"/>
              </a:defRPr>
            </a:lvl4pPr>
            <a:lvl5pPr>
              <a:defRPr>
                <a:solidFill>
                  <a:schemeClr val="tx1"/>
                </a:solidFill>
                <a:latin typeface="Arial" charset="0"/>
                <a:ea typeface="宋体" charset="0"/>
              </a:defRPr>
            </a:lvl5pPr>
            <a:lvl6pPr eaLnBrk="0" fontAlgn="base" hangingPunct="0">
              <a:spcBef>
                <a:spcPct val="0"/>
              </a:spcBef>
              <a:spcAft>
                <a:spcPct val="0"/>
              </a:spcAft>
              <a:buFont typeface="Arial" charset="0"/>
              <a:defRPr>
                <a:solidFill>
                  <a:schemeClr val="tx1"/>
                </a:solidFill>
                <a:latin typeface="Arial" charset="0"/>
                <a:ea typeface="宋体" charset="0"/>
              </a:defRPr>
            </a:lvl6pPr>
            <a:lvl7pPr eaLnBrk="0" fontAlgn="base" hangingPunct="0">
              <a:spcBef>
                <a:spcPct val="0"/>
              </a:spcBef>
              <a:spcAft>
                <a:spcPct val="0"/>
              </a:spcAft>
              <a:buFont typeface="Arial" charset="0"/>
              <a:defRPr>
                <a:solidFill>
                  <a:schemeClr val="tx1"/>
                </a:solidFill>
                <a:latin typeface="Arial" charset="0"/>
                <a:ea typeface="宋体" charset="0"/>
              </a:defRPr>
            </a:lvl7pPr>
            <a:lvl8pPr eaLnBrk="0" fontAlgn="base" hangingPunct="0">
              <a:spcBef>
                <a:spcPct val="0"/>
              </a:spcBef>
              <a:spcAft>
                <a:spcPct val="0"/>
              </a:spcAft>
              <a:buFont typeface="Arial" charset="0"/>
              <a:defRPr>
                <a:solidFill>
                  <a:schemeClr val="tx1"/>
                </a:solidFill>
                <a:latin typeface="Arial" charset="0"/>
                <a:ea typeface="宋体" charset="0"/>
              </a:defRPr>
            </a:lvl8pPr>
            <a:lvl9pPr eaLnBrk="0" fontAlgn="base" hangingPunct="0">
              <a:spcBef>
                <a:spcPct val="0"/>
              </a:spcBef>
              <a:spcAft>
                <a:spcPct val="0"/>
              </a:spcAft>
              <a:buFont typeface="Arial" charset="0"/>
              <a:defRPr>
                <a:solidFill>
                  <a:schemeClr val="tx1"/>
                </a:solidFill>
                <a:latin typeface="Arial" charset="0"/>
                <a:ea typeface="宋体" charset="0"/>
              </a:defRPr>
            </a:lvl9pPr>
          </a:lstStyle>
          <a:p>
            <a:pPr algn="ctr" eaLnBrk="1" hangingPunct="1">
              <a:lnSpc>
                <a:spcPct val="80000"/>
              </a:lnSpc>
            </a:pPr>
            <a:r>
              <a:rPr lang="en-US" altLang="zh-CN" sz="4400" b="1" i="1" dirty="0" smtClean="0">
                <a:solidFill>
                  <a:srgbClr val="4B3C29"/>
                </a:solidFill>
                <a:latin typeface="Baskerville Old Face" charset="0"/>
                <a:ea typeface="微软雅黑" charset="0"/>
                <a:sym typeface="Baskerville Old Face" charset="0"/>
              </a:rPr>
              <a:t>2</a:t>
            </a:r>
            <a:endParaRPr lang="zh-CN" altLang="en-US" sz="4400" b="1" i="1" dirty="0">
              <a:solidFill>
                <a:srgbClr val="4B3C29"/>
              </a:solidFill>
              <a:latin typeface="Baskerville Old Face" charset="0"/>
              <a:ea typeface="微软雅黑" charset="0"/>
              <a:sym typeface="Baskerville Old Face" charset="0"/>
            </a:endParaRPr>
          </a:p>
        </p:txBody>
      </p:sp>
      <p:sp>
        <p:nvSpPr>
          <p:cNvPr id="5" name="灯片编号占位符 4"/>
          <p:cNvSpPr>
            <a:spLocks noGrp="1"/>
          </p:cNvSpPr>
          <p:nvPr>
            <p:ph type="sldNum" sz="quarter" idx="12"/>
          </p:nvPr>
        </p:nvSpPr>
        <p:spPr/>
        <p:txBody>
          <a:bodyPr/>
          <a:lstStyle/>
          <a:p>
            <a:fld id="{57F98C0C-FAF2-480B-87BE-9D56BE4863FC}" type="slidenum">
              <a:rPr lang="zh-CN" altLang="en-US" smtClean="0"/>
              <a:pPr/>
              <a:t>30</a:t>
            </a:fld>
            <a:endParaRPr lang="zh-CN" altLang="en-US"/>
          </a:p>
        </p:txBody>
      </p:sp>
    </p:spTree>
    <p:extLst>
      <p:ext uri="{BB962C8B-B14F-4D97-AF65-F5344CB8AC3E}">
        <p14:creationId xmlns:p14="http://schemas.microsoft.com/office/powerpoint/2010/main" xmlns="" val="210056998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971600" y="5373216"/>
            <a:ext cx="7632848" cy="1296144"/>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4" name="圆角矩形 3"/>
          <p:cNvSpPr/>
          <p:nvPr/>
        </p:nvSpPr>
        <p:spPr>
          <a:xfrm>
            <a:off x="539552" y="3933056"/>
            <a:ext cx="7344816" cy="1296144"/>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nvGrpSpPr>
          <p:cNvPr id="3" name="组 2"/>
          <p:cNvGrpSpPr/>
          <p:nvPr/>
        </p:nvGrpSpPr>
        <p:grpSpPr>
          <a:xfrm>
            <a:off x="264506" y="3971676"/>
            <a:ext cx="8483958" cy="2409652"/>
            <a:chOff x="1818580" y="2980890"/>
            <a:chExt cx="3799989" cy="2765648"/>
          </a:xfrm>
        </p:grpSpPr>
        <p:sp>
          <p:nvSpPr>
            <p:cNvPr id="45063" name="TextBox 21"/>
            <p:cNvSpPr>
              <a:spLocks noChangeArrowheads="1"/>
            </p:cNvSpPr>
            <p:nvPr/>
          </p:nvSpPr>
          <p:spPr bwMode="auto">
            <a:xfrm flipH="1">
              <a:off x="1818580" y="4949825"/>
              <a:ext cx="1284287" cy="7489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charset="0"/>
                  <a:ea typeface="宋体" charset="0"/>
                </a:defRPr>
              </a:lvl1pPr>
              <a:lvl2pPr>
                <a:defRPr>
                  <a:solidFill>
                    <a:schemeClr val="tx1"/>
                  </a:solidFill>
                  <a:latin typeface="Arial" charset="0"/>
                  <a:ea typeface="宋体" charset="0"/>
                </a:defRPr>
              </a:lvl2pPr>
              <a:lvl3pPr>
                <a:defRPr>
                  <a:solidFill>
                    <a:schemeClr val="tx1"/>
                  </a:solidFill>
                  <a:latin typeface="Arial" charset="0"/>
                  <a:ea typeface="宋体" charset="0"/>
                </a:defRPr>
              </a:lvl3pPr>
              <a:lvl4pPr>
                <a:defRPr>
                  <a:solidFill>
                    <a:schemeClr val="tx1"/>
                  </a:solidFill>
                  <a:latin typeface="Arial" charset="0"/>
                  <a:ea typeface="宋体" charset="0"/>
                </a:defRPr>
              </a:lvl4pPr>
              <a:lvl5pPr>
                <a:defRPr>
                  <a:solidFill>
                    <a:schemeClr val="tx1"/>
                  </a:solidFill>
                  <a:latin typeface="Arial" charset="0"/>
                  <a:ea typeface="宋体" charset="0"/>
                </a:defRPr>
              </a:lvl5pPr>
              <a:lvl6pPr eaLnBrk="0" fontAlgn="base" hangingPunct="0">
                <a:spcBef>
                  <a:spcPct val="0"/>
                </a:spcBef>
                <a:spcAft>
                  <a:spcPct val="0"/>
                </a:spcAft>
                <a:buFont typeface="Arial" charset="0"/>
                <a:defRPr>
                  <a:solidFill>
                    <a:schemeClr val="tx1"/>
                  </a:solidFill>
                  <a:latin typeface="Arial" charset="0"/>
                  <a:ea typeface="宋体" charset="0"/>
                </a:defRPr>
              </a:lvl6pPr>
              <a:lvl7pPr eaLnBrk="0" fontAlgn="base" hangingPunct="0">
                <a:spcBef>
                  <a:spcPct val="0"/>
                </a:spcBef>
                <a:spcAft>
                  <a:spcPct val="0"/>
                </a:spcAft>
                <a:buFont typeface="Arial" charset="0"/>
                <a:defRPr>
                  <a:solidFill>
                    <a:schemeClr val="tx1"/>
                  </a:solidFill>
                  <a:latin typeface="Arial" charset="0"/>
                  <a:ea typeface="宋体" charset="0"/>
                </a:defRPr>
              </a:lvl7pPr>
              <a:lvl8pPr eaLnBrk="0" fontAlgn="base" hangingPunct="0">
                <a:spcBef>
                  <a:spcPct val="0"/>
                </a:spcBef>
                <a:spcAft>
                  <a:spcPct val="0"/>
                </a:spcAft>
                <a:buFont typeface="Arial" charset="0"/>
                <a:defRPr>
                  <a:solidFill>
                    <a:schemeClr val="tx1"/>
                  </a:solidFill>
                  <a:latin typeface="Arial" charset="0"/>
                  <a:ea typeface="宋体" charset="0"/>
                </a:defRPr>
              </a:lvl8pPr>
              <a:lvl9pPr eaLnBrk="0" fontAlgn="base" hangingPunct="0">
                <a:spcBef>
                  <a:spcPct val="0"/>
                </a:spcBef>
                <a:spcAft>
                  <a:spcPct val="0"/>
                </a:spcAft>
                <a:buFont typeface="Arial" charset="0"/>
                <a:defRPr>
                  <a:solidFill>
                    <a:schemeClr val="tx1"/>
                  </a:solidFill>
                  <a:latin typeface="Arial" charset="0"/>
                  <a:ea typeface="宋体" charset="0"/>
                </a:defRPr>
              </a:lvl9pPr>
            </a:lstStyle>
            <a:p>
              <a:pPr algn="ctr" eaLnBrk="1" hangingPunct="1">
                <a:lnSpc>
                  <a:spcPct val="80000"/>
                </a:lnSpc>
              </a:pPr>
              <a:r>
                <a:rPr lang="en-US" altLang="zh-CN" sz="4400" b="1" i="1" dirty="0" smtClean="0">
                  <a:solidFill>
                    <a:srgbClr val="4B3C29"/>
                  </a:solidFill>
                  <a:latin typeface="Baskerville Old Face" charset="0"/>
                  <a:ea typeface="微软雅黑" charset="0"/>
                  <a:sym typeface="Baskerville Old Face" charset="0"/>
                </a:rPr>
                <a:t>2</a:t>
              </a:r>
              <a:endParaRPr lang="zh-CN" altLang="en-US" sz="4400" b="1" i="1" dirty="0">
                <a:solidFill>
                  <a:srgbClr val="4B3C29"/>
                </a:solidFill>
                <a:latin typeface="Baskerville Old Face" charset="0"/>
                <a:ea typeface="微软雅黑" charset="0"/>
                <a:sym typeface="Baskerville Old Face" charset="0"/>
              </a:endParaRPr>
            </a:p>
          </p:txBody>
        </p:sp>
        <p:grpSp>
          <p:nvGrpSpPr>
            <p:cNvPr id="2" name="组 1"/>
            <p:cNvGrpSpPr/>
            <p:nvPr/>
          </p:nvGrpSpPr>
          <p:grpSpPr>
            <a:xfrm>
              <a:off x="1873773" y="2980890"/>
              <a:ext cx="3521614" cy="1195369"/>
              <a:chOff x="1873774" y="1006833"/>
              <a:chExt cx="3521614" cy="1195369"/>
            </a:xfrm>
          </p:grpSpPr>
          <p:sp>
            <p:nvSpPr>
              <p:cNvPr id="45061" name="TextBox 19"/>
              <p:cNvSpPr>
                <a:spLocks noChangeArrowheads="1"/>
              </p:cNvSpPr>
              <p:nvPr/>
            </p:nvSpPr>
            <p:spPr bwMode="auto">
              <a:xfrm flipH="1">
                <a:off x="1941776" y="1340571"/>
                <a:ext cx="322524" cy="7489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a:defRPr>
                    <a:solidFill>
                      <a:schemeClr val="tx1"/>
                    </a:solidFill>
                    <a:latin typeface="Arial" charset="0"/>
                    <a:ea typeface="宋体" charset="0"/>
                  </a:defRPr>
                </a:lvl2pPr>
                <a:lvl3pPr>
                  <a:defRPr>
                    <a:solidFill>
                      <a:schemeClr val="tx1"/>
                    </a:solidFill>
                    <a:latin typeface="Arial" charset="0"/>
                    <a:ea typeface="宋体" charset="0"/>
                  </a:defRPr>
                </a:lvl3pPr>
                <a:lvl4pPr>
                  <a:defRPr>
                    <a:solidFill>
                      <a:schemeClr val="tx1"/>
                    </a:solidFill>
                    <a:latin typeface="Arial" charset="0"/>
                    <a:ea typeface="宋体" charset="0"/>
                  </a:defRPr>
                </a:lvl4pPr>
                <a:lvl5pPr>
                  <a:defRPr>
                    <a:solidFill>
                      <a:schemeClr val="tx1"/>
                    </a:solidFill>
                    <a:latin typeface="Arial" charset="0"/>
                    <a:ea typeface="宋体" charset="0"/>
                  </a:defRPr>
                </a:lvl5pPr>
                <a:lvl6pPr eaLnBrk="0" fontAlgn="base" hangingPunct="0">
                  <a:spcBef>
                    <a:spcPct val="0"/>
                  </a:spcBef>
                  <a:spcAft>
                    <a:spcPct val="0"/>
                  </a:spcAft>
                  <a:buFont typeface="Arial" charset="0"/>
                  <a:defRPr>
                    <a:solidFill>
                      <a:schemeClr val="tx1"/>
                    </a:solidFill>
                    <a:latin typeface="Arial" charset="0"/>
                    <a:ea typeface="宋体" charset="0"/>
                  </a:defRPr>
                </a:lvl6pPr>
                <a:lvl7pPr eaLnBrk="0" fontAlgn="base" hangingPunct="0">
                  <a:spcBef>
                    <a:spcPct val="0"/>
                  </a:spcBef>
                  <a:spcAft>
                    <a:spcPct val="0"/>
                  </a:spcAft>
                  <a:buFont typeface="Arial" charset="0"/>
                  <a:defRPr>
                    <a:solidFill>
                      <a:schemeClr val="tx1"/>
                    </a:solidFill>
                    <a:latin typeface="Arial" charset="0"/>
                    <a:ea typeface="宋体" charset="0"/>
                  </a:defRPr>
                </a:lvl7pPr>
                <a:lvl8pPr eaLnBrk="0" fontAlgn="base" hangingPunct="0">
                  <a:spcBef>
                    <a:spcPct val="0"/>
                  </a:spcBef>
                  <a:spcAft>
                    <a:spcPct val="0"/>
                  </a:spcAft>
                  <a:buFont typeface="Arial" charset="0"/>
                  <a:defRPr>
                    <a:solidFill>
                      <a:schemeClr val="tx1"/>
                    </a:solidFill>
                    <a:latin typeface="Arial" charset="0"/>
                    <a:ea typeface="宋体" charset="0"/>
                  </a:defRPr>
                </a:lvl8pPr>
                <a:lvl9pPr eaLnBrk="0" fontAlgn="base" hangingPunct="0">
                  <a:spcBef>
                    <a:spcPct val="0"/>
                  </a:spcBef>
                  <a:spcAft>
                    <a:spcPct val="0"/>
                  </a:spcAft>
                  <a:buFont typeface="Arial" charset="0"/>
                  <a:defRPr>
                    <a:solidFill>
                      <a:schemeClr val="tx1"/>
                    </a:solidFill>
                    <a:latin typeface="Arial" charset="0"/>
                    <a:ea typeface="宋体" charset="0"/>
                  </a:defRPr>
                </a:lvl9pPr>
              </a:lstStyle>
              <a:p>
                <a:pPr algn="ctr" eaLnBrk="1" hangingPunct="1">
                  <a:lnSpc>
                    <a:spcPct val="80000"/>
                  </a:lnSpc>
                </a:pPr>
                <a:r>
                  <a:rPr lang="en-US" altLang="zh-CN" sz="4400" b="1" i="1" dirty="0" smtClean="0">
                    <a:solidFill>
                      <a:srgbClr val="974806"/>
                    </a:solidFill>
                    <a:latin typeface="Baskerville Old Face" charset="0"/>
                    <a:ea typeface="微软雅黑" charset="0"/>
                    <a:sym typeface="Baskerville Old Face" charset="0"/>
                  </a:rPr>
                  <a:t>1</a:t>
                </a:r>
                <a:endParaRPr lang="zh-CN" altLang="en-US" sz="4400" b="1" i="1" dirty="0">
                  <a:solidFill>
                    <a:srgbClr val="974806"/>
                  </a:solidFill>
                  <a:latin typeface="Baskerville Old Face" charset="0"/>
                  <a:ea typeface="微软雅黑" charset="0"/>
                  <a:sym typeface="Baskerville Old Face" charset="0"/>
                </a:endParaRPr>
              </a:p>
            </p:txBody>
          </p:sp>
          <p:sp>
            <p:nvSpPr>
              <p:cNvPr id="45064" name="TextBox 22"/>
              <p:cNvSpPr>
                <a:spLocks noChangeArrowheads="1"/>
              </p:cNvSpPr>
              <p:nvPr/>
            </p:nvSpPr>
            <p:spPr bwMode="auto">
              <a:xfrm flipH="1">
                <a:off x="1873774" y="1006833"/>
                <a:ext cx="3521614" cy="2715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a:defRPr>
                    <a:solidFill>
                      <a:schemeClr val="tx1"/>
                    </a:solidFill>
                    <a:latin typeface="Arial" charset="0"/>
                    <a:ea typeface="宋体" charset="0"/>
                  </a:defRPr>
                </a:lvl2pPr>
                <a:lvl3pPr>
                  <a:defRPr>
                    <a:solidFill>
                      <a:schemeClr val="tx1"/>
                    </a:solidFill>
                    <a:latin typeface="Arial" charset="0"/>
                    <a:ea typeface="宋体" charset="0"/>
                  </a:defRPr>
                </a:lvl3pPr>
                <a:lvl4pPr>
                  <a:defRPr>
                    <a:solidFill>
                      <a:schemeClr val="tx1"/>
                    </a:solidFill>
                    <a:latin typeface="Arial" charset="0"/>
                    <a:ea typeface="宋体" charset="0"/>
                  </a:defRPr>
                </a:lvl4pPr>
                <a:lvl5pPr>
                  <a:defRPr>
                    <a:solidFill>
                      <a:schemeClr val="tx1"/>
                    </a:solidFill>
                    <a:latin typeface="Arial" charset="0"/>
                    <a:ea typeface="宋体" charset="0"/>
                  </a:defRPr>
                </a:lvl5pPr>
                <a:lvl6pPr eaLnBrk="0" fontAlgn="base" hangingPunct="0">
                  <a:spcBef>
                    <a:spcPct val="0"/>
                  </a:spcBef>
                  <a:spcAft>
                    <a:spcPct val="0"/>
                  </a:spcAft>
                  <a:buFont typeface="Arial" charset="0"/>
                  <a:defRPr>
                    <a:solidFill>
                      <a:schemeClr val="tx1"/>
                    </a:solidFill>
                    <a:latin typeface="Arial" charset="0"/>
                    <a:ea typeface="宋体" charset="0"/>
                  </a:defRPr>
                </a:lvl6pPr>
                <a:lvl7pPr eaLnBrk="0" fontAlgn="base" hangingPunct="0">
                  <a:spcBef>
                    <a:spcPct val="0"/>
                  </a:spcBef>
                  <a:spcAft>
                    <a:spcPct val="0"/>
                  </a:spcAft>
                  <a:buFont typeface="Arial" charset="0"/>
                  <a:defRPr>
                    <a:solidFill>
                      <a:schemeClr val="tx1"/>
                    </a:solidFill>
                    <a:latin typeface="Arial" charset="0"/>
                    <a:ea typeface="宋体" charset="0"/>
                  </a:defRPr>
                </a:lvl7pPr>
                <a:lvl8pPr eaLnBrk="0" fontAlgn="base" hangingPunct="0">
                  <a:spcBef>
                    <a:spcPct val="0"/>
                  </a:spcBef>
                  <a:spcAft>
                    <a:spcPct val="0"/>
                  </a:spcAft>
                  <a:buFont typeface="Arial" charset="0"/>
                  <a:defRPr>
                    <a:solidFill>
                      <a:schemeClr val="tx1"/>
                    </a:solidFill>
                    <a:latin typeface="Arial" charset="0"/>
                    <a:ea typeface="宋体" charset="0"/>
                  </a:defRPr>
                </a:lvl8pPr>
                <a:lvl9pPr eaLnBrk="0" fontAlgn="base" hangingPunct="0">
                  <a:spcBef>
                    <a:spcPct val="0"/>
                  </a:spcBef>
                  <a:spcAft>
                    <a:spcPct val="0"/>
                  </a:spcAft>
                  <a:buFont typeface="Arial" charset="0"/>
                  <a:defRPr>
                    <a:solidFill>
                      <a:schemeClr val="tx1"/>
                    </a:solidFill>
                    <a:latin typeface="Arial" charset="0"/>
                    <a:ea typeface="宋体" charset="0"/>
                  </a:defRPr>
                </a:lvl9pPr>
              </a:lstStyle>
              <a:p>
                <a:pPr algn="ctr">
                  <a:lnSpc>
                    <a:spcPct val="80000"/>
                  </a:lnSpc>
                </a:pPr>
                <a:r>
                  <a:rPr lang="zh-CN" altLang="en-US" b="1" i="1" dirty="0">
                    <a:solidFill>
                      <a:srgbClr val="974806"/>
                    </a:solidFill>
                    <a:latin typeface="Baskerville Old Face" charset="0"/>
                    <a:ea typeface="微软雅黑" charset="0"/>
                    <a:sym typeface="Times New Roman" charset="0"/>
                  </a:rPr>
                  <a:t>汇聚众多</a:t>
                </a:r>
                <a:r>
                  <a:rPr lang="zh-CN" altLang="en-US" b="1" i="1" dirty="0" smtClean="0">
                    <a:solidFill>
                      <a:srgbClr val="974806"/>
                    </a:solidFill>
                    <a:latin typeface="Baskerville Old Face" charset="0"/>
                    <a:ea typeface="微软雅黑" charset="0"/>
                    <a:sym typeface="Times New Roman" charset="0"/>
                  </a:rPr>
                  <a:t>银行，发展各色金融服务</a:t>
                </a:r>
                <a:endParaRPr lang="zh-CN" altLang="en-US" b="1" i="1" dirty="0">
                  <a:solidFill>
                    <a:srgbClr val="974806"/>
                  </a:solidFill>
                  <a:latin typeface="Baskerville Old Face" charset="0"/>
                  <a:ea typeface="微软雅黑" charset="0"/>
                  <a:sym typeface="Times New Roman" charset="0"/>
                </a:endParaRPr>
              </a:p>
            </p:txBody>
          </p:sp>
          <p:sp>
            <p:nvSpPr>
              <p:cNvPr id="45066" name="TextBox 24"/>
              <p:cNvSpPr>
                <a:spLocks noChangeArrowheads="1"/>
              </p:cNvSpPr>
              <p:nvPr/>
            </p:nvSpPr>
            <p:spPr bwMode="auto">
              <a:xfrm flipH="1">
                <a:off x="2264302" y="1502773"/>
                <a:ext cx="2934984" cy="6994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20000"/>
                  </a:lnSpc>
                </a:pPr>
                <a:r>
                  <a:rPr lang="zh-CN" altLang="en-US" sz="1400" dirty="0">
                    <a:solidFill>
                      <a:srgbClr val="4B3C29"/>
                    </a:solidFill>
                    <a:ea typeface="微软雅黑" charset="0"/>
                    <a:sym typeface="Arial" charset="0"/>
                  </a:rPr>
                  <a:t>国门商务区汇聚各类银行分公司，齐全的银行机构，涵盖了公司金融、个人金融和金融市场业务，提供保险、租赁、投融资、借贷款、票据办理等各色服务</a:t>
                </a:r>
                <a:r>
                  <a:rPr lang="zh-CN" altLang="en-US" sz="1400" dirty="0" smtClean="0">
                    <a:solidFill>
                      <a:srgbClr val="4B3C29"/>
                    </a:solidFill>
                    <a:ea typeface="微软雅黑" charset="0"/>
                    <a:sym typeface="Arial" charset="0"/>
                  </a:rPr>
                  <a:t>。</a:t>
                </a:r>
                <a:endParaRPr lang="en-US" altLang="zh-CN" sz="1400" dirty="0">
                  <a:solidFill>
                    <a:srgbClr val="4B3C29"/>
                  </a:solidFill>
                  <a:ea typeface="微软雅黑" charset="0"/>
                  <a:sym typeface="Arial" charset="0"/>
                </a:endParaRPr>
              </a:p>
            </p:txBody>
          </p:sp>
        </p:grpSp>
        <p:sp>
          <p:nvSpPr>
            <p:cNvPr id="45069" name="TextBox 27"/>
            <p:cNvSpPr>
              <a:spLocks noChangeArrowheads="1"/>
            </p:cNvSpPr>
            <p:nvPr/>
          </p:nvSpPr>
          <p:spPr bwMode="auto">
            <a:xfrm flipH="1">
              <a:off x="1823885" y="4616788"/>
              <a:ext cx="3571502" cy="2715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0"/>
                </a:defRPr>
              </a:lvl1pPr>
              <a:lvl2pPr>
                <a:defRPr>
                  <a:solidFill>
                    <a:schemeClr val="tx1"/>
                  </a:solidFill>
                  <a:latin typeface="Arial" charset="0"/>
                  <a:ea typeface="宋体" charset="0"/>
                </a:defRPr>
              </a:lvl2pPr>
              <a:lvl3pPr>
                <a:defRPr>
                  <a:solidFill>
                    <a:schemeClr val="tx1"/>
                  </a:solidFill>
                  <a:latin typeface="Arial" charset="0"/>
                  <a:ea typeface="宋体" charset="0"/>
                </a:defRPr>
              </a:lvl3pPr>
              <a:lvl4pPr>
                <a:defRPr>
                  <a:solidFill>
                    <a:schemeClr val="tx1"/>
                  </a:solidFill>
                  <a:latin typeface="Arial" charset="0"/>
                  <a:ea typeface="宋体" charset="0"/>
                </a:defRPr>
              </a:lvl4pPr>
              <a:lvl5pPr>
                <a:defRPr>
                  <a:solidFill>
                    <a:schemeClr val="tx1"/>
                  </a:solidFill>
                  <a:latin typeface="Arial" charset="0"/>
                  <a:ea typeface="宋体" charset="0"/>
                </a:defRPr>
              </a:lvl5pPr>
              <a:lvl6pPr eaLnBrk="0" fontAlgn="base" hangingPunct="0">
                <a:spcBef>
                  <a:spcPct val="0"/>
                </a:spcBef>
                <a:spcAft>
                  <a:spcPct val="0"/>
                </a:spcAft>
                <a:buFont typeface="Arial" charset="0"/>
                <a:defRPr>
                  <a:solidFill>
                    <a:schemeClr val="tx1"/>
                  </a:solidFill>
                  <a:latin typeface="Arial" charset="0"/>
                  <a:ea typeface="宋体" charset="0"/>
                </a:defRPr>
              </a:lvl6pPr>
              <a:lvl7pPr eaLnBrk="0" fontAlgn="base" hangingPunct="0">
                <a:spcBef>
                  <a:spcPct val="0"/>
                </a:spcBef>
                <a:spcAft>
                  <a:spcPct val="0"/>
                </a:spcAft>
                <a:buFont typeface="Arial" charset="0"/>
                <a:defRPr>
                  <a:solidFill>
                    <a:schemeClr val="tx1"/>
                  </a:solidFill>
                  <a:latin typeface="Arial" charset="0"/>
                  <a:ea typeface="宋体" charset="0"/>
                </a:defRPr>
              </a:lvl7pPr>
              <a:lvl8pPr eaLnBrk="0" fontAlgn="base" hangingPunct="0">
                <a:spcBef>
                  <a:spcPct val="0"/>
                </a:spcBef>
                <a:spcAft>
                  <a:spcPct val="0"/>
                </a:spcAft>
                <a:buFont typeface="Arial" charset="0"/>
                <a:defRPr>
                  <a:solidFill>
                    <a:schemeClr val="tx1"/>
                  </a:solidFill>
                  <a:latin typeface="Arial" charset="0"/>
                  <a:ea typeface="宋体" charset="0"/>
                </a:defRPr>
              </a:lvl8pPr>
              <a:lvl9pPr eaLnBrk="0" fontAlgn="base" hangingPunct="0">
                <a:spcBef>
                  <a:spcPct val="0"/>
                </a:spcBef>
                <a:spcAft>
                  <a:spcPct val="0"/>
                </a:spcAft>
                <a:buFont typeface="Arial" charset="0"/>
                <a:defRPr>
                  <a:solidFill>
                    <a:schemeClr val="tx1"/>
                  </a:solidFill>
                  <a:latin typeface="Arial" charset="0"/>
                  <a:ea typeface="宋体" charset="0"/>
                </a:defRPr>
              </a:lvl9pPr>
            </a:lstStyle>
            <a:p>
              <a:pPr algn="ctr">
                <a:lnSpc>
                  <a:spcPct val="80000"/>
                </a:lnSpc>
              </a:pPr>
              <a:r>
                <a:rPr lang="zh-CN" altLang="en-US" b="1" i="1" dirty="0" smtClean="0">
                  <a:solidFill>
                    <a:srgbClr val="4B3C29"/>
                  </a:solidFill>
                  <a:latin typeface="Baskerville Old Face" charset="0"/>
                  <a:ea typeface="微软雅黑" charset="0"/>
                  <a:sym typeface="Times New Roman" charset="0"/>
                </a:rPr>
                <a:t>吸引融资</a:t>
              </a:r>
              <a:r>
                <a:rPr lang="zh-CN" altLang="en-US" b="1" i="1" dirty="0">
                  <a:solidFill>
                    <a:srgbClr val="4B3C29"/>
                  </a:solidFill>
                  <a:latin typeface="Baskerville Old Face" charset="0"/>
                  <a:ea typeface="微软雅黑" charset="0"/>
                  <a:sym typeface="Times New Roman" charset="0"/>
                </a:rPr>
                <a:t>租赁公司</a:t>
              </a:r>
              <a:r>
                <a:rPr lang="zh-CN" altLang="en-US" b="1" i="1" dirty="0" smtClean="0">
                  <a:solidFill>
                    <a:srgbClr val="4B3C29"/>
                  </a:solidFill>
                  <a:latin typeface="Baskerville Old Face" charset="0"/>
                  <a:ea typeface="微软雅黑" charset="0"/>
                  <a:sym typeface="Times New Roman" charset="0"/>
                </a:rPr>
                <a:t>，完善租赁环境</a:t>
              </a:r>
              <a:endParaRPr lang="zh-CN" altLang="en-US" b="1" i="1" dirty="0">
                <a:solidFill>
                  <a:srgbClr val="4B3C29"/>
                </a:solidFill>
                <a:latin typeface="Baskerville Old Face" charset="0"/>
                <a:ea typeface="微软雅黑" charset="0"/>
                <a:sym typeface="Times New Roman" charset="0"/>
              </a:endParaRPr>
            </a:p>
          </p:txBody>
        </p:sp>
        <p:sp>
          <p:nvSpPr>
            <p:cNvPr id="45070" name="TextBox 28"/>
            <p:cNvSpPr>
              <a:spLocks noChangeArrowheads="1"/>
            </p:cNvSpPr>
            <p:nvPr/>
          </p:nvSpPr>
          <p:spPr bwMode="auto">
            <a:xfrm flipH="1">
              <a:off x="2683584" y="5047109"/>
              <a:ext cx="2934985" cy="6994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nSpc>
                  <a:spcPct val="120000"/>
                </a:lnSpc>
              </a:pPr>
              <a:r>
                <a:rPr lang="zh-CN" altLang="en-US" sz="1400" dirty="0">
                  <a:solidFill>
                    <a:srgbClr val="4B3C29"/>
                  </a:solidFill>
                  <a:ea typeface="微软雅黑" charset="0"/>
                  <a:sym typeface="Arial" charset="0"/>
                </a:rPr>
                <a:t>抓住飞机、汽车两大特色产业发展融资租赁服务，是顺义区的独特优势。近年来，诸多融资租赁公司纷纷在顺义区设立分公司，逐步建立起相对完善的租赁环境。</a:t>
              </a:r>
            </a:p>
          </p:txBody>
        </p:sp>
      </p:grpSp>
      <p:sp>
        <p:nvSpPr>
          <p:cNvPr id="18" name="圆角矩形 17"/>
          <p:cNvSpPr/>
          <p:nvPr/>
        </p:nvSpPr>
        <p:spPr>
          <a:xfrm>
            <a:off x="827584" y="1856262"/>
            <a:ext cx="3384376" cy="1500730"/>
          </a:xfrm>
          <a:prstGeom prst="roundRect">
            <a:avLst/>
          </a:prstGeom>
          <a:solidFill>
            <a:schemeClr val="lt1">
              <a:alpha val="0"/>
            </a:schemeClr>
          </a:solidFill>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nSpc>
                <a:spcPct val="150000"/>
              </a:lnSpc>
            </a:pPr>
            <a:r>
              <a:rPr lang="zh-CN" altLang="en-US" sz="1400" dirty="0">
                <a:latin typeface="Microsoft YaHei" charset="0"/>
                <a:ea typeface="Microsoft YaHei" charset="0"/>
                <a:cs typeface="Microsoft YaHei" charset="0"/>
              </a:rPr>
              <a:t>国门商务区是顺义区金融产业“十二五”发展规划中重点打造的产业金融发展平台，也是北京市的产业金融中心。 </a:t>
            </a:r>
          </a:p>
        </p:txBody>
      </p:sp>
      <p:sp>
        <p:nvSpPr>
          <p:cNvPr id="16" name="矩形 15"/>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2400" b="1" dirty="0">
                <a:solidFill>
                  <a:schemeClr val="tx1"/>
                </a:solidFill>
                <a:latin typeface="黑体" panose="02010609060101010101" pitchFamily="49" charset="-122"/>
                <a:ea typeface="黑体" panose="02010609060101010101" pitchFamily="49" charset="-122"/>
              </a:rPr>
              <a:t>首都产业金融中心集聚各色金融企业，发展互联网金融</a:t>
            </a:r>
            <a:r>
              <a:rPr lang="zh-CN" altLang="en-US" sz="2400" b="1" dirty="0" smtClean="0">
                <a:solidFill>
                  <a:schemeClr val="tx1"/>
                </a:solidFill>
                <a:latin typeface="黑体" panose="02010609060101010101" pitchFamily="49" charset="-122"/>
                <a:ea typeface="黑体" panose="02010609060101010101" pitchFamily="49" charset="-122"/>
              </a:rPr>
              <a:t>指日可待</a:t>
            </a:r>
            <a:endParaRPr lang="zh-CN" altLang="en-US" sz="2400" b="1" dirty="0">
              <a:solidFill>
                <a:schemeClr val="tx1"/>
              </a:solidFill>
              <a:latin typeface="黑体" panose="02010609060101010101" pitchFamily="49" charset="-122"/>
              <a:ea typeface="黑体" panose="02010609060101010101" pitchFamily="49" charset="-122"/>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582191" y="1601910"/>
            <a:ext cx="4020783" cy="21871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灯片编号占位符 4"/>
          <p:cNvSpPr>
            <a:spLocks noGrp="1"/>
          </p:cNvSpPr>
          <p:nvPr>
            <p:ph type="sldNum" sz="quarter" idx="12"/>
          </p:nvPr>
        </p:nvSpPr>
        <p:spPr/>
        <p:txBody>
          <a:bodyPr/>
          <a:lstStyle/>
          <a:p>
            <a:fld id="{57F98C0C-FAF2-480B-87BE-9D56BE4863FC}" type="slidenum">
              <a:rPr lang="zh-CN" altLang="en-US" smtClean="0"/>
              <a:pPr/>
              <a:t>31</a:t>
            </a:fld>
            <a:endParaRPr lang="zh-CN" altLang="en-US"/>
          </a:p>
        </p:txBody>
      </p:sp>
    </p:spTree>
    <p:extLst>
      <p:ext uri="{BB962C8B-B14F-4D97-AF65-F5344CB8AC3E}">
        <p14:creationId xmlns:p14="http://schemas.microsoft.com/office/powerpoint/2010/main" xmlns="" val="208906865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32</a:t>
            </a:fld>
            <a:endParaRPr lang="zh-CN" altLang="en-US"/>
          </a:p>
        </p:txBody>
      </p:sp>
      <p:grpSp>
        <p:nvGrpSpPr>
          <p:cNvPr id="3" name="Group 3"/>
          <p:cNvGrpSpPr>
            <a:grpSpLocks/>
          </p:cNvGrpSpPr>
          <p:nvPr/>
        </p:nvGrpSpPr>
        <p:grpSpPr bwMode="auto">
          <a:xfrm>
            <a:off x="2411760" y="2112640"/>
            <a:ext cx="5832648" cy="4117975"/>
            <a:chOff x="0" y="0"/>
            <a:chExt cx="3696" cy="2754"/>
          </a:xfrm>
        </p:grpSpPr>
        <p:grpSp>
          <p:nvGrpSpPr>
            <p:cNvPr id="4" name="Group 4"/>
            <p:cNvGrpSpPr>
              <a:grpSpLocks/>
            </p:cNvGrpSpPr>
            <p:nvPr/>
          </p:nvGrpSpPr>
          <p:grpSpPr bwMode="auto">
            <a:xfrm>
              <a:off x="0" y="0"/>
              <a:ext cx="3696" cy="820"/>
              <a:chOff x="0" y="0"/>
              <a:chExt cx="3984" cy="912"/>
            </a:xfrm>
          </p:grpSpPr>
          <p:sp>
            <p:nvSpPr>
              <p:cNvPr id="19" name="AutoShape 5"/>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DDDDDD">
                      <a:gamma/>
                      <a:tint val="36471"/>
                      <a:invGamma/>
                    </a:srgbClr>
                  </a:gs>
                  <a:gs pos="100000">
                    <a:srgbClr val="DDDDDD"/>
                  </a:gs>
                </a:gsLst>
                <a:lin ang="2700000" scaled="1"/>
              </a:gradFill>
              <a:ln w="38100" cmpd="sng">
                <a:solidFill>
                  <a:srgbClr val="FFFFFF"/>
                </a:solidFill>
                <a:round/>
                <a:headEnd/>
                <a:tailEnd/>
              </a:ln>
              <a:effectLst>
                <a:outerShdw dist="135003" dir="2928844" algn="ctr" rotWithShape="0">
                  <a:srgbClr val="000000">
                    <a:alpha val="50000"/>
                  </a:srgbClr>
                </a:outerShdw>
              </a:effectLst>
            </p:spPr>
            <p:txBody>
              <a:bodyPr wrap="none" anchor="ctr"/>
              <a:lstStyle/>
              <a:p>
                <a:pPr>
                  <a:defRPr/>
                </a:pPr>
                <a:endParaRPr lang="zh-CN" altLang="en-US"/>
              </a:p>
            </p:txBody>
          </p:sp>
          <p:sp>
            <p:nvSpPr>
              <p:cNvPr id="21" name="Text Box 10"/>
              <p:cNvSpPr txBox="1">
                <a:spLocks noChangeArrowheads="1"/>
              </p:cNvSpPr>
              <p:nvPr/>
            </p:nvSpPr>
            <p:spPr bwMode="auto">
              <a:xfrm>
                <a:off x="885" y="222"/>
                <a:ext cx="2928" cy="48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20000"/>
                  </a:lnSpc>
                  <a:defRPr/>
                </a:pPr>
                <a:r>
                  <a:rPr lang="zh-CN" altLang="en-US" sz="1600" kern="0" dirty="0">
                    <a:solidFill>
                      <a:sysClr val="windowText" lastClr="000000">
                        <a:lumMod val="65000"/>
                        <a:lumOff val="35000"/>
                      </a:sysClr>
                    </a:solidFill>
                    <a:ea typeface="微软雅黑" pitchFamily="34" charset="-122"/>
                    <a:cs typeface="Arial" pitchFamily="34" charset="0"/>
                  </a:rPr>
                  <a:t>国家地理信息产业园具备完整的地理空间信息服务产业链</a:t>
                </a:r>
              </a:p>
            </p:txBody>
          </p:sp>
        </p:grpSp>
        <p:grpSp>
          <p:nvGrpSpPr>
            <p:cNvPr id="5" name="Group 11"/>
            <p:cNvGrpSpPr>
              <a:grpSpLocks/>
            </p:cNvGrpSpPr>
            <p:nvPr/>
          </p:nvGrpSpPr>
          <p:grpSpPr bwMode="auto">
            <a:xfrm>
              <a:off x="0" y="964"/>
              <a:ext cx="3696" cy="820"/>
              <a:chOff x="0" y="0"/>
              <a:chExt cx="3984" cy="912"/>
            </a:xfrm>
          </p:grpSpPr>
          <p:sp>
            <p:nvSpPr>
              <p:cNvPr id="13" name="AutoShape 12"/>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DDDDDD">
                      <a:gamma/>
                      <a:tint val="39216"/>
                      <a:invGamma/>
                    </a:srgbClr>
                  </a:gs>
                  <a:gs pos="100000">
                    <a:srgbClr val="DDDDDD"/>
                  </a:gs>
                </a:gsLst>
                <a:lin ang="2700000" scaled="1"/>
              </a:gradFill>
              <a:ln w="38100" cmpd="sng">
                <a:solidFill>
                  <a:srgbClr val="FFFFFF"/>
                </a:solidFill>
                <a:round/>
                <a:headEnd/>
                <a:tailEnd/>
              </a:ln>
              <a:effectLst>
                <a:outerShdw dist="135003" dir="2928844" algn="ctr" rotWithShape="0">
                  <a:srgbClr val="000000">
                    <a:alpha val="50000"/>
                  </a:srgbClr>
                </a:outerShdw>
              </a:effectLst>
            </p:spPr>
            <p:txBody>
              <a:bodyPr wrap="none" anchor="ctr"/>
              <a:lstStyle/>
              <a:p>
                <a:pPr>
                  <a:defRPr/>
                </a:pPr>
                <a:endParaRPr lang="zh-CN" altLang="en-US"/>
              </a:p>
            </p:txBody>
          </p:sp>
          <p:sp>
            <p:nvSpPr>
              <p:cNvPr id="15" name="Text Box 17"/>
              <p:cNvSpPr txBox="1">
                <a:spLocks noChangeArrowheads="1"/>
              </p:cNvSpPr>
              <p:nvPr/>
            </p:nvSpPr>
            <p:spPr bwMode="auto">
              <a:xfrm>
                <a:off x="885" y="226"/>
                <a:ext cx="2928" cy="2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20000"/>
                  </a:lnSpc>
                  <a:defRPr/>
                </a:pPr>
                <a:r>
                  <a:rPr lang="zh-CN" altLang="en-US" sz="1600" kern="0" dirty="0">
                    <a:solidFill>
                      <a:sysClr val="windowText" lastClr="000000">
                        <a:lumMod val="65000"/>
                        <a:lumOff val="35000"/>
                      </a:sysClr>
                    </a:solidFill>
                    <a:ea typeface="微软雅黑" pitchFamily="34" charset="-122"/>
                    <a:cs typeface="Arial" pitchFamily="34" charset="0"/>
                  </a:rPr>
                  <a:t>中关村科技园区顺义园重点发展科技创新</a:t>
                </a:r>
              </a:p>
            </p:txBody>
          </p:sp>
        </p:grpSp>
        <p:grpSp>
          <p:nvGrpSpPr>
            <p:cNvPr id="6" name="Group 18"/>
            <p:cNvGrpSpPr>
              <a:grpSpLocks/>
            </p:cNvGrpSpPr>
            <p:nvPr/>
          </p:nvGrpSpPr>
          <p:grpSpPr bwMode="auto">
            <a:xfrm>
              <a:off x="0" y="1934"/>
              <a:ext cx="3696" cy="820"/>
              <a:chOff x="0" y="0"/>
              <a:chExt cx="3984" cy="912"/>
            </a:xfrm>
          </p:grpSpPr>
          <p:sp>
            <p:nvSpPr>
              <p:cNvPr id="7" name="AutoShape 19"/>
              <p:cNvSpPr>
                <a:spLocks noChangeArrowheads="1"/>
              </p:cNvSpPr>
              <p:nvPr/>
            </p:nvSpPr>
            <p:spPr bwMode="auto">
              <a:xfrm>
                <a:off x="0" y="0"/>
                <a:ext cx="3984" cy="912"/>
              </a:xfrm>
              <a:prstGeom prst="roundRect">
                <a:avLst>
                  <a:gd name="adj" fmla="val 10889"/>
                </a:avLst>
              </a:prstGeom>
              <a:gradFill rotWithShape="1">
                <a:gsLst>
                  <a:gs pos="0">
                    <a:srgbClr val="DDDDDD"/>
                  </a:gs>
                  <a:gs pos="50000">
                    <a:srgbClr val="DDDDDD">
                      <a:gamma/>
                      <a:tint val="48627"/>
                      <a:invGamma/>
                    </a:srgbClr>
                  </a:gs>
                  <a:gs pos="100000">
                    <a:srgbClr val="DDDDDD"/>
                  </a:gs>
                </a:gsLst>
                <a:lin ang="2700000" scaled="1"/>
              </a:gradFill>
              <a:ln w="38100" cmpd="sng">
                <a:solidFill>
                  <a:srgbClr val="FFFFFF"/>
                </a:solidFill>
                <a:round/>
                <a:headEnd/>
                <a:tailEnd/>
              </a:ln>
              <a:effectLst>
                <a:outerShdw dist="135003" dir="2928844" algn="ctr" rotWithShape="0">
                  <a:srgbClr val="000000">
                    <a:alpha val="50000"/>
                  </a:srgbClr>
                </a:outerShdw>
              </a:effectLst>
            </p:spPr>
            <p:txBody>
              <a:bodyPr wrap="none" anchor="ctr"/>
              <a:lstStyle/>
              <a:p>
                <a:pPr>
                  <a:defRPr/>
                </a:pPr>
                <a:endParaRPr lang="zh-CN" altLang="en-US"/>
              </a:p>
            </p:txBody>
          </p:sp>
          <p:sp>
            <p:nvSpPr>
              <p:cNvPr id="9" name="Text Box 24"/>
              <p:cNvSpPr txBox="1">
                <a:spLocks noChangeArrowheads="1"/>
              </p:cNvSpPr>
              <p:nvPr/>
            </p:nvSpPr>
            <p:spPr bwMode="auto">
              <a:xfrm>
                <a:off x="885" y="214"/>
                <a:ext cx="2928" cy="5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nSpc>
                    <a:spcPct val="120000"/>
                  </a:lnSpc>
                  <a:defRPr/>
                </a:pPr>
                <a:r>
                  <a:rPr lang="zh-CN" altLang="en-US" sz="1600" kern="0" dirty="0">
                    <a:solidFill>
                      <a:sysClr val="windowText" lastClr="000000">
                        <a:lumMod val="65000"/>
                        <a:lumOff val="35000"/>
                      </a:sysClr>
                    </a:solidFill>
                    <a:ea typeface="微软雅黑" pitchFamily="34" charset="-122"/>
                    <a:cs typeface="Arial" pitchFamily="34" charset="0"/>
                  </a:rPr>
                  <a:t>顺义</a:t>
                </a:r>
                <a:r>
                  <a:rPr lang="zh-CN" altLang="en-US" sz="1600" kern="0" dirty="0" smtClean="0">
                    <a:solidFill>
                      <a:sysClr val="windowText" lastClr="000000">
                        <a:lumMod val="65000"/>
                        <a:lumOff val="35000"/>
                      </a:sysClr>
                    </a:solidFill>
                    <a:ea typeface="微软雅黑" pitchFamily="34" charset="-122"/>
                    <a:cs typeface="Arial" pitchFamily="34" charset="0"/>
                  </a:rPr>
                  <a:t>区软件与信息技术服务业企业</a:t>
                </a:r>
                <a:r>
                  <a:rPr lang="zh-CN" altLang="en-US" sz="1600" kern="0" dirty="0">
                    <a:solidFill>
                      <a:sysClr val="windowText" lastClr="000000">
                        <a:lumMod val="65000"/>
                        <a:lumOff val="35000"/>
                      </a:sysClr>
                    </a:solidFill>
                    <a:ea typeface="微软雅黑" pitchFamily="34" charset="-122"/>
                    <a:cs typeface="Arial" pitchFamily="34" charset="0"/>
                  </a:rPr>
                  <a:t>已开始转型，并可支撑顺义区进行“互联网</a:t>
                </a:r>
                <a:r>
                  <a:rPr lang="en-US" altLang="zh-CN" sz="1600" kern="0" dirty="0">
                    <a:solidFill>
                      <a:sysClr val="windowText" lastClr="000000">
                        <a:lumMod val="65000"/>
                        <a:lumOff val="35000"/>
                      </a:sysClr>
                    </a:solidFill>
                    <a:ea typeface="微软雅黑" pitchFamily="34" charset="-122"/>
                    <a:cs typeface="Arial" pitchFamily="34" charset="0"/>
                  </a:rPr>
                  <a:t>+”</a:t>
                </a:r>
                <a:r>
                  <a:rPr lang="zh-CN" altLang="en-US" sz="1600" kern="0" dirty="0">
                    <a:solidFill>
                      <a:sysClr val="windowText" lastClr="000000">
                        <a:lumMod val="65000"/>
                        <a:lumOff val="35000"/>
                      </a:sysClr>
                    </a:solidFill>
                    <a:ea typeface="微软雅黑" pitchFamily="34" charset="-122"/>
                    <a:cs typeface="Arial" pitchFamily="34" charset="0"/>
                  </a:rPr>
                  <a:t>进行转型</a:t>
                </a:r>
              </a:p>
            </p:txBody>
          </p:sp>
        </p:grpSp>
      </p:grpSp>
      <p:pic>
        <p:nvPicPr>
          <p:cNvPr id="26" name="Picture 2"/>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9658" r="1626" b="14338"/>
          <a:stretch/>
        </p:blipFill>
        <p:spPr bwMode="auto">
          <a:xfrm>
            <a:off x="395537" y="2204865"/>
            <a:ext cx="1872207" cy="111154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7" name="Picture 3"/>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16175" t="24266" r="16455" b="23965"/>
          <a:stretch/>
        </p:blipFill>
        <p:spPr bwMode="auto">
          <a:xfrm>
            <a:off x="395536" y="3645024"/>
            <a:ext cx="1872208" cy="108012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28"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323528" y="5085184"/>
            <a:ext cx="1944216" cy="115212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9" name="TextBox 28"/>
          <p:cNvSpPr txBox="1"/>
          <p:nvPr/>
        </p:nvSpPr>
        <p:spPr>
          <a:xfrm flipH="1">
            <a:off x="2699792" y="2420888"/>
            <a:ext cx="1007088" cy="6340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en-US" altLang="zh-CN" dirty="0" smtClean="0">
                <a:solidFill>
                  <a:schemeClr val="tx1"/>
                </a:solidFill>
                <a:latin typeface="Arial Rounded MT Bold" pitchFamily="34" charset="0"/>
                <a:cs typeface="Times New Roman" pitchFamily="18" charset="0"/>
              </a:rPr>
              <a:t>1</a:t>
            </a:r>
            <a:endParaRPr lang="zh-CN" altLang="en-US" dirty="0">
              <a:solidFill>
                <a:schemeClr val="tx1"/>
              </a:solidFill>
              <a:latin typeface="Arial Rounded MT Bold" pitchFamily="34" charset="0"/>
              <a:cs typeface="Times New Roman" pitchFamily="18" charset="0"/>
            </a:endParaRPr>
          </a:p>
        </p:txBody>
      </p:sp>
      <p:sp>
        <p:nvSpPr>
          <p:cNvPr id="30" name="TextBox 29"/>
          <p:cNvSpPr txBox="1"/>
          <p:nvPr/>
        </p:nvSpPr>
        <p:spPr>
          <a:xfrm flipH="1">
            <a:off x="2699792" y="3789040"/>
            <a:ext cx="1007088" cy="6340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en-US" altLang="zh-CN" dirty="0" smtClean="0">
                <a:solidFill>
                  <a:schemeClr val="tx1"/>
                </a:solidFill>
                <a:latin typeface="Arial Rounded MT Bold" pitchFamily="34" charset="0"/>
                <a:cs typeface="Times New Roman" pitchFamily="18" charset="0"/>
              </a:rPr>
              <a:t>2</a:t>
            </a:r>
            <a:endParaRPr lang="zh-CN" altLang="en-US" dirty="0">
              <a:solidFill>
                <a:schemeClr val="tx1"/>
              </a:solidFill>
              <a:latin typeface="Arial Rounded MT Bold" pitchFamily="34" charset="0"/>
              <a:cs typeface="Times New Roman" pitchFamily="18" charset="0"/>
            </a:endParaRPr>
          </a:p>
        </p:txBody>
      </p:sp>
      <p:sp>
        <p:nvSpPr>
          <p:cNvPr id="31" name="TextBox 30">
            <a:hlinkClick r:id="" action="ppaction://hlinkshowjump?jump=nextslide"/>
          </p:cNvPr>
          <p:cNvSpPr txBox="1"/>
          <p:nvPr/>
        </p:nvSpPr>
        <p:spPr>
          <a:xfrm flipH="1">
            <a:off x="2699792" y="5301208"/>
            <a:ext cx="1007088" cy="634020"/>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en-US" altLang="zh-CN" dirty="0" smtClean="0">
                <a:solidFill>
                  <a:schemeClr val="tx1"/>
                </a:solidFill>
                <a:latin typeface="Arial Rounded MT Bold" pitchFamily="34" charset="0"/>
                <a:cs typeface="Times New Roman" pitchFamily="18" charset="0"/>
              </a:rPr>
              <a:t>3</a:t>
            </a:r>
            <a:endParaRPr lang="zh-CN" altLang="en-US" dirty="0">
              <a:solidFill>
                <a:schemeClr val="tx1"/>
              </a:solidFill>
              <a:latin typeface="Arial Rounded MT Bold" pitchFamily="34" charset="0"/>
              <a:cs typeface="Times New Roman" pitchFamily="18" charset="0"/>
            </a:endParaRPr>
          </a:p>
        </p:txBody>
      </p:sp>
      <p:sp>
        <p:nvSpPr>
          <p:cNvPr id="32" name="矩形 31"/>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smtClean="0">
                <a:solidFill>
                  <a:prstClr val="black"/>
                </a:solidFill>
                <a:latin typeface="黑体" panose="02010609060101010101" pitchFamily="49" charset="-122"/>
                <a:ea typeface="黑体" panose="02010609060101010101" pitchFamily="49" charset="-122"/>
              </a:rPr>
              <a:t>软件与信息技术服务业具有独创优势</a:t>
            </a:r>
            <a:endParaRPr lang="en-US" altLang="zh-CN" sz="2400" b="1" dirty="0" smtClean="0">
              <a:solidFill>
                <a:prstClr val="black"/>
              </a:solidFill>
              <a:latin typeface="黑体" panose="02010609060101010101" pitchFamily="49" charset="-122"/>
              <a:ea typeface="黑体" panose="02010609060101010101" pitchFamily="49" charset="-122"/>
            </a:endParaRPr>
          </a:p>
          <a:p>
            <a:pPr algn="r">
              <a:lnSpc>
                <a:spcPct val="150000"/>
              </a:lnSpc>
            </a:pPr>
            <a:r>
              <a:rPr lang="zh-CN" altLang="en-US" sz="2400" b="1" dirty="0" smtClean="0">
                <a:solidFill>
                  <a:prstClr val="black"/>
                </a:solidFill>
                <a:latin typeface="黑体" panose="02010609060101010101" pitchFamily="49" charset="-122"/>
                <a:ea typeface="黑体" panose="02010609060101010101" pitchFamily="49" charset="-122"/>
              </a:rPr>
              <a:t>可以促进两大千亿级产业转型腾飞</a:t>
            </a:r>
          </a:p>
        </p:txBody>
      </p:sp>
    </p:spTree>
    <p:extLst>
      <p:ext uri="{BB962C8B-B14F-4D97-AF65-F5344CB8AC3E}">
        <p14:creationId xmlns:p14="http://schemas.microsoft.com/office/powerpoint/2010/main" xmlns="" val="350286409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33</a:t>
            </a:fld>
            <a:endParaRPr lang="zh-CN" altLang="en-US"/>
          </a:p>
        </p:txBody>
      </p:sp>
      <p:grpSp>
        <p:nvGrpSpPr>
          <p:cNvPr id="15" name="组合 14"/>
          <p:cNvGrpSpPr/>
          <p:nvPr/>
        </p:nvGrpSpPr>
        <p:grpSpPr>
          <a:xfrm>
            <a:off x="323528" y="2204864"/>
            <a:ext cx="8526462" cy="3638550"/>
            <a:chOff x="395536" y="2441575"/>
            <a:chExt cx="8526462" cy="3638550"/>
          </a:xfrm>
        </p:grpSpPr>
        <p:sp>
          <p:nvSpPr>
            <p:cNvPr id="3" name="Rectangle 2"/>
            <p:cNvSpPr>
              <a:spLocks noChangeArrowheads="1"/>
            </p:cNvSpPr>
            <p:nvPr/>
          </p:nvSpPr>
          <p:spPr bwMode="auto">
            <a:xfrm>
              <a:off x="395536" y="2441575"/>
              <a:ext cx="1350962" cy="1112838"/>
            </a:xfrm>
            <a:prstGeom prst="rect">
              <a:avLst/>
            </a:prstGeom>
            <a:solidFill>
              <a:srgbClr val="FFC000">
                <a:alpha val="20000"/>
              </a:srgbClr>
            </a:solidFill>
            <a:ln w="6350">
              <a:noFill/>
              <a:miter lim="800000"/>
              <a:headEnd/>
              <a:tailEnd/>
            </a:ln>
            <a:effectLst>
              <a:outerShdw dist="35921" dir="2700000" algn="ctr" rotWithShape="0">
                <a:schemeClr val="bg2"/>
              </a:outerShdw>
            </a:effectLst>
          </p:spPr>
          <p:txBody>
            <a:bodyPr lIns="0" tIns="0" rIns="0" bIns="0" anchor="ctr">
              <a:noAutofit/>
            </a:bodyPr>
            <a:lstStyle/>
            <a:p>
              <a:pPr>
                <a:defRPr/>
              </a:pPr>
              <a:endParaRPr lang="zh-CN" altLang="en-US">
                <a:latin typeface="Arial" charset="0"/>
                <a:cs typeface="Arial" charset="0"/>
              </a:endParaRPr>
            </a:p>
          </p:txBody>
        </p:sp>
        <p:sp>
          <p:nvSpPr>
            <p:cNvPr id="4" name="Rectangle 3"/>
            <p:cNvSpPr>
              <a:spLocks noChangeArrowheads="1"/>
            </p:cNvSpPr>
            <p:nvPr/>
          </p:nvSpPr>
          <p:spPr bwMode="auto">
            <a:xfrm>
              <a:off x="395536" y="3705225"/>
              <a:ext cx="1350962" cy="1111250"/>
            </a:xfrm>
            <a:prstGeom prst="rect">
              <a:avLst/>
            </a:prstGeom>
            <a:solidFill>
              <a:srgbClr val="FFC000">
                <a:alpha val="20000"/>
              </a:srgbClr>
            </a:solidFill>
            <a:ln w="6350">
              <a:noFill/>
              <a:miter lim="800000"/>
              <a:headEnd/>
              <a:tailEnd/>
            </a:ln>
            <a:effectLst>
              <a:outerShdw dist="35921" dir="2700000" algn="ctr" rotWithShape="0">
                <a:schemeClr val="bg2"/>
              </a:outerShdw>
            </a:effectLst>
          </p:spPr>
          <p:txBody>
            <a:bodyPr lIns="0" tIns="0" rIns="0" bIns="0" anchor="ctr">
              <a:noAutofit/>
            </a:bodyPr>
            <a:lstStyle/>
            <a:p>
              <a:endParaRPr lang="zh-CN" altLang="en-US">
                <a:latin typeface="Arial" charset="0"/>
                <a:cs typeface="Arial" charset="0"/>
              </a:endParaRPr>
            </a:p>
          </p:txBody>
        </p:sp>
        <p:sp>
          <p:nvSpPr>
            <p:cNvPr id="5" name="Rectangle 4"/>
            <p:cNvSpPr>
              <a:spLocks noChangeArrowheads="1"/>
            </p:cNvSpPr>
            <p:nvPr/>
          </p:nvSpPr>
          <p:spPr bwMode="auto">
            <a:xfrm>
              <a:off x="395536" y="4967288"/>
              <a:ext cx="1350962" cy="1112837"/>
            </a:xfrm>
            <a:prstGeom prst="rect">
              <a:avLst/>
            </a:prstGeom>
            <a:solidFill>
              <a:srgbClr val="FFC000">
                <a:alpha val="20000"/>
              </a:srgbClr>
            </a:solidFill>
            <a:ln w="6350">
              <a:noFill/>
              <a:miter lim="800000"/>
              <a:headEnd/>
              <a:tailEnd/>
            </a:ln>
            <a:effectLst>
              <a:outerShdw dist="35921" dir="2700000" algn="ctr" rotWithShape="0">
                <a:schemeClr val="bg2"/>
              </a:outerShdw>
            </a:effectLst>
          </p:spPr>
          <p:txBody>
            <a:bodyPr lIns="0" tIns="0" rIns="0" bIns="0" anchor="ctr">
              <a:noAutofit/>
            </a:bodyPr>
            <a:lstStyle/>
            <a:p>
              <a:endParaRPr lang="zh-CN" altLang="en-US">
                <a:latin typeface="Arial" charset="0"/>
                <a:cs typeface="Arial" charset="0"/>
              </a:endParaRPr>
            </a:p>
          </p:txBody>
        </p:sp>
        <p:sp>
          <p:nvSpPr>
            <p:cNvPr id="6" name="Rectangle 6"/>
            <p:cNvSpPr>
              <a:spLocks noChangeArrowheads="1"/>
            </p:cNvSpPr>
            <p:nvPr/>
          </p:nvSpPr>
          <p:spPr bwMode="auto">
            <a:xfrm>
              <a:off x="1868736" y="2441575"/>
              <a:ext cx="7053262" cy="1112838"/>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nchor="ctr">
              <a:noAutofit/>
            </a:bodyPr>
            <a:lstStyle/>
            <a:p>
              <a:endParaRPr lang="zh-CN" altLang="en-US"/>
            </a:p>
          </p:txBody>
        </p:sp>
        <p:sp>
          <p:nvSpPr>
            <p:cNvPr id="7" name="Text Box 7"/>
            <p:cNvSpPr txBox="1">
              <a:spLocks noChangeArrowheads="1"/>
            </p:cNvSpPr>
            <p:nvPr/>
          </p:nvSpPr>
          <p:spPr bwMode="auto">
            <a:xfrm>
              <a:off x="527298" y="2906713"/>
              <a:ext cx="982663" cy="1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oAutofit/>
            </a:bodyPr>
            <a:lstStyle>
              <a:lvl1pPr eaLnBrk="0" hangingPunct="0">
                <a:defRPr sz="1600" b="1">
                  <a:solidFill>
                    <a:schemeClr val="tx1"/>
                  </a:solidFill>
                  <a:latin typeface="Arial" pitchFamily="34" charset="0"/>
                  <a:ea typeface="宋体" pitchFamily="2" charset="-122"/>
                </a:defRPr>
              </a:lvl1pPr>
              <a:lvl2pPr marL="742950" indent="-285750" eaLnBrk="0" hangingPunct="0">
                <a:defRPr sz="1600" b="1">
                  <a:solidFill>
                    <a:schemeClr val="tx1"/>
                  </a:solidFill>
                  <a:latin typeface="Arial" pitchFamily="34" charset="0"/>
                  <a:ea typeface="宋体" pitchFamily="2" charset="-122"/>
                </a:defRPr>
              </a:lvl2pPr>
              <a:lvl3pPr marL="1143000" indent="-228600" eaLnBrk="0" hangingPunct="0">
                <a:defRPr sz="1600" b="1">
                  <a:solidFill>
                    <a:schemeClr val="tx1"/>
                  </a:solidFill>
                  <a:latin typeface="Arial" pitchFamily="34" charset="0"/>
                  <a:ea typeface="宋体" pitchFamily="2" charset="-122"/>
                </a:defRPr>
              </a:lvl3pPr>
              <a:lvl4pPr marL="1600200" indent="-228600" eaLnBrk="0" hangingPunct="0">
                <a:defRPr sz="1600" b="1">
                  <a:solidFill>
                    <a:schemeClr val="tx1"/>
                  </a:solidFill>
                  <a:latin typeface="Arial" pitchFamily="34" charset="0"/>
                  <a:ea typeface="宋体" pitchFamily="2" charset="-122"/>
                </a:defRPr>
              </a:lvl4pPr>
              <a:lvl5pPr marL="2057400" indent="-228600" eaLnBrk="0" hangingPunct="0">
                <a:defRPr sz="16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pitchFamily="34" charset="0"/>
                  <a:ea typeface="宋体" pitchFamily="2" charset="-122"/>
                </a:defRPr>
              </a:lvl9pPr>
            </a:lstStyle>
            <a:p>
              <a:pPr algn="ctr"/>
              <a:r>
                <a:rPr lang="en-US" altLang="zh-CN" sz="2000" dirty="0" smtClean="0">
                  <a:latin typeface="微软雅黑" pitchFamily="34" charset="-122"/>
                  <a:ea typeface="微软雅黑" pitchFamily="34" charset="-122"/>
                </a:rPr>
                <a:t>67%</a:t>
              </a:r>
              <a:endParaRPr lang="zh-CN" altLang="en-US" sz="2000" dirty="0">
                <a:latin typeface="微软雅黑" pitchFamily="34" charset="-122"/>
                <a:ea typeface="微软雅黑" pitchFamily="34" charset="-122"/>
              </a:endParaRPr>
            </a:p>
          </p:txBody>
        </p:sp>
        <p:sp>
          <p:nvSpPr>
            <p:cNvPr id="8" name="Rectangle 8"/>
            <p:cNvSpPr>
              <a:spLocks noChangeArrowheads="1"/>
            </p:cNvSpPr>
            <p:nvPr/>
          </p:nvSpPr>
          <p:spPr bwMode="auto">
            <a:xfrm>
              <a:off x="1968748" y="2892425"/>
              <a:ext cx="6854825"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oAutofit/>
            </a:bodyPr>
            <a:lstStyle/>
            <a:p>
              <a:pPr marL="285750" indent="-285750">
                <a:lnSpc>
                  <a:spcPct val="150000"/>
                </a:lnSpc>
                <a:buFont typeface="Arial" panose="020B0604020202020204" pitchFamily="34" charset="0"/>
                <a:buChar char="•"/>
              </a:pPr>
              <a:r>
                <a:rPr lang="en-US" altLang="zh-CN" sz="1600" dirty="0">
                  <a:latin typeface="微软雅黑" pitchFamily="34" charset="-122"/>
                  <a:ea typeface="微软雅黑" pitchFamily="34" charset="-122"/>
                </a:rPr>
                <a:t>67%</a:t>
              </a:r>
              <a:r>
                <a:rPr lang="zh-CN" altLang="en-US" sz="1600" dirty="0">
                  <a:latin typeface="微软雅黑" pitchFamily="34" charset="-122"/>
                  <a:ea typeface="微软雅黑" pitchFamily="34" charset="-122"/>
                </a:rPr>
                <a:t>的软件信息服务企业已</a:t>
              </a:r>
              <a:r>
                <a:rPr lang="zh-CN" altLang="en-US" sz="1600" dirty="0" smtClean="0">
                  <a:latin typeface="微软雅黑" pitchFamily="34" charset="-122"/>
                  <a:ea typeface="微软雅黑" pitchFamily="34" charset="-122"/>
                </a:rPr>
                <a:t>有一定</a:t>
              </a:r>
              <a:r>
                <a:rPr lang="zh-CN" altLang="en-US" sz="1600" dirty="0">
                  <a:latin typeface="微软雅黑" pitchFamily="34" charset="-122"/>
                  <a:ea typeface="微软雅黑" pitchFamily="34" charset="-122"/>
                </a:rPr>
                <a:t>规模的新一代信息技术</a:t>
              </a:r>
            </a:p>
          </p:txBody>
        </p:sp>
        <p:sp>
          <p:nvSpPr>
            <p:cNvPr id="9" name="Rectangle 9"/>
            <p:cNvSpPr>
              <a:spLocks noChangeArrowheads="1"/>
            </p:cNvSpPr>
            <p:nvPr/>
          </p:nvSpPr>
          <p:spPr bwMode="auto">
            <a:xfrm>
              <a:off x="1868736" y="3705225"/>
              <a:ext cx="7053262" cy="1111250"/>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nchor="ctr">
              <a:noAutofit/>
            </a:bodyPr>
            <a:lstStyle/>
            <a:p>
              <a:endParaRPr lang="zh-CN" altLang="en-US"/>
            </a:p>
          </p:txBody>
        </p:sp>
        <p:sp>
          <p:nvSpPr>
            <p:cNvPr id="11" name="Rectangle 11"/>
            <p:cNvSpPr>
              <a:spLocks noChangeArrowheads="1"/>
            </p:cNvSpPr>
            <p:nvPr/>
          </p:nvSpPr>
          <p:spPr bwMode="auto">
            <a:xfrm>
              <a:off x="1968748" y="4156075"/>
              <a:ext cx="6854825"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oAutofit/>
            </a:bodyPr>
            <a:lstStyle/>
            <a:p>
              <a:pPr marL="285750" indent="-285750">
                <a:lnSpc>
                  <a:spcPct val="150000"/>
                </a:lnSpc>
                <a:buFont typeface="Arial" panose="020B0604020202020204" pitchFamily="34" charset="0"/>
                <a:buChar char="•"/>
              </a:pPr>
              <a:r>
                <a:rPr lang="zh-CN" altLang="en-US" sz="1600" dirty="0" smtClean="0">
                  <a:latin typeface="微软雅黑" pitchFamily="34" charset="-122"/>
                  <a:ea typeface="微软雅黑" pitchFamily="34" charset="-122"/>
                </a:rPr>
                <a:t>软件与信息技术服务业企业中掌握</a:t>
              </a:r>
              <a:r>
                <a:rPr lang="zh-CN" altLang="en-US" sz="1600" dirty="0">
                  <a:latin typeface="微软雅黑" pitchFamily="34" charset="-122"/>
                  <a:ea typeface="微软雅黑" pitchFamily="34" charset="-122"/>
                </a:rPr>
                <a:t>云计算和大数据的企业占</a:t>
              </a:r>
              <a:r>
                <a:rPr lang="zh-CN" altLang="en-US" sz="1600" dirty="0" smtClean="0">
                  <a:latin typeface="微软雅黑" pitchFamily="34" charset="-122"/>
                  <a:ea typeface="微软雅黑" pitchFamily="34" charset="-122"/>
                </a:rPr>
                <a:t>到</a:t>
              </a:r>
              <a:r>
                <a:rPr lang="en-US" altLang="zh-CN" sz="1600" dirty="0" smtClean="0">
                  <a:latin typeface="微软雅黑" pitchFamily="34" charset="-122"/>
                  <a:ea typeface="微软雅黑" pitchFamily="34" charset="-122"/>
                </a:rPr>
                <a:t>64.3%</a:t>
              </a:r>
              <a:endParaRPr lang="zh-CN" altLang="en-US" sz="1600" dirty="0">
                <a:latin typeface="微软雅黑" pitchFamily="34" charset="-122"/>
                <a:ea typeface="微软雅黑" pitchFamily="34" charset="-122"/>
              </a:endParaRPr>
            </a:p>
          </p:txBody>
        </p:sp>
        <p:sp>
          <p:nvSpPr>
            <p:cNvPr id="12" name="Rectangle 12"/>
            <p:cNvSpPr>
              <a:spLocks noChangeArrowheads="1"/>
            </p:cNvSpPr>
            <p:nvPr/>
          </p:nvSpPr>
          <p:spPr bwMode="auto">
            <a:xfrm>
              <a:off x="1868736" y="4967288"/>
              <a:ext cx="7053262" cy="1112837"/>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0" tIns="0" rIns="0" bIns="0" anchor="ctr">
              <a:noAutofit/>
            </a:bodyPr>
            <a:lstStyle/>
            <a:p>
              <a:endParaRPr lang="zh-CN" altLang="en-US"/>
            </a:p>
          </p:txBody>
        </p:sp>
        <p:sp>
          <p:nvSpPr>
            <p:cNvPr id="14" name="Rectangle 14"/>
            <p:cNvSpPr>
              <a:spLocks noChangeArrowheads="1"/>
            </p:cNvSpPr>
            <p:nvPr/>
          </p:nvSpPr>
          <p:spPr bwMode="auto">
            <a:xfrm>
              <a:off x="1968748" y="5418138"/>
              <a:ext cx="6854825"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oAutofit/>
            </a:bodyPr>
            <a:lstStyle/>
            <a:p>
              <a:pPr marL="285750" indent="-285750">
                <a:lnSpc>
                  <a:spcPct val="150000"/>
                </a:lnSpc>
                <a:buFont typeface="Arial" panose="020B0604020202020204" pitchFamily="34" charset="0"/>
                <a:buChar char="•"/>
              </a:pPr>
              <a:r>
                <a:rPr lang="en-US" altLang="zh-CN" sz="1600" dirty="0" smtClean="0">
                  <a:latin typeface="微软雅黑" pitchFamily="34" charset="-122"/>
                  <a:ea typeface="微软雅黑" pitchFamily="34" charset="-122"/>
                </a:rPr>
                <a:t>83%</a:t>
              </a:r>
              <a:r>
                <a:rPr lang="zh-CN" altLang="en-US" sz="1600" dirty="0" smtClean="0">
                  <a:latin typeface="微软雅黑" pitchFamily="34" charset="-122"/>
                  <a:ea typeface="微软雅黑" pitchFamily="34" charset="-122"/>
                </a:rPr>
                <a:t>的软件与信息技术服务业的</a:t>
              </a:r>
              <a:r>
                <a:rPr lang="zh-CN" altLang="en-US" sz="1600" dirty="0">
                  <a:latin typeface="微软雅黑" pitchFamily="34" charset="-122"/>
                  <a:ea typeface="微软雅黑" pitchFamily="34" charset="-122"/>
                </a:rPr>
                <a:t>企业都有强烈的</a:t>
              </a:r>
              <a:r>
                <a:rPr lang="zh-CN" altLang="en-US" sz="1600" dirty="0" smtClean="0">
                  <a:latin typeface="微软雅黑" pitchFamily="34" charset="-122"/>
                  <a:ea typeface="微软雅黑" pitchFamily="34" charset="-122"/>
                </a:rPr>
                <a:t>意愿去</a:t>
              </a:r>
              <a:r>
                <a:rPr lang="zh-CN" altLang="en-US" sz="1600" dirty="0">
                  <a:latin typeface="微软雅黑" pitchFamily="34" charset="-122"/>
                  <a:ea typeface="微软雅黑" pitchFamily="34" charset="-122"/>
                </a:rPr>
                <a:t>发展新一代信息技术，进行“互联网</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转型</a:t>
              </a:r>
            </a:p>
          </p:txBody>
        </p:sp>
      </p:grpSp>
      <p:sp>
        <p:nvSpPr>
          <p:cNvPr id="16" name="矩形 15"/>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smtClean="0">
                <a:solidFill>
                  <a:prstClr val="black"/>
                </a:solidFill>
                <a:latin typeface="黑体" panose="02010609060101010101" pitchFamily="49" charset="-122"/>
                <a:ea typeface="黑体" panose="02010609060101010101" pitchFamily="49" charset="-122"/>
              </a:rPr>
              <a:t>顺义</a:t>
            </a:r>
            <a:r>
              <a:rPr lang="zh-CN" altLang="en-US" sz="2400" b="1" dirty="0">
                <a:solidFill>
                  <a:prstClr val="black"/>
                </a:solidFill>
                <a:latin typeface="黑体" panose="02010609060101010101" pitchFamily="49" charset="-122"/>
                <a:ea typeface="黑体" panose="02010609060101010101" pitchFamily="49" charset="-122"/>
              </a:rPr>
              <a:t>区</a:t>
            </a:r>
            <a:r>
              <a:rPr lang="zh-CN" altLang="en-US" sz="2400" b="1" dirty="0" smtClean="0">
                <a:solidFill>
                  <a:prstClr val="black"/>
                </a:solidFill>
                <a:latin typeface="黑体" panose="02010609060101010101" pitchFamily="49" charset="-122"/>
                <a:ea typeface="黑体" panose="02010609060101010101" pitchFamily="49" charset="-122"/>
              </a:rPr>
              <a:t>部分软件与信息技术服务业企业</a:t>
            </a:r>
            <a:r>
              <a:rPr lang="zh-CN" altLang="en-US" sz="2400" b="1" dirty="0">
                <a:solidFill>
                  <a:prstClr val="black"/>
                </a:solidFill>
                <a:latin typeface="黑体" panose="02010609060101010101" pitchFamily="49" charset="-122"/>
                <a:ea typeface="黑体" panose="02010609060101010101" pitchFamily="49" charset="-122"/>
              </a:rPr>
              <a:t>已经开始</a:t>
            </a:r>
            <a:r>
              <a:rPr lang="zh-CN" altLang="en-US" sz="2400" b="1" dirty="0" smtClean="0">
                <a:solidFill>
                  <a:prstClr val="black"/>
                </a:solidFill>
                <a:latin typeface="黑体" panose="02010609060101010101" pitchFamily="49" charset="-122"/>
                <a:ea typeface="黑体" panose="02010609060101010101" pitchFamily="49" charset="-122"/>
              </a:rPr>
              <a:t>转型</a:t>
            </a:r>
            <a:endParaRPr lang="en-US" altLang="zh-CN" sz="2400" b="1" dirty="0" smtClean="0">
              <a:solidFill>
                <a:prstClr val="black"/>
              </a:solidFill>
              <a:latin typeface="黑体" panose="02010609060101010101" pitchFamily="49" charset="-122"/>
              <a:ea typeface="黑体" panose="02010609060101010101" pitchFamily="49" charset="-122"/>
            </a:endParaRPr>
          </a:p>
          <a:p>
            <a:pPr algn="r">
              <a:lnSpc>
                <a:spcPct val="150000"/>
              </a:lnSpc>
            </a:pPr>
            <a:r>
              <a:rPr lang="zh-CN" altLang="en-US" sz="2400" b="1" dirty="0" smtClean="0">
                <a:solidFill>
                  <a:prstClr val="black"/>
                </a:solidFill>
                <a:latin typeface="黑体" panose="02010609060101010101" pitchFamily="49" charset="-122"/>
                <a:ea typeface="黑体" panose="02010609060101010101" pitchFamily="49" charset="-122"/>
              </a:rPr>
              <a:t>并且</a:t>
            </a:r>
            <a:r>
              <a:rPr lang="zh-CN" altLang="en-US" sz="2400" b="1" dirty="0">
                <a:solidFill>
                  <a:prstClr val="black"/>
                </a:solidFill>
                <a:latin typeface="黑体" panose="02010609060101010101" pitchFamily="49" charset="-122"/>
                <a:ea typeface="黑体" panose="02010609060101010101" pitchFamily="49" charset="-122"/>
              </a:rPr>
              <a:t>可以支撑顺义区进行“互联网</a:t>
            </a:r>
            <a:r>
              <a:rPr lang="en-US" altLang="zh-CN" sz="2400" b="1" dirty="0">
                <a:solidFill>
                  <a:prstClr val="black"/>
                </a:solidFill>
                <a:latin typeface="黑体" panose="02010609060101010101" pitchFamily="49" charset="-122"/>
                <a:ea typeface="黑体" panose="02010609060101010101" pitchFamily="49" charset="-122"/>
              </a:rPr>
              <a:t>+”</a:t>
            </a:r>
            <a:r>
              <a:rPr lang="zh-CN" altLang="en-US" sz="2400" b="1" dirty="0">
                <a:solidFill>
                  <a:prstClr val="black"/>
                </a:solidFill>
                <a:latin typeface="黑体" panose="02010609060101010101" pitchFamily="49" charset="-122"/>
                <a:ea typeface="黑体" panose="02010609060101010101" pitchFamily="49" charset="-122"/>
              </a:rPr>
              <a:t>进行</a:t>
            </a:r>
            <a:r>
              <a:rPr lang="zh-CN" altLang="en-US" sz="2400" b="1" dirty="0" smtClean="0">
                <a:solidFill>
                  <a:prstClr val="black"/>
                </a:solidFill>
                <a:latin typeface="黑体" panose="02010609060101010101" pitchFamily="49" charset="-122"/>
                <a:ea typeface="黑体" panose="02010609060101010101" pitchFamily="49" charset="-122"/>
              </a:rPr>
              <a:t>转型</a:t>
            </a:r>
            <a:endParaRPr lang="en-US" altLang="zh-CN" sz="2400" b="1" dirty="0">
              <a:solidFill>
                <a:prstClr val="black"/>
              </a:solidFill>
              <a:latin typeface="黑体" panose="02010609060101010101" pitchFamily="49" charset="-122"/>
              <a:ea typeface="黑体" panose="02010609060101010101" pitchFamily="49" charset="-122"/>
            </a:endParaRPr>
          </a:p>
        </p:txBody>
      </p:sp>
      <p:sp>
        <p:nvSpPr>
          <p:cNvPr id="17" name="Text Box 7"/>
          <p:cNvSpPr txBox="1">
            <a:spLocks noChangeArrowheads="1"/>
          </p:cNvSpPr>
          <p:nvPr/>
        </p:nvSpPr>
        <p:spPr bwMode="auto">
          <a:xfrm>
            <a:off x="539552" y="4005064"/>
            <a:ext cx="982663" cy="1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oAutofit/>
          </a:bodyPr>
          <a:lstStyle>
            <a:lvl1pPr eaLnBrk="0" hangingPunct="0">
              <a:defRPr sz="1600" b="1">
                <a:solidFill>
                  <a:schemeClr val="tx1"/>
                </a:solidFill>
                <a:latin typeface="Arial" pitchFamily="34" charset="0"/>
                <a:ea typeface="宋体" pitchFamily="2" charset="-122"/>
              </a:defRPr>
            </a:lvl1pPr>
            <a:lvl2pPr marL="742950" indent="-285750" eaLnBrk="0" hangingPunct="0">
              <a:defRPr sz="1600" b="1">
                <a:solidFill>
                  <a:schemeClr val="tx1"/>
                </a:solidFill>
                <a:latin typeface="Arial" pitchFamily="34" charset="0"/>
                <a:ea typeface="宋体" pitchFamily="2" charset="-122"/>
              </a:defRPr>
            </a:lvl2pPr>
            <a:lvl3pPr marL="1143000" indent="-228600" eaLnBrk="0" hangingPunct="0">
              <a:defRPr sz="1600" b="1">
                <a:solidFill>
                  <a:schemeClr val="tx1"/>
                </a:solidFill>
                <a:latin typeface="Arial" pitchFamily="34" charset="0"/>
                <a:ea typeface="宋体" pitchFamily="2" charset="-122"/>
              </a:defRPr>
            </a:lvl3pPr>
            <a:lvl4pPr marL="1600200" indent="-228600" eaLnBrk="0" hangingPunct="0">
              <a:defRPr sz="1600" b="1">
                <a:solidFill>
                  <a:schemeClr val="tx1"/>
                </a:solidFill>
                <a:latin typeface="Arial" pitchFamily="34" charset="0"/>
                <a:ea typeface="宋体" pitchFamily="2" charset="-122"/>
              </a:defRPr>
            </a:lvl4pPr>
            <a:lvl5pPr marL="2057400" indent="-228600" eaLnBrk="0" hangingPunct="0">
              <a:defRPr sz="16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pitchFamily="34" charset="0"/>
                <a:ea typeface="宋体" pitchFamily="2" charset="-122"/>
              </a:defRPr>
            </a:lvl9pPr>
          </a:lstStyle>
          <a:p>
            <a:pPr algn="ctr"/>
            <a:r>
              <a:rPr lang="en-US" altLang="zh-CN" sz="2000" dirty="0" smtClean="0">
                <a:latin typeface="微软雅黑" pitchFamily="34" charset="-122"/>
                <a:ea typeface="微软雅黑" pitchFamily="34" charset="-122"/>
              </a:rPr>
              <a:t>64.3%</a:t>
            </a:r>
            <a:endParaRPr lang="zh-CN" altLang="en-US" sz="2000" dirty="0">
              <a:latin typeface="微软雅黑" pitchFamily="34" charset="-122"/>
              <a:ea typeface="微软雅黑" pitchFamily="34" charset="-122"/>
            </a:endParaRPr>
          </a:p>
        </p:txBody>
      </p:sp>
      <p:sp>
        <p:nvSpPr>
          <p:cNvPr id="19" name="Text Box 7"/>
          <p:cNvSpPr txBox="1">
            <a:spLocks noChangeArrowheads="1"/>
          </p:cNvSpPr>
          <p:nvPr/>
        </p:nvSpPr>
        <p:spPr bwMode="auto">
          <a:xfrm>
            <a:off x="539552" y="5229200"/>
            <a:ext cx="982663" cy="1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oAutofit/>
          </a:bodyPr>
          <a:lstStyle>
            <a:lvl1pPr eaLnBrk="0" hangingPunct="0">
              <a:defRPr sz="1600" b="1">
                <a:solidFill>
                  <a:schemeClr val="tx1"/>
                </a:solidFill>
                <a:latin typeface="Arial" pitchFamily="34" charset="0"/>
                <a:ea typeface="宋体" pitchFamily="2" charset="-122"/>
              </a:defRPr>
            </a:lvl1pPr>
            <a:lvl2pPr marL="742950" indent="-285750" eaLnBrk="0" hangingPunct="0">
              <a:defRPr sz="1600" b="1">
                <a:solidFill>
                  <a:schemeClr val="tx1"/>
                </a:solidFill>
                <a:latin typeface="Arial" pitchFamily="34" charset="0"/>
                <a:ea typeface="宋体" pitchFamily="2" charset="-122"/>
              </a:defRPr>
            </a:lvl2pPr>
            <a:lvl3pPr marL="1143000" indent="-228600" eaLnBrk="0" hangingPunct="0">
              <a:defRPr sz="1600" b="1">
                <a:solidFill>
                  <a:schemeClr val="tx1"/>
                </a:solidFill>
                <a:latin typeface="Arial" pitchFamily="34" charset="0"/>
                <a:ea typeface="宋体" pitchFamily="2" charset="-122"/>
              </a:defRPr>
            </a:lvl3pPr>
            <a:lvl4pPr marL="1600200" indent="-228600" eaLnBrk="0" hangingPunct="0">
              <a:defRPr sz="1600" b="1">
                <a:solidFill>
                  <a:schemeClr val="tx1"/>
                </a:solidFill>
                <a:latin typeface="Arial" pitchFamily="34" charset="0"/>
                <a:ea typeface="宋体" pitchFamily="2" charset="-122"/>
              </a:defRPr>
            </a:lvl4pPr>
            <a:lvl5pPr marL="2057400" indent="-228600" eaLnBrk="0" hangingPunct="0">
              <a:defRPr sz="1600" b="1">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sz="1600" b="1">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sz="1600" b="1">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sz="1600" b="1">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sz="1600" b="1">
                <a:solidFill>
                  <a:schemeClr val="tx1"/>
                </a:solidFill>
                <a:latin typeface="Arial" pitchFamily="34" charset="0"/>
                <a:ea typeface="宋体" pitchFamily="2" charset="-122"/>
              </a:defRPr>
            </a:lvl9pPr>
          </a:lstStyle>
          <a:p>
            <a:pPr algn="ctr"/>
            <a:r>
              <a:rPr lang="en-US" altLang="zh-CN" sz="2000" dirty="0" smtClean="0">
                <a:latin typeface="微软雅黑" pitchFamily="34" charset="-122"/>
                <a:ea typeface="微软雅黑" pitchFamily="34" charset="-122"/>
              </a:rPr>
              <a:t>83%</a:t>
            </a:r>
            <a:endParaRPr lang="zh-CN" altLang="en-US" sz="2000" dirty="0">
              <a:latin typeface="微软雅黑" pitchFamily="34" charset="-122"/>
              <a:ea typeface="微软雅黑" pitchFamily="34" charset="-122"/>
            </a:endParaRPr>
          </a:p>
        </p:txBody>
      </p:sp>
      <p:sp>
        <p:nvSpPr>
          <p:cNvPr id="20" name="TextBox 19"/>
          <p:cNvSpPr txBox="1"/>
          <p:nvPr/>
        </p:nvSpPr>
        <p:spPr>
          <a:xfrm>
            <a:off x="467544" y="6093296"/>
            <a:ext cx="6840760" cy="307777"/>
          </a:xfrm>
          <a:prstGeom prst="rect">
            <a:avLst/>
          </a:prstGeom>
          <a:noFill/>
        </p:spPr>
        <p:txBody>
          <a:bodyPr wrap="square" rtlCol="0">
            <a:spAutoFit/>
          </a:bodyPr>
          <a:lstStyle/>
          <a:p>
            <a:r>
              <a:rPr lang="zh-CN" altLang="en-US" sz="1400" dirty="0" smtClean="0">
                <a:latin typeface="微软雅黑" pitchFamily="34" charset="-122"/>
                <a:ea typeface="微软雅黑" pitchFamily="34" charset="-122"/>
              </a:rPr>
              <a:t>注：以上数据基于对顺义区</a:t>
            </a:r>
            <a:r>
              <a:rPr lang="en-US" altLang="zh-CN" sz="1400" dirty="0" smtClean="0">
                <a:latin typeface="微软雅黑" pitchFamily="34" charset="-122"/>
                <a:ea typeface="微软雅黑" pitchFamily="34" charset="-122"/>
              </a:rPr>
              <a:t>24</a:t>
            </a:r>
            <a:r>
              <a:rPr lang="zh-CN" altLang="en-US" sz="1400" dirty="0" smtClean="0">
                <a:latin typeface="微软雅黑" pitchFamily="34" charset="-122"/>
                <a:ea typeface="微软雅黑" pitchFamily="34" charset="-122"/>
              </a:rPr>
              <a:t>家软件与信息服务业企业调研结果得出</a:t>
            </a:r>
            <a:endParaRPr lang="zh-CN" altLang="en-US" sz="1400" dirty="0">
              <a:latin typeface="微软雅黑" pitchFamily="34" charset="-122"/>
              <a:ea typeface="微软雅黑" pitchFamily="34" charset="-122"/>
            </a:endParaRPr>
          </a:p>
        </p:txBody>
      </p:sp>
    </p:spTree>
    <p:extLst>
      <p:ext uri="{BB962C8B-B14F-4D97-AF65-F5344CB8AC3E}">
        <p14:creationId xmlns:p14="http://schemas.microsoft.com/office/powerpoint/2010/main" xmlns="" val="18893456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34</a:t>
            </a:fld>
            <a:endParaRPr lang="zh-CN" altLang="en-US"/>
          </a:p>
        </p:txBody>
      </p:sp>
      <p:grpSp>
        <p:nvGrpSpPr>
          <p:cNvPr id="47" name="组合 46"/>
          <p:cNvGrpSpPr/>
          <p:nvPr/>
        </p:nvGrpSpPr>
        <p:grpSpPr>
          <a:xfrm>
            <a:off x="395536" y="1700808"/>
            <a:ext cx="8407400" cy="3384376"/>
            <a:chOff x="395536" y="2132856"/>
            <a:chExt cx="8407400" cy="2506931"/>
          </a:xfrm>
        </p:grpSpPr>
        <p:grpSp>
          <p:nvGrpSpPr>
            <p:cNvPr id="48" name="组合 47"/>
            <p:cNvGrpSpPr/>
            <p:nvPr/>
          </p:nvGrpSpPr>
          <p:grpSpPr>
            <a:xfrm>
              <a:off x="395536" y="2132856"/>
              <a:ext cx="8407400" cy="2506931"/>
              <a:chOff x="395536" y="2132856"/>
              <a:chExt cx="8407400" cy="2152650"/>
            </a:xfrm>
          </p:grpSpPr>
          <p:sp>
            <p:nvSpPr>
              <p:cNvPr id="52" name="AutoShape 11"/>
              <p:cNvSpPr>
                <a:spLocks noChangeArrowheads="1"/>
              </p:cNvSpPr>
              <p:nvPr/>
            </p:nvSpPr>
            <p:spPr bwMode="auto">
              <a:xfrm>
                <a:off x="395536" y="3626694"/>
                <a:ext cx="1263650" cy="658812"/>
              </a:xfrm>
              <a:prstGeom prst="homePlate">
                <a:avLst>
                  <a:gd name="adj" fmla="val 25095"/>
                </a:avLst>
              </a:prstGeom>
              <a:solidFill>
                <a:srgbClr val="FFC000">
                  <a:alpha val="47000"/>
                </a:srgbClr>
              </a:solidFill>
              <a:ln>
                <a:noFill/>
                <a:headEnd/>
                <a:tailEnd/>
              </a:ln>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endParaRPr lang="zh-CN" altLang="en-US">
                  <a:ea typeface="宋体" pitchFamily="2" charset="-122"/>
                  <a:cs typeface="Arial" charset="0"/>
                </a:endParaRPr>
              </a:p>
            </p:txBody>
          </p:sp>
          <p:sp>
            <p:nvSpPr>
              <p:cNvPr id="53" name="Freeform 13"/>
              <p:cNvSpPr>
                <a:spLocks/>
              </p:cNvSpPr>
              <p:nvPr/>
            </p:nvSpPr>
            <p:spPr bwMode="auto">
              <a:xfrm>
                <a:off x="1598861" y="3626694"/>
                <a:ext cx="7204075" cy="658812"/>
              </a:xfrm>
              <a:custGeom>
                <a:avLst/>
                <a:gdLst>
                  <a:gd name="T0" fmla="*/ 4538 w 4538"/>
                  <a:gd name="T1" fmla="*/ 0 h 1080"/>
                  <a:gd name="T2" fmla="*/ 0 w 4538"/>
                  <a:gd name="T3" fmla="*/ 0 h 1080"/>
                  <a:gd name="T4" fmla="*/ 105 w 4538"/>
                  <a:gd name="T5" fmla="*/ 541 h 1080"/>
                  <a:gd name="T6" fmla="*/ 0 w 4538"/>
                  <a:gd name="T7" fmla="*/ 1080 h 1080"/>
                  <a:gd name="T8" fmla="*/ 4538 w 4538"/>
                  <a:gd name="T9" fmla="*/ 1080 h 1080"/>
                  <a:gd name="T10" fmla="*/ 4538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noFill/>
              <a:ln w="63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oAutofit/>
              </a:bodyPr>
              <a:lstStyle/>
              <a:p>
                <a:endParaRPr lang="zh-CN" altLang="en-US"/>
              </a:p>
            </p:txBody>
          </p:sp>
          <p:sp>
            <p:nvSpPr>
              <p:cNvPr id="54" name="Rectangle 14"/>
              <p:cNvSpPr>
                <a:spLocks noChangeArrowheads="1"/>
              </p:cNvSpPr>
              <p:nvPr/>
            </p:nvSpPr>
            <p:spPr bwMode="auto">
              <a:xfrm>
                <a:off x="1924299" y="3850531"/>
                <a:ext cx="6724650"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oAutofit/>
              </a:bodyPr>
              <a:lstStyle/>
              <a:p>
                <a:pPr lvl="0">
                  <a:lnSpc>
                    <a:spcPct val="150000"/>
                  </a:lnSpc>
                </a:pPr>
                <a:r>
                  <a:rPr lang="zh-CN" altLang="en-US" sz="1400" dirty="0">
                    <a:solidFill>
                      <a:prstClr val="black"/>
                    </a:solidFill>
                    <a:latin typeface="Microsoft YaHei" charset="0"/>
                    <a:ea typeface="Microsoft YaHei" charset="0"/>
                    <a:cs typeface="Microsoft YaHei" charset="0"/>
                  </a:rPr>
                  <a:t>电子商务、金融、物流都存在良好的发展基础，若与互联网融合，分别打造跨境电商、互联网金融、高效物流平台，将会进一步完善全区的服务体系。</a:t>
                </a:r>
              </a:p>
            </p:txBody>
          </p:sp>
          <p:sp>
            <p:nvSpPr>
              <p:cNvPr id="55" name="AutoShape 15"/>
              <p:cNvSpPr>
                <a:spLocks noChangeArrowheads="1"/>
              </p:cNvSpPr>
              <p:nvPr/>
            </p:nvSpPr>
            <p:spPr bwMode="auto">
              <a:xfrm>
                <a:off x="395536" y="2878981"/>
                <a:ext cx="1263650" cy="658813"/>
              </a:xfrm>
              <a:prstGeom prst="homePlate">
                <a:avLst>
                  <a:gd name="adj" fmla="val 25095"/>
                </a:avLst>
              </a:prstGeom>
              <a:solidFill>
                <a:srgbClr val="FFC000">
                  <a:alpha val="47000"/>
                </a:srgbClr>
              </a:solidFill>
              <a:ln>
                <a:noFill/>
                <a:headEnd/>
                <a:tailEnd/>
              </a:ln>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endParaRPr lang="zh-CN" altLang="en-US">
                  <a:ea typeface="宋体" pitchFamily="2" charset="-122"/>
                  <a:cs typeface="Arial" charset="0"/>
                </a:endParaRPr>
              </a:p>
            </p:txBody>
          </p:sp>
          <p:sp>
            <p:nvSpPr>
              <p:cNvPr id="56" name="Freeform 17"/>
              <p:cNvSpPr>
                <a:spLocks/>
              </p:cNvSpPr>
              <p:nvPr/>
            </p:nvSpPr>
            <p:spPr bwMode="auto">
              <a:xfrm>
                <a:off x="1598861" y="2878981"/>
                <a:ext cx="7204075" cy="658813"/>
              </a:xfrm>
              <a:custGeom>
                <a:avLst/>
                <a:gdLst>
                  <a:gd name="T0" fmla="*/ 4538 w 4538"/>
                  <a:gd name="T1" fmla="*/ 0 h 1080"/>
                  <a:gd name="T2" fmla="*/ 0 w 4538"/>
                  <a:gd name="T3" fmla="*/ 0 h 1080"/>
                  <a:gd name="T4" fmla="*/ 105 w 4538"/>
                  <a:gd name="T5" fmla="*/ 541 h 1080"/>
                  <a:gd name="T6" fmla="*/ 0 w 4538"/>
                  <a:gd name="T7" fmla="*/ 1080 h 1080"/>
                  <a:gd name="T8" fmla="*/ 4538 w 4538"/>
                  <a:gd name="T9" fmla="*/ 1080 h 1080"/>
                  <a:gd name="T10" fmla="*/ 4538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noFill/>
              <a:ln w="63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oAutofit/>
              </a:bodyPr>
              <a:lstStyle/>
              <a:p>
                <a:endParaRPr lang="zh-CN" altLang="en-US"/>
              </a:p>
            </p:txBody>
          </p:sp>
          <p:sp>
            <p:nvSpPr>
              <p:cNvPr id="57" name="Rectangle 18"/>
              <p:cNvSpPr>
                <a:spLocks noChangeArrowheads="1"/>
              </p:cNvSpPr>
              <p:nvPr/>
            </p:nvSpPr>
            <p:spPr bwMode="auto">
              <a:xfrm>
                <a:off x="1924299" y="3102819"/>
                <a:ext cx="6724650"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oAutofit/>
              </a:bodyPr>
              <a:lstStyle/>
              <a:p>
                <a:pPr lvl="0">
                  <a:lnSpc>
                    <a:spcPct val="150000"/>
                  </a:lnSpc>
                </a:pPr>
                <a:r>
                  <a:rPr lang="zh-CN" altLang="en-US" sz="1400" dirty="0">
                    <a:solidFill>
                      <a:prstClr val="black"/>
                    </a:solidFill>
                    <a:latin typeface="Microsoft YaHei" charset="0"/>
                    <a:ea typeface="Microsoft YaHei" charset="0"/>
                    <a:cs typeface="Microsoft YaHei" charset="0"/>
                  </a:rPr>
                  <a:t>汽车产业制造装配技术成熟，为研发车联网和创新型汽车打下坚实根基；同时还应加强研发创新与销售服务的“互联网</a:t>
                </a:r>
                <a:r>
                  <a:rPr lang="en-US" altLang="zh-CN" sz="1400" dirty="0">
                    <a:solidFill>
                      <a:prstClr val="black"/>
                    </a:solidFill>
                    <a:latin typeface="Microsoft YaHei" charset="0"/>
                    <a:ea typeface="Microsoft YaHei" charset="0"/>
                    <a:cs typeface="Microsoft YaHei" charset="0"/>
                  </a:rPr>
                  <a:t>+”</a:t>
                </a:r>
                <a:r>
                  <a:rPr lang="zh-CN" altLang="en-US" sz="1400" dirty="0">
                    <a:solidFill>
                      <a:prstClr val="black"/>
                    </a:solidFill>
                    <a:latin typeface="Microsoft YaHei" charset="0"/>
                    <a:ea typeface="Microsoft YaHei" charset="0"/>
                    <a:cs typeface="Microsoft YaHei" charset="0"/>
                  </a:rPr>
                  <a:t>转型，让产业链全面发展。</a:t>
                </a:r>
              </a:p>
            </p:txBody>
          </p:sp>
          <p:sp>
            <p:nvSpPr>
              <p:cNvPr id="58" name="AutoShape 19"/>
              <p:cNvSpPr>
                <a:spLocks noChangeArrowheads="1"/>
              </p:cNvSpPr>
              <p:nvPr/>
            </p:nvSpPr>
            <p:spPr bwMode="auto">
              <a:xfrm>
                <a:off x="395536" y="2132856"/>
                <a:ext cx="1263650" cy="658813"/>
              </a:xfrm>
              <a:prstGeom prst="homePlate">
                <a:avLst>
                  <a:gd name="adj" fmla="val 25095"/>
                </a:avLst>
              </a:prstGeom>
              <a:solidFill>
                <a:srgbClr val="FFC000">
                  <a:alpha val="47000"/>
                </a:srgbClr>
              </a:solidFill>
              <a:ln>
                <a:noFill/>
                <a:headEnd/>
                <a:tailEnd/>
              </a:ln>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pPr>
                  <a:defRPr/>
                </a:pPr>
                <a:endParaRPr lang="zh-CN" altLang="en-US">
                  <a:ea typeface="宋体" pitchFamily="2" charset="-122"/>
                  <a:cs typeface="Arial" charset="0"/>
                </a:endParaRPr>
              </a:p>
            </p:txBody>
          </p:sp>
          <p:sp>
            <p:nvSpPr>
              <p:cNvPr id="59" name="Freeform 21"/>
              <p:cNvSpPr>
                <a:spLocks/>
              </p:cNvSpPr>
              <p:nvPr/>
            </p:nvSpPr>
            <p:spPr bwMode="auto">
              <a:xfrm>
                <a:off x="1598861" y="2132856"/>
                <a:ext cx="7204075" cy="658813"/>
              </a:xfrm>
              <a:custGeom>
                <a:avLst/>
                <a:gdLst>
                  <a:gd name="T0" fmla="*/ 4538 w 4538"/>
                  <a:gd name="T1" fmla="*/ 0 h 1080"/>
                  <a:gd name="T2" fmla="*/ 0 w 4538"/>
                  <a:gd name="T3" fmla="*/ 0 h 1080"/>
                  <a:gd name="T4" fmla="*/ 105 w 4538"/>
                  <a:gd name="T5" fmla="*/ 541 h 1080"/>
                  <a:gd name="T6" fmla="*/ 0 w 4538"/>
                  <a:gd name="T7" fmla="*/ 1080 h 1080"/>
                  <a:gd name="T8" fmla="*/ 4538 w 4538"/>
                  <a:gd name="T9" fmla="*/ 1080 h 1080"/>
                  <a:gd name="T10" fmla="*/ 4538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noFill/>
              <a:ln w="63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oAutofit/>
              </a:bodyPr>
              <a:lstStyle/>
              <a:p>
                <a:endParaRPr lang="zh-CN" altLang="en-US"/>
              </a:p>
            </p:txBody>
          </p:sp>
          <p:sp>
            <p:nvSpPr>
              <p:cNvPr id="60" name="Rectangle 22"/>
              <p:cNvSpPr>
                <a:spLocks noChangeArrowheads="1"/>
              </p:cNvSpPr>
              <p:nvPr/>
            </p:nvSpPr>
            <p:spPr bwMode="auto">
              <a:xfrm>
                <a:off x="1924299" y="2356694"/>
                <a:ext cx="6724650"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oAutofit/>
              </a:bodyPr>
              <a:lstStyle/>
              <a:p>
                <a:pPr lvl="0">
                  <a:lnSpc>
                    <a:spcPct val="150000"/>
                  </a:lnSpc>
                </a:pPr>
                <a:r>
                  <a:rPr lang="zh-CN" altLang="en-US" sz="1400" dirty="0">
                    <a:solidFill>
                      <a:prstClr val="black"/>
                    </a:solidFill>
                    <a:latin typeface="Microsoft YaHei" charset="0"/>
                    <a:ea typeface="Microsoft YaHei" charset="0"/>
                    <a:cs typeface="Microsoft YaHei" charset="0"/>
                  </a:rPr>
                  <a:t>航空下游服务企业数量多、种类全，若运用互联网技术进行资源整合和信息共享，打造“智慧机场”，将进一步提高协同效应。 </a:t>
                </a:r>
              </a:p>
            </p:txBody>
          </p:sp>
        </p:grpSp>
        <p:sp>
          <p:nvSpPr>
            <p:cNvPr id="49" name="TextBox 48"/>
            <p:cNvSpPr txBox="1"/>
            <p:nvPr/>
          </p:nvSpPr>
          <p:spPr>
            <a:xfrm flipH="1">
              <a:off x="467544" y="2268161"/>
              <a:ext cx="1007088" cy="36021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en-US" altLang="zh-CN" sz="3200" dirty="0" smtClean="0">
                  <a:solidFill>
                    <a:schemeClr val="bg1"/>
                  </a:solidFill>
                  <a:latin typeface="Arial Rounded MT Bold" pitchFamily="34" charset="0"/>
                  <a:cs typeface="Times New Roman" pitchFamily="18" charset="0"/>
                </a:rPr>
                <a:t>1</a:t>
              </a:r>
              <a:endParaRPr lang="zh-CN" altLang="en-US" sz="3200" dirty="0">
                <a:solidFill>
                  <a:schemeClr val="bg1"/>
                </a:solidFill>
                <a:latin typeface="Arial Rounded MT Bold" pitchFamily="34" charset="0"/>
                <a:cs typeface="Times New Roman" pitchFamily="18" charset="0"/>
              </a:endParaRPr>
            </a:p>
          </p:txBody>
        </p:sp>
        <p:sp>
          <p:nvSpPr>
            <p:cNvPr id="50" name="TextBox 49"/>
            <p:cNvSpPr txBox="1"/>
            <p:nvPr/>
          </p:nvSpPr>
          <p:spPr>
            <a:xfrm flipH="1">
              <a:off x="467544" y="3158737"/>
              <a:ext cx="1007088" cy="36021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en-US" altLang="zh-CN" sz="3200" dirty="0">
                  <a:solidFill>
                    <a:schemeClr val="bg1"/>
                  </a:solidFill>
                  <a:latin typeface="Arial Rounded MT Bold" pitchFamily="34" charset="0"/>
                  <a:cs typeface="Times New Roman" pitchFamily="18" charset="0"/>
                </a:rPr>
                <a:t>2</a:t>
              </a:r>
              <a:endParaRPr lang="zh-CN" altLang="en-US" sz="3200" dirty="0">
                <a:solidFill>
                  <a:schemeClr val="bg1"/>
                </a:solidFill>
                <a:latin typeface="Arial Rounded MT Bold" pitchFamily="34" charset="0"/>
                <a:cs typeface="Times New Roman" pitchFamily="18" charset="0"/>
              </a:endParaRPr>
            </a:p>
          </p:txBody>
        </p:sp>
        <p:sp>
          <p:nvSpPr>
            <p:cNvPr id="51" name="TextBox 50">
              <a:hlinkClick r:id="" action="ppaction://hlinkshowjump?jump=nextslide"/>
            </p:cNvPr>
            <p:cNvSpPr txBox="1"/>
            <p:nvPr/>
          </p:nvSpPr>
          <p:spPr>
            <a:xfrm flipH="1">
              <a:off x="467544" y="4022833"/>
              <a:ext cx="1007088" cy="36021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en-US" altLang="zh-CN" sz="3200" dirty="0">
                  <a:solidFill>
                    <a:schemeClr val="bg1"/>
                  </a:solidFill>
                  <a:latin typeface="Arial Rounded MT Bold" pitchFamily="34" charset="0"/>
                  <a:cs typeface="Times New Roman" pitchFamily="18" charset="0"/>
                </a:rPr>
                <a:t>3</a:t>
              </a:r>
              <a:endParaRPr lang="zh-CN" altLang="en-US" sz="3200" dirty="0">
                <a:solidFill>
                  <a:schemeClr val="bg1"/>
                </a:solidFill>
                <a:latin typeface="Arial Rounded MT Bold" pitchFamily="34" charset="0"/>
                <a:cs typeface="Times New Roman" pitchFamily="18" charset="0"/>
              </a:endParaRPr>
            </a:p>
          </p:txBody>
        </p:sp>
      </p:grpSp>
      <p:sp>
        <p:nvSpPr>
          <p:cNvPr id="61" name="TextBox 60"/>
          <p:cNvSpPr txBox="1"/>
          <p:nvPr/>
        </p:nvSpPr>
        <p:spPr>
          <a:xfrm>
            <a:off x="2843808" y="764704"/>
            <a:ext cx="3384376" cy="584775"/>
          </a:xfrm>
          <a:prstGeom prst="rect">
            <a:avLst/>
          </a:prstGeom>
          <a:noFill/>
        </p:spPr>
        <p:txBody>
          <a:bodyPr wrap="square" rtlCol="0">
            <a:spAutoFit/>
          </a:bodyPr>
          <a:lstStyle/>
          <a:p>
            <a:pPr algn="ctr"/>
            <a:r>
              <a:rPr lang="zh-CN" altLang="en-US" sz="3200" b="1" dirty="0" smtClean="0">
                <a:latin typeface="黑体" panose="02010609060101010101" pitchFamily="49" charset="-122"/>
                <a:ea typeface="黑体" panose="02010609060101010101" pitchFamily="49" charset="-122"/>
              </a:rPr>
              <a:t>结 论</a:t>
            </a:r>
            <a:endParaRPr lang="zh-CN" altLang="en-US" sz="3200" b="1" dirty="0">
              <a:latin typeface="黑体" panose="02010609060101010101" pitchFamily="49" charset="-122"/>
              <a:ea typeface="黑体" panose="02010609060101010101" pitchFamily="49" charset="-122"/>
            </a:endParaRPr>
          </a:p>
        </p:txBody>
      </p:sp>
      <p:sp>
        <p:nvSpPr>
          <p:cNvPr id="18" name="AutoShape 11"/>
          <p:cNvSpPr>
            <a:spLocks noChangeArrowheads="1"/>
          </p:cNvSpPr>
          <p:nvPr/>
        </p:nvSpPr>
        <p:spPr bwMode="auto">
          <a:xfrm>
            <a:off x="395536" y="5229200"/>
            <a:ext cx="1263650" cy="1035778"/>
          </a:xfrm>
          <a:prstGeom prst="homePlate">
            <a:avLst>
              <a:gd name="adj" fmla="val 25095"/>
            </a:avLst>
          </a:prstGeom>
          <a:solidFill>
            <a:srgbClr val="FFC000">
              <a:alpha val="47000"/>
            </a:srgbClr>
          </a:solidFill>
          <a:ln>
            <a:noFill/>
            <a:headEnd/>
            <a:tailEnd/>
          </a:ln>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endParaRPr lang="zh-CN" altLang="en-US">
              <a:ea typeface="宋体" pitchFamily="2" charset="-122"/>
              <a:cs typeface="Arial" charset="0"/>
            </a:endParaRPr>
          </a:p>
        </p:txBody>
      </p:sp>
      <p:sp>
        <p:nvSpPr>
          <p:cNvPr id="19" name="Freeform 13"/>
          <p:cNvSpPr>
            <a:spLocks/>
          </p:cNvSpPr>
          <p:nvPr/>
        </p:nvSpPr>
        <p:spPr bwMode="auto">
          <a:xfrm>
            <a:off x="1598861" y="5229200"/>
            <a:ext cx="7204075" cy="1035778"/>
          </a:xfrm>
          <a:custGeom>
            <a:avLst/>
            <a:gdLst>
              <a:gd name="T0" fmla="*/ 4538 w 4538"/>
              <a:gd name="T1" fmla="*/ 0 h 1080"/>
              <a:gd name="T2" fmla="*/ 0 w 4538"/>
              <a:gd name="T3" fmla="*/ 0 h 1080"/>
              <a:gd name="T4" fmla="*/ 105 w 4538"/>
              <a:gd name="T5" fmla="*/ 541 h 1080"/>
              <a:gd name="T6" fmla="*/ 0 w 4538"/>
              <a:gd name="T7" fmla="*/ 1080 h 1080"/>
              <a:gd name="T8" fmla="*/ 4538 w 4538"/>
              <a:gd name="T9" fmla="*/ 1080 h 1080"/>
              <a:gd name="T10" fmla="*/ 4538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noFill/>
          <a:ln w="63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oAutofit/>
          </a:bodyPr>
          <a:lstStyle/>
          <a:p>
            <a:endParaRPr lang="zh-CN" altLang="en-US"/>
          </a:p>
        </p:txBody>
      </p:sp>
      <p:sp>
        <p:nvSpPr>
          <p:cNvPr id="20" name="TextBox 19">
            <a:hlinkClick r:id="" action="ppaction://hlinkshowjump?jump=nextslide"/>
          </p:cNvPr>
          <p:cNvSpPr txBox="1"/>
          <p:nvPr/>
        </p:nvSpPr>
        <p:spPr>
          <a:xfrm flipH="1">
            <a:off x="467544" y="5432085"/>
            <a:ext cx="1007088" cy="48628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defRPr/>
            </a:pPr>
            <a:r>
              <a:rPr lang="en-US" altLang="zh-CN" sz="3200" dirty="0" smtClean="0">
                <a:solidFill>
                  <a:schemeClr val="bg1"/>
                </a:solidFill>
                <a:latin typeface="Arial Rounded MT Bold" pitchFamily="34" charset="0"/>
                <a:cs typeface="Times New Roman" pitchFamily="18" charset="0"/>
              </a:rPr>
              <a:t>4</a:t>
            </a:r>
            <a:endParaRPr lang="zh-CN" altLang="en-US" sz="3200" dirty="0">
              <a:solidFill>
                <a:schemeClr val="bg1"/>
              </a:solidFill>
              <a:latin typeface="Arial Rounded MT Bold" pitchFamily="34" charset="0"/>
              <a:cs typeface="Times New Roman" pitchFamily="18" charset="0"/>
            </a:endParaRPr>
          </a:p>
        </p:txBody>
      </p:sp>
      <p:sp>
        <p:nvSpPr>
          <p:cNvPr id="21" name="Rectangle 14"/>
          <p:cNvSpPr>
            <a:spLocks noChangeArrowheads="1"/>
          </p:cNvSpPr>
          <p:nvPr/>
        </p:nvSpPr>
        <p:spPr bwMode="auto">
          <a:xfrm>
            <a:off x="1835696" y="5542828"/>
            <a:ext cx="6724650" cy="334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oAutofit/>
          </a:bodyPr>
          <a:lstStyle/>
          <a:p>
            <a:pPr lvl="0">
              <a:lnSpc>
                <a:spcPct val="150000"/>
              </a:lnSpc>
            </a:pPr>
            <a:r>
              <a:rPr lang="zh-CN" altLang="en-US" sz="1400" dirty="0" smtClean="0">
                <a:solidFill>
                  <a:prstClr val="black"/>
                </a:solidFill>
                <a:latin typeface="Microsoft YaHei" charset="0"/>
                <a:ea typeface="Microsoft YaHei" charset="0"/>
                <a:cs typeface="Microsoft YaHei" charset="0"/>
              </a:rPr>
              <a:t>作为“互联网</a:t>
            </a:r>
            <a:r>
              <a:rPr lang="en-US" altLang="zh-CN" sz="1400" dirty="0" smtClean="0">
                <a:solidFill>
                  <a:prstClr val="black"/>
                </a:solidFill>
                <a:latin typeface="Microsoft YaHei" charset="0"/>
                <a:ea typeface="Microsoft YaHei" charset="0"/>
                <a:cs typeface="Microsoft YaHei" charset="0"/>
              </a:rPr>
              <a:t>+</a:t>
            </a:r>
            <a:r>
              <a:rPr lang="zh-CN" altLang="en-US" sz="1400" dirty="0" smtClean="0">
                <a:solidFill>
                  <a:prstClr val="black"/>
                </a:solidFill>
                <a:latin typeface="Microsoft YaHei" charset="0"/>
                <a:ea typeface="Microsoft YaHei" charset="0"/>
                <a:cs typeface="Microsoft YaHei" charset="0"/>
              </a:rPr>
              <a:t>”实施的主体，顺义的软件信息服务业具有自身优势，并且在技术积累和意愿方面已经可以支撑“互联网</a:t>
            </a:r>
            <a:r>
              <a:rPr lang="en-US" altLang="zh-CN" sz="1400" dirty="0" smtClean="0">
                <a:solidFill>
                  <a:prstClr val="black"/>
                </a:solidFill>
                <a:latin typeface="Microsoft YaHei" charset="0"/>
                <a:ea typeface="Microsoft YaHei" charset="0"/>
                <a:cs typeface="Microsoft YaHei" charset="0"/>
              </a:rPr>
              <a:t>+</a:t>
            </a:r>
            <a:r>
              <a:rPr lang="zh-CN" altLang="en-US" sz="1400" dirty="0" smtClean="0">
                <a:solidFill>
                  <a:prstClr val="black"/>
                </a:solidFill>
                <a:latin typeface="Microsoft YaHei" charset="0"/>
                <a:ea typeface="Microsoft YaHei" charset="0"/>
                <a:cs typeface="Microsoft YaHei" charset="0"/>
              </a:rPr>
              <a:t>”的发展</a:t>
            </a:r>
            <a:endParaRPr lang="zh-CN" altLang="en-US" sz="1400" dirty="0">
              <a:solidFill>
                <a:prstClr val="black"/>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xmlns="" val="13951681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7F98C0C-FAF2-480B-87BE-9D56BE4863FC}" type="slidenum">
              <a:rPr lang="zh-CN" altLang="en-US" smtClean="0"/>
              <a:pPr/>
              <a:t>35</a:t>
            </a:fld>
            <a:endParaRPr lang="zh-CN" altLang="en-US"/>
          </a:p>
        </p:txBody>
      </p:sp>
      <p:pic>
        <p:nvPicPr>
          <p:cNvPr id="36" name="图片 3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03648" y="2132856"/>
            <a:ext cx="6552728" cy="977017"/>
          </a:xfrm>
          <a:prstGeom prst="rect">
            <a:avLst/>
          </a:prstGeom>
          <a:effectLst>
            <a:outerShdw blurRad="203200" dist="63500" dir="5400000" algn="t" rotWithShape="0">
              <a:prstClr val="black">
                <a:alpha val="29000"/>
              </a:prstClr>
            </a:outerShdw>
          </a:effectLst>
        </p:spPr>
      </p:pic>
      <p:sp>
        <p:nvSpPr>
          <p:cNvPr id="37" name="TextBox 36"/>
          <p:cNvSpPr txBox="1"/>
          <p:nvPr/>
        </p:nvSpPr>
        <p:spPr>
          <a:xfrm>
            <a:off x="2656868" y="2476422"/>
            <a:ext cx="4893810" cy="338554"/>
          </a:xfrm>
          <a:prstGeom prst="rect">
            <a:avLst/>
          </a:prstGeom>
          <a:noFill/>
        </p:spPr>
        <p:txBody>
          <a:bodyPr wrap="square" rtlCol="0">
            <a:spAutoFit/>
          </a:bodyPr>
          <a:lstStyle/>
          <a:p>
            <a:pPr lvl="0" algn="just">
              <a:defRPr/>
            </a:pPr>
            <a:r>
              <a:rPr lang="zh-CN" altLang="en-US" sz="1600" b="1" dirty="0">
                <a:latin typeface="Microsoft YaHei" charset="0"/>
                <a:ea typeface="Microsoft YaHei" charset="0"/>
                <a:cs typeface="Microsoft YaHei" charset="0"/>
              </a:rPr>
              <a:t>顺义</a:t>
            </a:r>
            <a:r>
              <a:rPr lang="zh-CN" altLang="en-US" sz="1600" b="1" dirty="0" smtClean="0">
                <a:latin typeface="Microsoft YaHei" charset="0"/>
                <a:ea typeface="Microsoft YaHei" charset="0"/>
                <a:cs typeface="Microsoft YaHei" charset="0"/>
              </a:rPr>
              <a:t>区发展</a:t>
            </a:r>
            <a:r>
              <a:rPr lang="zh-CN" altLang="en-US" sz="1600" b="1" dirty="0">
                <a:latin typeface="Microsoft YaHei" charset="0"/>
                <a:ea typeface="Microsoft YaHei" charset="0"/>
                <a:cs typeface="Microsoft YaHei" charset="0"/>
              </a:rPr>
              <a:t>“互联网</a:t>
            </a:r>
            <a:r>
              <a:rPr lang="en-US" altLang="zh-CN" sz="1600" b="1" dirty="0">
                <a:latin typeface="Microsoft YaHei" charset="0"/>
                <a:ea typeface="Microsoft YaHei" charset="0"/>
                <a:cs typeface="Microsoft YaHei" charset="0"/>
              </a:rPr>
              <a:t>+”</a:t>
            </a:r>
            <a:r>
              <a:rPr lang="zh-CN" altLang="en-US" sz="1600" b="1" dirty="0">
                <a:latin typeface="Microsoft YaHei" charset="0"/>
                <a:ea typeface="Microsoft YaHei" charset="0"/>
                <a:cs typeface="Microsoft YaHei" charset="0"/>
              </a:rPr>
              <a:t>的优势 </a:t>
            </a:r>
          </a:p>
        </p:txBody>
      </p:sp>
      <p:sp>
        <p:nvSpPr>
          <p:cNvPr id="38" name="六边形 4"/>
          <p:cNvSpPr/>
          <p:nvPr/>
        </p:nvSpPr>
        <p:spPr>
          <a:xfrm>
            <a:off x="1579748" y="2308725"/>
            <a:ext cx="841512" cy="672720"/>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9" name="TextBox 38"/>
          <p:cNvSpPr txBox="1"/>
          <p:nvPr/>
        </p:nvSpPr>
        <p:spPr>
          <a:xfrm flipH="1">
            <a:off x="1572234" y="2438083"/>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1</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pic>
        <p:nvPicPr>
          <p:cNvPr id="40" name="图片 3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03648" y="3209133"/>
            <a:ext cx="6552728" cy="977017"/>
          </a:xfrm>
          <a:prstGeom prst="rect">
            <a:avLst/>
          </a:prstGeom>
          <a:effectLst>
            <a:outerShdw blurRad="203200" dist="63500" dir="5400000" algn="t" rotWithShape="0">
              <a:prstClr val="black">
                <a:alpha val="29000"/>
              </a:prstClr>
            </a:outerShdw>
          </a:effectLst>
        </p:spPr>
      </p:pic>
      <p:sp>
        <p:nvSpPr>
          <p:cNvPr id="41" name="六边形 4"/>
          <p:cNvSpPr/>
          <p:nvPr/>
        </p:nvSpPr>
        <p:spPr>
          <a:xfrm>
            <a:off x="1579748" y="3385002"/>
            <a:ext cx="841512" cy="672720"/>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2" name="TextBox 41"/>
          <p:cNvSpPr txBox="1"/>
          <p:nvPr/>
        </p:nvSpPr>
        <p:spPr>
          <a:xfrm flipH="1">
            <a:off x="1572234" y="3514360"/>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2</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pic>
        <p:nvPicPr>
          <p:cNvPr id="43" name="图片 4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03648" y="4285410"/>
            <a:ext cx="6552728" cy="977017"/>
          </a:xfrm>
          <a:prstGeom prst="rect">
            <a:avLst/>
          </a:prstGeom>
          <a:effectLst>
            <a:outerShdw blurRad="203200" dist="63500" dir="5400000" algn="t" rotWithShape="0">
              <a:prstClr val="black">
                <a:alpha val="29000"/>
              </a:prstClr>
            </a:outerShdw>
          </a:effectLst>
        </p:spPr>
      </p:pic>
      <p:sp>
        <p:nvSpPr>
          <p:cNvPr id="44" name="TextBox 43"/>
          <p:cNvSpPr txBox="1"/>
          <p:nvPr/>
        </p:nvSpPr>
        <p:spPr>
          <a:xfrm>
            <a:off x="2656868" y="4627036"/>
            <a:ext cx="4893810" cy="338554"/>
          </a:xfrm>
          <a:prstGeom prst="rect">
            <a:avLst/>
          </a:prstGeom>
          <a:noFill/>
        </p:spPr>
        <p:txBody>
          <a:bodyPr wrap="square" rtlCol="0">
            <a:spAutoFit/>
          </a:bodyPr>
          <a:lstStyle/>
          <a:p>
            <a:pPr lvl="0" algn="just">
              <a:defRPr/>
            </a:pPr>
            <a:r>
              <a:rPr lang="zh-CN" altLang="en-US" sz="1600" b="1" kern="0" dirty="0">
                <a:latin typeface="Arial" pitchFamily="34" charset="0"/>
                <a:ea typeface="微软雅黑" pitchFamily="34" charset="-122"/>
                <a:cs typeface="Arial" pitchFamily="34" charset="0"/>
              </a:rPr>
              <a:t>顺义区发展现状及差距分析</a:t>
            </a:r>
          </a:p>
        </p:txBody>
      </p:sp>
      <p:sp>
        <p:nvSpPr>
          <p:cNvPr id="45" name="六边形 4"/>
          <p:cNvSpPr/>
          <p:nvPr/>
        </p:nvSpPr>
        <p:spPr>
          <a:xfrm>
            <a:off x="1579748" y="4461280"/>
            <a:ext cx="841512" cy="672720"/>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6" name="TextBox 45"/>
          <p:cNvSpPr txBox="1"/>
          <p:nvPr/>
        </p:nvSpPr>
        <p:spPr>
          <a:xfrm flipH="1">
            <a:off x="1572234" y="4590637"/>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3</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sp>
        <p:nvSpPr>
          <p:cNvPr id="47" name="TextBox 21"/>
          <p:cNvSpPr txBox="1"/>
          <p:nvPr/>
        </p:nvSpPr>
        <p:spPr>
          <a:xfrm>
            <a:off x="2656867" y="3575834"/>
            <a:ext cx="5014743" cy="338554"/>
          </a:xfrm>
          <a:prstGeom prst="rect">
            <a:avLst/>
          </a:prstGeom>
          <a:noFill/>
        </p:spPr>
        <p:txBody>
          <a:bodyPr wrap="square" rtlCol="0">
            <a:spAutoFit/>
          </a:bodyPr>
          <a:lstStyle/>
          <a:p>
            <a:pPr algn="just">
              <a:defRPr/>
            </a:pPr>
            <a:r>
              <a:rPr lang="zh-CN" altLang="en-US" sz="1600" b="1" dirty="0">
                <a:latin typeface="Microsoft YaHei" charset="0"/>
                <a:ea typeface="Microsoft YaHei" charset="0"/>
                <a:cs typeface="Microsoft YaHei" charset="0"/>
              </a:rPr>
              <a:t>顺义</a:t>
            </a:r>
            <a:r>
              <a:rPr lang="zh-CN" altLang="en-US" sz="1600" b="1" dirty="0" smtClean="0">
                <a:latin typeface="Microsoft YaHei" charset="0"/>
                <a:ea typeface="Microsoft YaHei" charset="0"/>
                <a:cs typeface="Microsoft YaHei" charset="0"/>
              </a:rPr>
              <a:t>区发展</a:t>
            </a:r>
            <a:r>
              <a:rPr lang="zh-CN" altLang="en-US" sz="1600" b="1" dirty="0">
                <a:latin typeface="Microsoft YaHei" charset="0"/>
                <a:ea typeface="Microsoft YaHei" charset="0"/>
                <a:cs typeface="Microsoft YaHei" charset="0"/>
              </a:rPr>
              <a:t>“互联网</a:t>
            </a:r>
            <a:r>
              <a:rPr lang="en-US" altLang="zh-CN" sz="1600" b="1" dirty="0">
                <a:latin typeface="Microsoft YaHei" charset="0"/>
                <a:ea typeface="Microsoft YaHei" charset="0"/>
                <a:cs typeface="Microsoft YaHei" charset="0"/>
              </a:rPr>
              <a:t>+”</a:t>
            </a:r>
            <a:r>
              <a:rPr lang="zh-CN" altLang="en-US" sz="1600" b="1" dirty="0">
                <a:latin typeface="Microsoft YaHei" charset="0"/>
                <a:ea typeface="Microsoft YaHei" charset="0"/>
                <a:cs typeface="Microsoft YaHei" charset="0"/>
              </a:rPr>
              <a:t>的机遇分析</a:t>
            </a:r>
          </a:p>
        </p:txBody>
      </p:sp>
      <p:pic>
        <p:nvPicPr>
          <p:cNvPr id="48" name="图片 4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03648" y="5359900"/>
            <a:ext cx="6552728" cy="977017"/>
          </a:xfrm>
          <a:prstGeom prst="rect">
            <a:avLst/>
          </a:prstGeom>
          <a:effectLst>
            <a:outerShdw blurRad="203200" dist="63500" dir="5400000" algn="t" rotWithShape="0">
              <a:prstClr val="black">
                <a:alpha val="29000"/>
              </a:prstClr>
            </a:outerShdw>
          </a:effectLst>
        </p:spPr>
      </p:pic>
      <p:sp>
        <p:nvSpPr>
          <p:cNvPr id="49" name="TextBox 30"/>
          <p:cNvSpPr txBox="1"/>
          <p:nvPr/>
        </p:nvSpPr>
        <p:spPr>
          <a:xfrm>
            <a:off x="2656868" y="5665127"/>
            <a:ext cx="4893810" cy="338554"/>
          </a:xfrm>
          <a:prstGeom prst="rect">
            <a:avLst/>
          </a:prstGeom>
          <a:noFill/>
        </p:spPr>
        <p:txBody>
          <a:bodyPr wrap="square" rtlCol="0">
            <a:spAutoFit/>
          </a:bodyPr>
          <a:lstStyle/>
          <a:p>
            <a:pPr lvl="0" algn="just">
              <a:defRPr/>
            </a:pPr>
            <a:r>
              <a:rPr lang="zh-CN" altLang="en-US" sz="1600" b="1" kern="0" dirty="0">
                <a:latin typeface="Arial" pitchFamily="34" charset="0"/>
                <a:ea typeface="微软雅黑" pitchFamily="34" charset="-122"/>
                <a:cs typeface="Arial" pitchFamily="34" charset="0"/>
              </a:rPr>
              <a:t>顺义</a:t>
            </a:r>
            <a:r>
              <a:rPr lang="zh-CN" altLang="en-US" sz="1600" b="1" kern="0" dirty="0" smtClean="0">
                <a:latin typeface="Arial" pitchFamily="34" charset="0"/>
                <a:ea typeface="微软雅黑" pitchFamily="34" charset="-122"/>
                <a:cs typeface="Arial" pitchFamily="34" charset="0"/>
              </a:rPr>
              <a:t>区“互联网</a:t>
            </a:r>
            <a:r>
              <a:rPr lang="en-US" altLang="zh-CN" sz="1600" b="1" kern="0" dirty="0" smtClean="0">
                <a:latin typeface="Arial" pitchFamily="34" charset="0"/>
                <a:ea typeface="微软雅黑" pitchFamily="34" charset="-122"/>
                <a:cs typeface="Arial" pitchFamily="34" charset="0"/>
              </a:rPr>
              <a:t>+</a:t>
            </a:r>
            <a:r>
              <a:rPr lang="zh-CN" altLang="en-US" sz="1600" b="1" kern="0" dirty="0" smtClean="0">
                <a:latin typeface="Arial" pitchFamily="34" charset="0"/>
                <a:ea typeface="微软雅黑" pitchFamily="34" charset="-122"/>
                <a:cs typeface="Arial" pitchFamily="34" charset="0"/>
              </a:rPr>
              <a:t>”发展</a:t>
            </a:r>
            <a:r>
              <a:rPr lang="zh-CN" altLang="en-US" sz="1600" b="1" kern="0" dirty="0">
                <a:latin typeface="Arial" pitchFamily="34" charset="0"/>
                <a:ea typeface="微软雅黑" pitchFamily="34" charset="-122"/>
                <a:cs typeface="Arial" pitchFamily="34" charset="0"/>
              </a:rPr>
              <a:t>的战略定位 </a:t>
            </a:r>
          </a:p>
        </p:txBody>
      </p:sp>
      <p:sp>
        <p:nvSpPr>
          <p:cNvPr id="50" name="六边形 4"/>
          <p:cNvSpPr/>
          <p:nvPr/>
        </p:nvSpPr>
        <p:spPr>
          <a:xfrm>
            <a:off x="1579748" y="5535770"/>
            <a:ext cx="841512" cy="672720"/>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1" name="TextBox 32"/>
          <p:cNvSpPr txBox="1"/>
          <p:nvPr/>
        </p:nvSpPr>
        <p:spPr>
          <a:xfrm flipH="1">
            <a:off x="1572234" y="5665127"/>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4</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sp>
        <p:nvSpPr>
          <p:cNvPr id="25" name="矩形 24"/>
          <p:cNvSpPr/>
          <p:nvPr/>
        </p:nvSpPr>
        <p:spPr>
          <a:xfrm>
            <a:off x="395536" y="764784"/>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2400" b="1" dirty="0" smtClean="0">
                <a:solidFill>
                  <a:schemeClr val="tx1"/>
                </a:solidFill>
                <a:latin typeface="黑体" panose="02010609060101010101" pitchFamily="49" charset="-122"/>
                <a:ea typeface="黑体" panose="02010609060101010101" pitchFamily="49" charset="-122"/>
              </a:rPr>
              <a:t>1.2 </a:t>
            </a:r>
            <a:r>
              <a:rPr lang="zh-CN" altLang="en-US" sz="2400" b="1" dirty="0" smtClean="0">
                <a:solidFill>
                  <a:schemeClr val="tx1"/>
                </a:solidFill>
                <a:latin typeface="黑体" panose="02010609060101010101" pitchFamily="49" charset="-122"/>
                <a:ea typeface="黑体" panose="02010609060101010101" pitchFamily="49" charset="-122"/>
              </a:rPr>
              <a:t>战略定位分析关注优势、机遇、现状</a:t>
            </a:r>
            <a:endParaRPr lang="zh-CN" altLang="en-US" sz="2400" b="1"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3963731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37"/>
                                        </p:tgtEl>
                                        <p:attrNameLst>
                                          <p:attrName>style.opacity</p:attrName>
                                        </p:attrNameLst>
                                      </p:cBhvr>
                                      <p:to>
                                        <p:strVal val="0.25"/>
                                      </p:to>
                                    </p:set>
                                    <p:animEffect filter="image" prLst="opacity: 0.25">
                                      <p:cBhvr rctx="IE">
                                        <p:cTn id="7" dur="indefinite"/>
                                        <p:tgtEl>
                                          <p:spTgt spid="37"/>
                                        </p:tgtEl>
                                      </p:cBhvr>
                                    </p:animEffect>
                                  </p:childTnLst>
                                </p:cTn>
                              </p:par>
                              <p:par>
                                <p:cTn id="8" presetID="9" presetClass="emph" presetSubtype="0" grpId="0" nodeType="withEffect">
                                  <p:stCondLst>
                                    <p:cond delay="0"/>
                                  </p:stCondLst>
                                  <p:childTnLst>
                                    <p:set>
                                      <p:cBhvr rctx="PPT">
                                        <p:cTn id="9" dur="indefinite"/>
                                        <p:tgtEl>
                                          <p:spTgt spid="44"/>
                                        </p:tgtEl>
                                        <p:attrNameLst>
                                          <p:attrName>style.opacity</p:attrName>
                                        </p:attrNameLst>
                                      </p:cBhvr>
                                      <p:to>
                                        <p:strVal val="0.25"/>
                                      </p:to>
                                    </p:set>
                                    <p:animEffect filter="image" prLst="opacity: 0.25">
                                      <p:cBhvr rctx="IE">
                                        <p:cTn id="10" dur="indefinite"/>
                                        <p:tgtEl>
                                          <p:spTgt spid="44"/>
                                        </p:tgtEl>
                                      </p:cBhvr>
                                    </p:animEffect>
                                  </p:childTnLst>
                                </p:cTn>
                              </p:par>
                              <p:par>
                                <p:cTn id="11" presetID="9" presetClass="emph" presetSubtype="0" grpId="0" nodeType="withEffect">
                                  <p:stCondLst>
                                    <p:cond delay="0"/>
                                  </p:stCondLst>
                                  <p:childTnLst>
                                    <p:set>
                                      <p:cBhvr rctx="PPT">
                                        <p:cTn id="12" dur="indefinite"/>
                                        <p:tgtEl>
                                          <p:spTgt spid="49"/>
                                        </p:tgtEl>
                                        <p:attrNameLst>
                                          <p:attrName>style.opacity</p:attrName>
                                        </p:attrNameLst>
                                      </p:cBhvr>
                                      <p:to>
                                        <p:strVal val="0.25"/>
                                      </p:to>
                                    </p:set>
                                    <p:animEffect filter="image" prLst="opacity: 0.25">
                                      <p:cBhvr rctx="IE">
                                        <p:cTn id="13" dur="indefinite"/>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4" grpId="0"/>
      <p:bldP spid="4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36</a:t>
            </a:fld>
            <a:endParaRPr lang="zh-CN" altLang="en-US"/>
          </a:p>
        </p:txBody>
      </p:sp>
      <p:grpSp>
        <p:nvGrpSpPr>
          <p:cNvPr id="24" name="组合 23"/>
          <p:cNvGrpSpPr/>
          <p:nvPr/>
        </p:nvGrpSpPr>
        <p:grpSpPr>
          <a:xfrm>
            <a:off x="2411760" y="1988840"/>
            <a:ext cx="4182715" cy="3938588"/>
            <a:chOff x="2411760" y="2010692"/>
            <a:chExt cx="4182715" cy="3938588"/>
          </a:xfrm>
        </p:grpSpPr>
        <p:sp>
          <p:nvSpPr>
            <p:cNvPr id="3" name="Oval 2"/>
            <p:cNvSpPr>
              <a:spLocks noChangeArrowheads="1"/>
            </p:cNvSpPr>
            <p:nvPr/>
          </p:nvSpPr>
          <p:spPr bwMode="auto">
            <a:xfrm>
              <a:off x="2890838" y="2729830"/>
              <a:ext cx="3225800" cy="3219450"/>
            </a:xfrm>
            <a:prstGeom prst="ellipse">
              <a:avLst/>
            </a:prstGeom>
            <a:noFill/>
            <a:ln w="9525">
              <a:solidFill>
                <a:srgbClr val="333333"/>
              </a:solidFill>
              <a:prstDash val="dash"/>
              <a:round/>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zh-CN" altLang="en-US"/>
            </a:p>
          </p:txBody>
        </p:sp>
        <p:sp>
          <p:nvSpPr>
            <p:cNvPr id="5" name="Oval 4"/>
            <p:cNvSpPr>
              <a:spLocks noChangeArrowheads="1"/>
            </p:cNvSpPr>
            <p:nvPr/>
          </p:nvSpPr>
          <p:spPr bwMode="auto">
            <a:xfrm>
              <a:off x="2435225" y="4484017"/>
              <a:ext cx="1333500" cy="1333500"/>
            </a:xfrm>
            <a:prstGeom prst="ellipse">
              <a:avLst/>
            </a:prstGeom>
            <a:solidFill>
              <a:srgbClr val="FFC000">
                <a:alpha val="47000"/>
              </a:srgbClr>
            </a:solidFill>
            <a:ln w="38100" cmpd="sng">
              <a:solidFill>
                <a:srgbClr val="DDDDDD"/>
              </a:solidFill>
              <a:round/>
              <a:headEnd/>
              <a:tailEnd/>
            </a:ln>
            <a:effectLst/>
          </p:spPr>
          <p:txBody>
            <a:bodyPr wrap="none" anchor="ctr"/>
            <a:lstStyle/>
            <a:p>
              <a:endParaRPr lang="zh-CN" altLang="en-US"/>
            </a:p>
          </p:txBody>
        </p:sp>
        <p:sp>
          <p:nvSpPr>
            <p:cNvPr id="6" name="Oval 5"/>
            <p:cNvSpPr>
              <a:spLocks noChangeArrowheads="1"/>
            </p:cNvSpPr>
            <p:nvPr/>
          </p:nvSpPr>
          <p:spPr bwMode="auto">
            <a:xfrm>
              <a:off x="3870325" y="2010692"/>
              <a:ext cx="1333500" cy="1333500"/>
            </a:xfrm>
            <a:prstGeom prst="ellipse">
              <a:avLst/>
            </a:prstGeom>
            <a:solidFill>
              <a:srgbClr val="FFC000">
                <a:alpha val="47000"/>
              </a:srgbClr>
            </a:solidFill>
            <a:ln w="38100" cmpd="sng">
              <a:solidFill>
                <a:srgbClr val="DDDDDD"/>
              </a:solidFill>
              <a:round/>
              <a:headEnd/>
              <a:tailEnd/>
            </a:ln>
            <a:effectLst/>
          </p:spPr>
          <p:txBody>
            <a:bodyPr wrap="none" anchor="ctr"/>
            <a:lstStyle/>
            <a:p>
              <a:pPr>
                <a:defRPr/>
              </a:pPr>
              <a:endParaRPr lang="zh-CN" altLang="en-US"/>
            </a:p>
          </p:txBody>
        </p:sp>
        <p:sp>
          <p:nvSpPr>
            <p:cNvPr id="10" name="Oval 9"/>
            <p:cNvSpPr>
              <a:spLocks noChangeArrowheads="1"/>
            </p:cNvSpPr>
            <p:nvPr/>
          </p:nvSpPr>
          <p:spPr bwMode="auto">
            <a:xfrm>
              <a:off x="5260975" y="4490367"/>
              <a:ext cx="1333500" cy="1333500"/>
            </a:xfrm>
            <a:prstGeom prst="ellipse">
              <a:avLst/>
            </a:prstGeom>
            <a:solidFill>
              <a:srgbClr val="FFC000">
                <a:alpha val="47000"/>
              </a:srgbClr>
            </a:solidFill>
            <a:ln w="38100" cmpd="sng">
              <a:solidFill>
                <a:srgbClr val="DDDDDD"/>
              </a:solidFill>
              <a:round/>
              <a:headEnd/>
              <a:tailEnd/>
            </a:ln>
            <a:effectLst/>
          </p:spPr>
          <p:txBody>
            <a:bodyPr wrap="none" anchor="ctr"/>
            <a:lstStyle/>
            <a:p>
              <a:endParaRPr lang="zh-CN" altLang="en-US"/>
            </a:p>
          </p:txBody>
        </p:sp>
        <p:sp>
          <p:nvSpPr>
            <p:cNvPr id="20" name="Rectangle 19"/>
            <p:cNvSpPr>
              <a:spLocks noChangeArrowheads="1"/>
            </p:cNvSpPr>
            <p:nvPr/>
          </p:nvSpPr>
          <p:spPr bwMode="auto">
            <a:xfrm>
              <a:off x="3779912" y="2289646"/>
              <a:ext cx="1440160"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eaLnBrk="0" hangingPunct="0"/>
              <a:r>
                <a:rPr lang="en-US" altLang="zh-CN" b="1" dirty="0" smtClean="0">
                  <a:latin typeface="微软雅黑" pitchFamily="34" charset="-122"/>
                  <a:ea typeface="微软雅黑" pitchFamily="34" charset="-122"/>
                  <a:cs typeface="Arial" pitchFamily="34" charset="0"/>
                </a:rPr>
                <a:t>3. </a:t>
              </a:r>
              <a:r>
                <a:rPr lang="zh-CN" altLang="en-US" b="1" dirty="0" smtClean="0">
                  <a:latin typeface="微软雅黑" pitchFamily="34" charset="-122"/>
                  <a:ea typeface="微软雅黑" pitchFamily="34" charset="-122"/>
                  <a:cs typeface="Arial" pitchFamily="34" charset="0"/>
                </a:rPr>
                <a:t>打造“临空经济核心区”</a:t>
              </a:r>
              <a:endParaRPr lang="zh-CN" altLang="zh-CN" b="1" dirty="0">
                <a:latin typeface="微软雅黑" pitchFamily="34" charset="-122"/>
                <a:ea typeface="微软雅黑" pitchFamily="34" charset="-122"/>
                <a:cs typeface="Arial" pitchFamily="34" charset="0"/>
              </a:endParaRPr>
            </a:p>
          </p:txBody>
        </p:sp>
        <p:sp>
          <p:nvSpPr>
            <p:cNvPr id="21" name="Rectangle 20"/>
            <p:cNvSpPr>
              <a:spLocks noChangeArrowheads="1"/>
            </p:cNvSpPr>
            <p:nvPr/>
          </p:nvSpPr>
          <p:spPr bwMode="auto">
            <a:xfrm>
              <a:off x="5220072" y="4725144"/>
              <a:ext cx="1368152"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eaLnBrk="0" hangingPunct="0"/>
              <a:r>
                <a:rPr lang="en-US" altLang="zh-CN" b="1" dirty="0" smtClean="0">
                  <a:latin typeface="微软雅黑" pitchFamily="34" charset="-122"/>
                  <a:ea typeface="微软雅黑" pitchFamily="34" charset="-122"/>
                  <a:cs typeface="Arial" pitchFamily="34" charset="0"/>
                </a:rPr>
                <a:t>2. </a:t>
              </a:r>
              <a:r>
                <a:rPr lang="zh-CN" altLang="en-US" b="1" dirty="0" smtClean="0">
                  <a:latin typeface="微软雅黑" pitchFamily="34" charset="-122"/>
                  <a:ea typeface="微软雅黑" pitchFamily="34" charset="-122"/>
                  <a:cs typeface="Arial" pitchFamily="34" charset="0"/>
                </a:rPr>
                <a:t>顺义区“十三五”规划</a:t>
              </a:r>
              <a:endParaRPr lang="zh-CN" altLang="zh-CN" b="1" dirty="0">
                <a:latin typeface="微软雅黑" pitchFamily="34" charset="-122"/>
                <a:ea typeface="微软雅黑" pitchFamily="34" charset="-122"/>
                <a:cs typeface="Arial" pitchFamily="34" charset="0"/>
              </a:endParaRPr>
            </a:p>
          </p:txBody>
        </p:sp>
        <p:sp>
          <p:nvSpPr>
            <p:cNvPr id="22" name="Rectangle 21"/>
            <p:cNvSpPr>
              <a:spLocks noChangeArrowheads="1"/>
            </p:cNvSpPr>
            <p:nvPr/>
          </p:nvSpPr>
          <p:spPr bwMode="auto">
            <a:xfrm>
              <a:off x="2411760" y="4797821"/>
              <a:ext cx="1296144"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eaLnBrk="0" hangingPunct="0"/>
              <a:r>
                <a:rPr lang="en-US" altLang="zh-CN" b="1" dirty="0" smtClean="0">
                  <a:latin typeface="微软雅黑" pitchFamily="34" charset="-122"/>
                  <a:ea typeface="微软雅黑" pitchFamily="34" charset="-122"/>
                  <a:cs typeface="Arial" pitchFamily="34" charset="0"/>
                </a:rPr>
                <a:t>1. </a:t>
              </a:r>
              <a:r>
                <a:rPr lang="zh-CN" altLang="en-US" b="1" dirty="0" smtClean="0">
                  <a:latin typeface="微软雅黑" pitchFamily="34" charset="-122"/>
                  <a:ea typeface="微软雅黑" pitchFamily="34" charset="-122"/>
                  <a:cs typeface="Arial" pitchFamily="34" charset="0"/>
                </a:rPr>
                <a:t>京津冀一体化</a:t>
              </a:r>
              <a:endParaRPr lang="zh-CN" altLang="zh-CN" b="1" dirty="0">
                <a:latin typeface="微软雅黑" pitchFamily="34" charset="-122"/>
                <a:ea typeface="微软雅黑" pitchFamily="34" charset="-122"/>
                <a:cs typeface="Arial" pitchFamily="34" charset="0"/>
              </a:endParaRPr>
            </a:p>
          </p:txBody>
        </p:sp>
      </p:grpSp>
      <p:sp>
        <p:nvSpPr>
          <p:cNvPr id="23" name="矩形 22"/>
          <p:cNvSpPr/>
          <p:nvPr/>
        </p:nvSpPr>
        <p:spPr>
          <a:xfrm>
            <a:off x="395536" y="54868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prstClr val="black"/>
                </a:solidFill>
                <a:latin typeface="黑体" panose="02010609060101010101" pitchFamily="49" charset="-122"/>
                <a:ea typeface="黑体" panose="02010609060101010101" pitchFamily="49" charset="-122"/>
              </a:rPr>
              <a:t>顺义</a:t>
            </a:r>
            <a:r>
              <a:rPr lang="zh-CN" altLang="en-US" sz="2400" b="1" dirty="0" smtClean="0">
                <a:solidFill>
                  <a:prstClr val="black"/>
                </a:solidFill>
                <a:latin typeface="黑体" panose="02010609060101010101" pitchFamily="49" charset="-122"/>
                <a:ea typeface="黑体" panose="02010609060101010101" pitchFamily="49" charset="-122"/>
              </a:rPr>
              <a:t>区发展</a:t>
            </a:r>
            <a:r>
              <a:rPr lang="zh-CN" altLang="en-US" sz="2400" b="1" dirty="0">
                <a:solidFill>
                  <a:prstClr val="black"/>
                </a:solidFill>
                <a:latin typeface="黑体" panose="02010609060101010101" pitchFamily="49" charset="-122"/>
                <a:ea typeface="黑体" panose="02010609060101010101" pitchFamily="49" charset="-122"/>
              </a:rPr>
              <a:t>“互联网</a:t>
            </a:r>
            <a:r>
              <a:rPr lang="en-US" altLang="zh-CN" sz="2400" b="1" dirty="0">
                <a:solidFill>
                  <a:prstClr val="black"/>
                </a:solidFill>
                <a:latin typeface="黑体" panose="02010609060101010101" pitchFamily="49" charset="-122"/>
                <a:ea typeface="黑体" panose="02010609060101010101" pitchFamily="49" charset="-122"/>
              </a:rPr>
              <a:t>+”</a:t>
            </a:r>
            <a:r>
              <a:rPr lang="zh-CN" altLang="en-US" sz="2400" b="1" dirty="0">
                <a:solidFill>
                  <a:prstClr val="black"/>
                </a:solidFill>
                <a:latin typeface="黑体" panose="02010609060101010101" pitchFamily="49" charset="-122"/>
                <a:ea typeface="黑体" panose="02010609060101010101" pitchFamily="49" charset="-122"/>
              </a:rPr>
              <a:t>的机遇</a:t>
            </a:r>
            <a:r>
              <a:rPr lang="zh-CN" altLang="en-US" sz="2400" b="1" dirty="0" smtClean="0">
                <a:solidFill>
                  <a:prstClr val="black"/>
                </a:solidFill>
                <a:latin typeface="黑体" panose="02010609060101010101" pitchFamily="49" charset="-122"/>
                <a:ea typeface="黑体" panose="02010609060101010101" pitchFamily="49" charset="-122"/>
              </a:rPr>
              <a:t>分析</a:t>
            </a:r>
            <a:endParaRPr lang="zh-CN" altLang="en-US" sz="2400" b="1"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266472251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rotWithShape="1">
          <a:blip r:embed="rId3" cstate="print">
            <a:extLst>
              <a:ext uri="{28A0092B-C50C-407E-A947-70E740481C1C}">
                <a14:useLocalDpi xmlns:a14="http://schemas.microsoft.com/office/drawing/2010/main" xmlns="" val="0"/>
              </a:ext>
            </a:extLst>
          </a:blip>
          <a:srcRect l="8545" t="9131" r="9169" b="12779"/>
          <a:stretch/>
        </p:blipFill>
        <p:spPr bwMode="auto">
          <a:xfrm>
            <a:off x="1115616" y="3948361"/>
            <a:ext cx="2774032" cy="263259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2" name="矩形 51"/>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prstClr val="black"/>
                </a:solidFill>
                <a:latin typeface="黑体" panose="02010609060101010101" pitchFamily="49" charset="-122"/>
                <a:ea typeface="黑体" panose="02010609060101010101" pitchFamily="49" charset="-122"/>
              </a:rPr>
              <a:t>京津冀协同一体化为顺义“互联网</a:t>
            </a:r>
            <a:r>
              <a:rPr lang="en-US" altLang="zh-CN" sz="2400" b="1" dirty="0">
                <a:solidFill>
                  <a:prstClr val="black"/>
                </a:solidFill>
                <a:latin typeface="黑体" panose="02010609060101010101" pitchFamily="49" charset="-122"/>
                <a:ea typeface="黑体" panose="02010609060101010101" pitchFamily="49" charset="-122"/>
              </a:rPr>
              <a:t>+”</a:t>
            </a:r>
            <a:r>
              <a:rPr lang="zh-CN" altLang="en-US" sz="2400" b="1" dirty="0">
                <a:solidFill>
                  <a:prstClr val="black"/>
                </a:solidFill>
                <a:latin typeface="黑体" panose="02010609060101010101" pitchFamily="49" charset="-122"/>
                <a:ea typeface="黑体" panose="02010609060101010101" pitchFamily="49" charset="-122"/>
              </a:rPr>
              <a:t>转型提供政策</a:t>
            </a:r>
            <a:r>
              <a:rPr lang="zh-CN" altLang="en-US" sz="2400" b="1" dirty="0" smtClean="0">
                <a:solidFill>
                  <a:prstClr val="black"/>
                </a:solidFill>
                <a:latin typeface="黑体" panose="02010609060101010101" pitchFamily="49" charset="-122"/>
                <a:ea typeface="黑体" panose="02010609060101010101" pitchFamily="49" charset="-122"/>
              </a:rPr>
              <a:t>依靠</a:t>
            </a:r>
            <a:endParaRPr lang="en-US" altLang="zh-CN" sz="2400" b="1" dirty="0">
              <a:solidFill>
                <a:prstClr val="black"/>
              </a:solidFill>
              <a:latin typeface="黑体" panose="02010609060101010101" pitchFamily="49" charset="-122"/>
              <a:ea typeface="黑体" panose="02010609060101010101" pitchFamily="49" charset="-122"/>
            </a:endParaRPr>
          </a:p>
        </p:txBody>
      </p:sp>
      <p:grpSp>
        <p:nvGrpSpPr>
          <p:cNvPr id="2" name="组合 1"/>
          <p:cNvGrpSpPr/>
          <p:nvPr/>
        </p:nvGrpSpPr>
        <p:grpSpPr>
          <a:xfrm>
            <a:off x="1115616" y="1484784"/>
            <a:ext cx="6912768" cy="2663964"/>
            <a:chOff x="251519" y="2767143"/>
            <a:chExt cx="8712969" cy="3499066"/>
          </a:xfrm>
        </p:grpSpPr>
        <p:grpSp>
          <p:nvGrpSpPr>
            <p:cNvPr id="94" name="组合 93"/>
            <p:cNvGrpSpPr/>
            <p:nvPr/>
          </p:nvGrpSpPr>
          <p:grpSpPr>
            <a:xfrm>
              <a:off x="251519" y="2767143"/>
              <a:ext cx="8712969" cy="3499066"/>
              <a:chOff x="251520" y="2972506"/>
              <a:chExt cx="8712969" cy="2862562"/>
            </a:xfrm>
          </p:grpSpPr>
          <p:sp>
            <p:nvSpPr>
              <p:cNvPr id="95" name="矩形 7"/>
              <p:cNvSpPr/>
              <p:nvPr/>
            </p:nvSpPr>
            <p:spPr>
              <a:xfrm>
                <a:off x="251520" y="4604746"/>
                <a:ext cx="8712968" cy="1230322"/>
              </a:xfrm>
              <a:custGeom>
                <a:avLst/>
                <a:gdLst>
                  <a:gd name="connsiteX0" fmla="*/ 0 w 7812360"/>
                  <a:gd name="connsiteY0" fmla="*/ 0 h 1152128"/>
                  <a:gd name="connsiteX1" fmla="*/ 7812360 w 7812360"/>
                  <a:gd name="connsiteY1" fmla="*/ 0 h 1152128"/>
                  <a:gd name="connsiteX2" fmla="*/ 7812360 w 7812360"/>
                  <a:gd name="connsiteY2" fmla="*/ 1152128 h 1152128"/>
                  <a:gd name="connsiteX3" fmla="*/ 0 w 7812360"/>
                  <a:gd name="connsiteY3" fmla="*/ 1152128 h 1152128"/>
                  <a:gd name="connsiteX4" fmla="*/ 0 w 7812360"/>
                  <a:gd name="connsiteY4" fmla="*/ 0 h 1152128"/>
                  <a:gd name="connsiteX0" fmla="*/ 333829 w 7812360"/>
                  <a:gd name="connsiteY0" fmla="*/ 0 h 1166642"/>
                  <a:gd name="connsiteX1" fmla="*/ 7812360 w 7812360"/>
                  <a:gd name="connsiteY1" fmla="*/ 14514 h 1166642"/>
                  <a:gd name="connsiteX2" fmla="*/ 7812360 w 7812360"/>
                  <a:gd name="connsiteY2" fmla="*/ 1166642 h 1166642"/>
                  <a:gd name="connsiteX3" fmla="*/ 0 w 7812360"/>
                  <a:gd name="connsiteY3" fmla="*/ 1166642 h 1166642"/>
                  <a:gd name="connsiteX4" fmla="*/ 333829 w 7812360"/>
                  <a:gd name="connsiteY4" fmla="*/ 0 h 1166642"/>
                  <a:gd name="connsiteX0" fmla="*/ 333829 w 7812360"/>
                  <a:gd name="connsiteY0" fmla="*/ 0 h 1166642"/>
                  <a:gd name="connsiteX1" fmla="*/ 7434989 w 7812360"/>
                  <a:gd name="connsiteY1" fmla="*/ 14514 h 1166642"/>
                  <a:gd name="connsiteX2" fmla="*/ 7812360 w 7812360"/>
                  <a:gd name="connsiteY2" fmla="*/ 1166642 h 1166642"/>
                  <a:gd name="connsiteX3" fmla="*/ 0 w 7812360"/>
                  <a:gd name="connsiteY3" fmla="*/ 1166642 h 1166642"/>
                  <a:gd name="connsiteX4" fmla="*/ 333829 w 7812360"/>
                  <a:gd name="connsiteY4" fmla="*/ 0 h 116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2360" h="1166642">
                    <a:moveTo>
                      <a:pt x="333829" y="0"/>
                    </a:moveTo>
                    <a:lnTo>
                      <a:pt x="7434989" y="14514"/>
                    </a:lnTo>
                    <a:lnTo>
                      <a:pt x="7812360" y="1166642"/>
                    </a:lnTo>
                    <a:lnTo>
                      <a:pt x="0" y="1166642"/>
                    </a:lnTo>
                    <a:lnTo>
                      <a:pt x="333829" y="0"/>
                    </a:lnTo>
                    <a:close/>
                  </a:path>
                </a:pathLst>
              </a:custGeom>
              <a:gradFill flip="none" rotWithShape="1">
                <a:gsLst>
                  <a:gs pos="70000">
                    <a:sysClr val="window" lastClr="FFFFFF">
                      <a:lumMod val="95000"/>
                    </a:sysClr>
                  </a:gs>
                  <a:gs pos="0">
                    <a:sysClr val="window" lastClr="FFFFFF">
                      <a:lumMod val="85000"/>
                      <a:shade val="67500"/>
                      <a:satMod val="115000"/>
                    </a:sysClr>
                  </a:gs>
                  <a:gs pos="100000">
                    <a:sysClr val="window" lastClr="FFFFFF">
                      <a:lumMod val="85000"/>
                      <a:shade val="100000"/>
                      <a:satMod val="115000"/>
                    </a:sysClr>
                  </a:gs>
                </a:gsLst>
                <a:path path="circle">
                  <a:fillToRect l="50000" t="50000" r="50000" b="50000"/>
                </a:path>
                <a:tileRect/>
              </a:gradFill>
              <a:ln w="25400" cap="flat" cmpd="sng" algn="ctr">
                <a:solidFill>
                  <a:sysClr val="window" lastClr="FFFFFF">
                    <a:lumMod val="95000"/>
                  </a:sysClr>
                </a:solid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 lastClr="FFFFFF"/>
                  </a:solidFill>
                </a:endParaRPr>
              </a:p>
            </p:txBody>
          </p:sp>
          <p:sp>
            <p:nvSpPr>
              <p:cNvPr id="98" name="矩形 7"/>
              <p:cNvSpPr/>
              <p:nvPr/>
            </p:nvSpPr>
            <p:spPr>
              <a:xfrm>
                <a:off x="251521" y="2972506"/>
                <a:ext cx="8712968" cy="1224136"/>
              </a:xfrm>
              <a:custGeom>
                <a:avLst/>
                <a:gdLst>
                  <a:gd name="connsiteX0" fmla="*/ 0 w 7812360"/>
                  <a:gd name="connsiteY0" fmla="*/ 0 h 1152128"/>
                  <a:gd name="connsiteX1" fmla="*/ 7812360 w 7812360"/>
                  <a:gd name="connsiteY1" fmla="*/ 0 h 1152128"/>
                  <a:gd name="connsiteX2" fmla="*/ 7812360 w 7812360"/>
                  <a:gd name="connsiteY2" fmla="*/ 1152128 h 1152128"/>
                  <a:gd name="connsiteX3" fmla="*/ 0 w 7812360"/>
                  <a:gd name="connsiteY3" fmla="*/ 1152128 h 1152128"/>
                  <a:gd name="connsiteX4" fmla="*/ 0 w 7812360"/>
                  <a:gd name="connsiteY4" fmla="*/ 0 h 1152128"/>
                  <a:gd name="connsiteX0" fmla="*/ 333829 w 7812360"/>
                  <a:gd name="connsiteY0" fmla="*/ 0 h 1166642"/>
                  <a:gd name="connsiteX1" fmla="*/ 7812360 w 7812360"/>
                  <a:gd name="connsiteY1" fmla="*/ 14514 h 1166642"/>
                  <a:gd name="connsiteX2" fmla="*/ 7812360 w 7812360"/>
                  <a:gd name="connsiteY2" fmla="*/ 1166642 h 1166642"/>
                  <a:gd name="connsiteX3" fmla="*/ 0 w 7812360"/>
                  <a:gd name="connsiteY3" fmla="*/ 1166642 h 1166642"/>
                  <a:gd name="connsiteX4" fmla="*/ 333829 w 7812360"/>
                  <a:gd name="connsiteY4" fmla="*/ 0 h 1166642"/>
                  <a:gd name="connsiteX0" fmla="*/ 333829 w 7812360"/>
                  <a:gd name="connsiteY0" fmla="*/ 0 h 1166642"/>
                  <a:gd name="connsiteX1" fmla="*/ 7434989 w 7812360"/>
                  <a:gd name="connsiteY1" fmla="*/ 14514 h 1166642"/>
                  <a:gd name="connsiteX2" fmla="*/ 7812360 w 7812360"/>
                  <a:gd name="connsiteY2" fmla="*/ 1166642 h 1166642"/>
                  <a:gd name="connsiteX3" fmla="*/ 0 w 7812360"/>
                  <a:gd name="connsiteY3" fmla="*/ 1166642 h 1166642"/>
                  <a:gd name="connsiteX4" fmla="*/ 333829 w 7812360"/>
                  <a:gd name="connsiteY4" fmla="*/ 0 h 116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2360" h="1166642">
                    <a:moveTo>
                      <a:pt x="333829" y="0"/>
                    </a:moveTo>
                    <a:lnTo>
                      <a:pt x="7434989" y="14514"/>
                    </a:lnTo>
                    <a:lnTo>
                      <a:pt x="7812360" y="1166642"/>
                    </a:lnTo>
                    <a:lnTo>
                      <a:pt x="0" y="1166642"/>
                    </a:lnTo>
                    <a:lnTo>
                      <a:pt x="333829" y="0"/>
                    </a:lnTo>
                    <a:close/>
                  </a:path>
                </a:pathLst>
              </a:custGeom>
              <a:gradFill flip="none" rotWithShape="1">
                <a:gsLst>
                  <a:gs pos="70000">
                    <a:sysClr val="window" lastClr="FFFFFF">
                      <a:lumMod val="95000"/>
                    </a:sysClr>
                  </a:gs>
                  <a:gs pos="0">
                    <a:sysClr val="window" lastClr="FFFFFF">
                      <a:lumMod val="85000"/>
                      <a:shade val="67500"/>
                      <a:satMod val="115000"/>
                    </a:sysClr>
                  </a:gs>
                  <a:gs pos="100000">
                    <a:sysClr val="window" lastClr="FFFFFF">
                      <a:lumMod val="85000"/>
                      <a:shade val="100000"/>
                      <a:satMod val="115000"/>
                    </a:sysClr>
                  </a:gs>
                </a:gsLst>
                <a:path path="circle">
                  <a:fillToRect l="50000" t="50000" r="50000" b="50000"/>
                </a:path>
                <a:tileRect/>
              </a:gradFill>
              <a:ln w="25400" cap="flat" cmpd="sng" algn="ctr">
                <a:solidFill>
                  <a:sysClr val="window" lastClr="FFFFFF">
                    <a:lumMod val="95000"/>
                  </a:sysClr>
                </a:solid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 lastClr="FFFFFF"/>
                  </a:solidFill>
                </a:endParaRPr>
              </a:p>
            </p:txBody>
          </p:sp>
          <p:sp>
            <p:nvSpPr>
              <p:cNvPr id="101" name="TextBox 100"/>
              <p:cNvSpPr txBox="1"/>
              <p:nvPr/>
            </p:nvSpPr>
            <p:spPr>
              <a:xfrm>
                <a:off x="5868143" y="4704954"/>
                <a:ext cx="2824066" cy="9921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50000"/>
                  </a:lnSpc>
                  <a:defRPr/>
                </a:pPr>
                <a:r>
                  <a:rPr lang="zh-CN" altLang="en-US" sz="1800" dirty="0">
                    <a:solidFill>
                      <a:srgbClr val="004F8A"/>
                    </a:solidFill>
                    <a:effectLst>
                      <a:outerShdw dist="25400" dir="5400000" algn="t" rotWithShape="0">
                        <a:sysClr val="window" lastClr="FFFFFF">
                          <a:alpha val="29000"/>
                        </a:sysClr>
                      </a:outerShdw>
                    </a:effectLst>
                    <a:latin typeface="Adidas Unity" pitchFamily="2" charset="0"/>
                    <a:cs typeface="Times New Roman" pitchFamily="18" charset="0"/>
                  </a:rPr>
                  <a:t>发展科技创新，制定普惠政策吸引人才</a:t>
                </a:r>
              </a:p>
            </p:txBody>
          </p:sp>
          <p:sp>
            <p:nvSpPr>
              <p:cNvPr id="102" name="TextBox 101"/>
              <p:cNvSpPr txBox="1"/>
              <p:nvPr/>
            </p:nvSpPr>
            <p:spPr>
              <a:xfrm>
                <a:off x="433040" y="3080054"/>
                <a:ext cx="2995083" cy="9921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50000"/>
                  </a:lnSpc>
                  <a:defRPr/>
                </a:pPr>
                <a:r>
                  <a:rPr lang="zh-CN" altLang="en-US" sz="1800" dirty="0">
                    <a:solidFill>
                      <a:srgbClr val="714203"/>
                    </a:solidFill>
                    <a:effectLst>
                      <a:outerShdw dist="25400" dir="5400000" algn="t" rotWithShape="0">
                        <a:sysClr val="window" lastClr="FFFFFF">
                          <a:alpha val="29000"/>
                        </a:sysClr>
                      </a:outerShdw>
                    </a:effectLst>
                    <a:latin typeface="Adidas Unity" pitchFamily="2" charset="0"/>
                    <a:cs typeface="Times New Roman" pitchFamily="18" charset="0"/>
                  </a:rPr>
                  <a:t>现有产业轻量化，迎合京津冀协同定位</a:t>
                </a:r>
              </a:p>
            </p:txBody>
          </p:sp>
        </p:grpSp>
        <p:sp>
          <p:nvSpPr>
            <p:cNvPr id="3" name="矩形 2"/>
            <p:cNvSpPr/>
            <p:nvPr/>
          </p:nvSpPr>
          <p:spPr>
            <a:xfrm>
              <a:off x="3419872" y="2787245"/>
              <a:ext cx="4824537" cy="1347886"/>
            </a:xfrm>
            <a:prstGeom prst="rect">
              <a:avLst/>
            </a:prstGeom>
          </p:spPr>
          <p:txBody>
            <a:bodyPr wrap="square">
              <a:spAutoFit/>
            </a:bodyPr>
            <a:lstStyle/>
            <a:p>
              <a:pPr>
                <a:lnSpc>
                  <a:spcPct val="120000"/>
                </a:lnSpc>
              </a:pPr>
              <a:r>
                <a:rPr lang="zh-CN" altLang="en-US" sz="1400" dirty="0">
                  <a:solidFill>
                    <a:prstClr val="black"/>
                  </a:solidFill>
                  <a:latin typeface="微软雅黑" panose="020B0503020204020204" pitchFamily="34" charset="-122"/>
                  <a:ea typeface="微软雅黑" panose="020B0503020204020204" pitchFamily="34" charset="-122"/>
                </a:rPr>
                <a:t>疏解北京的非首都功能、</a:t>
              </a:r>
              <a:r>
                <a:rPr lang="zh-CN" altLang="zh-CN" sz="1400" dirty="0">
                  <a:solidFill>
                    <a:prstClr val="black"/>
                  </a:solidFill>
                  <a:latin typeface="微软雅黑" panose="020B0503020204020204" pitchFamily="34" charset="-122"/>
                  <a:ea typeface="微软雅黑" panose="020B0503020204020204" pitchFamily="34" charset="-122"/>
                </a:rPr>
                <a:t>解决北京市“大城市病”问题是京津冀协同发展最重要的任务。顺义要积极主动迎合京津冀一体化对北京市的定位，弱化传统制造业，侧重向轻量化产业转型。</a:t>
              </a:r>
            </a:p>
          </p:txBody>
        </p:sp>
        <p:sp>
          <p:nvSpPr>
            <p:cNvPr id="4" name="矩形 3"/>
            <p:cNvSpPr/>
            <p:nvPr/>
          </p:nvSpPr>
          <p:spPr>
            <a:xfrm>
              <a:off x="539553" y="4773449"/>
              <a:ext cx="5066811" cy="1479586"/>
            </a:xfrm>
            <a:prstGeom prst="rect">
              <a:avLst/>
            </a:prstGeom>
          </p:spPr>
          <p:txBody>
            <a:bodyPr wrap="square">
              <a:spAutoFit/>
            </a:bodyPr>
            <a:lstStyle/>
            <a:p>
              <a:pPr>
                <a:lnSpc>
                  <a:spcPct val="120000"/>
                </a:lnSpc>
              </a:pPr>
              <a:r>
                <a:rPr lang="zh-CN" altLang="zh-CN" sz="1400" dirty="0">
                  <a:solidFill>
                    <a:prstClr val="black"/>
                  </a:solidFill>
                  <a:latin typeface="微软雅黑" panose="020B0503020204020204" pitchFamily="34" charset="-122"/>
                  <a:ea typeface="微软雅黑" panose="020B0503020204020204" pitchFamily="34" charset="-122"/>
                </a:rPr>
                <a:t>北京顺义临空经济区仍存在发展的短板，急需市级以上政府的政策支持体系，落实相关政策吸引高科技企业落户顺义，并吸引高科技人才扶持相关企业</a:t>
              </a:r>
              <a:r>
                <a:rPr lang="en-US" altLang="zh-CN" sz="1400" dirty="0">
                  <a:solidFill>
                    <a:prstClr val="black"/>
                  </a:solidFill>
                  <a:latin typeface="微软雅黑" panose="020B0503020204020204" pitchFamily="34" charset="-122"/>
                  <a:ea typeface="微软雅黑" panose="020B0503020204020204" pitchFamily="34" charset="-122"/>
                </a:rPr>
                <a:t>“</a:t>
              </a:r>
              <a:r>
                <a:rPr lang="zh-CN" altLang="zh-CN" sz="1400" dirty="0">
                  <a:solidFill>
                    <a:prstClr val="black"/>
                  </a:solidFill>
                  <a:latin typeface="微软雅黑" panose="020B0503020204020204" pitchFamily="34" charset="-122"/>
                  <a:ea typeface="微软雅黑" panose="020B0503020204020204" pitchFamily="34" charset="-122"/>
                </a:rPr>
                <a:t>互联网</a:t>
              </a:r>
              <a:r>
                <a:rPr lang="en-US" altLang="zh-CN" sz="1400" dirty="0">
                  <a:solidFill>
                    <a:prstClr val="black"/>
                  </a:solidFill>
                  <a:latin typeface="微软雅黑" panose="020B0503020204020204" pitchFamily="34" charset="-122"/>
                  <a:ea typeface="微软雅黑" panose="020B0503020204020204" pitchFamily="34" charset="-122"/>
                </a:rPr>
                <a:t>+”</a:t>
              </a:r>
              <a:r>
                <a:rPr lang="zh-CN" altLang="zh-CN" sz="1400" dirty="0">
                  <a:solidFill>
                    <a:prstClr val="black"/>
                  </a:solidFill>
                  <a:latin typeface="微软雅黑" panose="020B0503020204020204" pitchFamily="34" charset="-122"/>
                  <a:ea typeface="微软雅黑" panose="020B0503020204020204" pitchFamily="34" charset="-122"/>
                </a:rPr>
                <a:t>的转型</a:t>
              </a:r>
              <a:r>
                <a:rPr lang="zh-CN" altLang="zh-CN" sz="1400" dirty="0" smtClean="0">
                  <a:solidFill>
                    <a:prstClr val="black"/>
                  </a:solidFill>
                  <a:latin typeface="微软雅黑" panose="020B0503020204020204" pitchFamily="34" charset="-122"/>
                  <a:ea typeface="微软雅黑" panose="020B0503020204020204" pitchFamily="34" charset="-122"/>
                </a:rPr>
                <a:t>。</a:t>
              </a:r>
              <a:endParaRPr lang="zh-CN" altLang="zh-CN" sz="1400" dirty="0">
                <a:solidFill>
                  <a:prstClr val="black"/>
                </a:solidFill>
                <a:latin typeface="微软雅黑" panose="020B0503020204020204" pitchFamily="34" charset="-122"/>
                <a:ea typeface="微软雅黑" panose="020B0503020204020204" pitchFamily="34" charset="-122"/>
              </a:endParaRPr>
            </a:p>
          </p:txBody>
        </p:sp>
      </p:grpSp>
      <p:sp>
        <p:nvSpPr>
          <p:cNvPr id="7" name="灯片编号占位符 6"/>
          <p:cNvSpPr>
            <a:spLocks noGrp="1"/>
          </p:cNvSpPr>
          <p:nvPr>
            <p:ph type="sldNum" sz="quarter" idx="12"/>
          </p:nvPr>
        </p:nvSpPr>
        <p:spPr/>
        <p:txBody>
          <a:bodyPr/>
          <a:lstStyle/>
          <a:p>
            <a:fld id="{57F98C0C-FAF2-480B-87BE-9D56BE4863FC}" type="slidenum">
              <a:rPr lang="zh-CN" altLang="en-US" smtClean="0"/>
              <a:pPr/>
              <a:t>37</a:t>
            </a:fld>
            <a:endParaRPr lang="zh-CN" altLang="en-US"/>
          </a:p>
        </p:txBody>
      </p:sp>
      <p:pic>
        <p:nvPicPr>
          <p:cNvPr id="15"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355976" y="4224561"/>
            <a:ext cx="3801126" cy="217207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6" name="左弧形箭头 15"/>
          <p:cNvSpPr/>
          <p:nvPr/>
        </p:nvSpPr>
        <p:spPr>
          <a:xfrm>
            <a:off x="467545" y="2047371"/>
            <a:ext cx="648072" cy="2592288"/>
          </a:xfrm>
          <a:prstGeom prst="curvedRightArrow">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solidFill>
                <a:schemeClr val="tx1"/>
              </a:solidFill>
            </a:endParaRPr>
          </a:p>
        </p:txBody>
      </p:sp>
      <p:sp>
        <p:nvSpPr>
          <p:cNvPr id="17" name="右弧形箭头 16"/>
          <p:cNvSpPr/>
          <p:nvPr/>
        </p:nvSpPr>
        <p:spPr>
          <a:xfrm>
            <a:off x="8172400" y="3300289"/>
            <a:ext cx="648072" cy="1296144"/>
          </a:xfrm>
          <a:prstGeom prst="curvedLeftArrow">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xmlns="" val="42082869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prstClr val="black"/>
                </a:solidFill>
                <a:latin typeface="黑体" panose="02010609060101010101" pitchFamily="49" charset="-122"/>
                <a:ea typeface="黑体" panose="02010609060101010101" pitchFamily="49" charset="-122"/>
              </a:rPr>
              <a:t>顺义区“十三五”规划纲要为“互联网</a:t>
            </a:r>
            <a:r>
              <a:rPr lang="en-US" altLang="zh-CN" sz="2400" b="1" dirty="0" smtClean="0">
                <a:solidFill>
                  <a:prstClr val="black"/>
                </a:solidFill>
                <a:latin typeface="黑体" panose="02010609060101010101" pitchFamily="49" charset="-122"/>
                <a:ea typeface="黑体" panose="02010609060101010101" pitchFamily="49" charset="-122"/>
              </a:rPr>
              <a:t>+</a:t>
            </a:r>
            <a:r>
              <a:rPr lang="zh-CN" altLang="en-US" sz="2400" b="1" dirty="0" smtClean="0">
                <a:solidFill>
                  <a:prstClr val="black"/>
                </a:solidFill>
                <a:latin typeface="黑体" panose="02010609060101010101" pitchFamily="49" charset="-122"/>
                <a:ea typeface="黑体" panose="02010609060101010101" pitchFamily="49" charset="-122"/>
              </a:rPr>
              <a:t>”发展提出明确目标</a:t>
            </a:r>
            <a:endParaRPr lang="en-US" altLang="zh-CN" sz="2400" b="1" dirty="0">
              <a:solidFill>
                <a:prstClr val="black"/>
              </a:solidFill>
              <a:latin typeface="黑体" panose="02010609060101010101" pitchFamily="49" charset="-122"/>
              <a:ea typeface="黑体" panose="02010609060101010101" pitchFamily="49" charset="-122"/>
            </a:endParaRPr>
          </a:p>
        </p:txBody>
      </p:sp>
      <p:grpSp>
        <p:nvGrpSpPr>
          <p:cNvPr id="26" name="组合 25"/>
          <p:cNvGrpSpPr/>
          <p:nvPr/>
        </p:nvGrpSpPr>
        <p:grpSpPr>
          <a:xfrm>
            <a:off x="519311" y="2792909"/>
            <a:ext cx="8085137" cy="3732435"/>
            <a:chOff x="395536" y="2566988"/>
            <a:chExt cx="8085137" cy="3732435"/>
          </a:xfrm>
        </p:grpSpPr>
        <p:sp>
          <p:nvSpPr>
            <p:cNvPr id="25" name="任意多边形 24"/>
            <p:cNvSpPr/>
            <p:nvPr/>
          </p:nvSpPr>
          <p:spPr>
            <a:xfrm>
              <a:off x="1447800" y="2826355"/>
              <a:ext cx="5945320" cy="2632524"/>
            </a:xfrm>
            <a:custGeom>
              <a:avLst/>
              <a:gdLst>
                <a:gd name="connsiteX0" fmla="*/ 0 w 5945320"/>
                <a:gd name="connsiteY0" fmla="*/ 2477165 h 2632524"/>
                <a:gd name="connsiteX1" fmla="*/ 350520 w 5945320"/>
                <a:gd name="connsiteY1" fmla="*/ 1334165 h 2632524"/>
                <a:gd name="connsiteX2" fmla="*/ 1722120 w 5945320"/>
                <a:gd name="connsiteY2" fmla="*/ 160685 h 2632524"/>
                <a:gd name="connsiteX3" fmla="*/ 3672840 w 5945320"/>
                <a:gd name="connsiteY3" fmla="*/ 54005 h 2632524"/>
                <a:gd name="connsiteX4" fmla="*/ 4785360 w 5945320"/>
                <a:gd name="connsiteY4" fmla="*/ 572165 h 2632524"/>
                <a:gd name="connsiteX5" fmla="*/ 5486400 w 5945320"/>
                <a:gd name="connsiteY5" fmla="*/ 1242725 h 2632524"/>
                <a:gd name="connsiteX6" fmla="*/ 5867400 w 5945320"/>
                <a:gd name="connsiteY6" fmla="*/ 2080925 h 2632524"/>
                <a:gd name="connsiteX7" fmla="*/ 5943600 w 5945320"/>
                <a:gd name="connsiteY7" fmla="*/ 2599085 h 2632524"/>
                <a:gd name="connsiteX8" fmla="*/ 5913120 w 5945320"/>
                <a:gd name="connsiteY8" fmla="*/ 2538125 h 2632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45320" h="2632524">
                  <a:moveTo>
                    <a:pt x="0" y="2477165"/>
                  </a:moveTo>
                  <a:cubicBezTo>
                    <a:pt x="31750" y="2098705"/>
                    <a:pt x="63500" y="1720245"/>
                    <a:pt x="350520" y="1334165"/>
                  </a:cubicBezTo>
                  <a:cubicBezTo>
                    <a:pt x="637540" y="948085"/>
                    <a:pt x="1168400" y="374045"/>
                    <a:pt x="1722120" y="160685"/>
                  </a:cubicBezTo>
                  <a:cubicBezTo>
                    <a:pt x="2275840" y="-52675"/>
                    <a:pt x="3162300" y="-14575"/>
                    <a:pt x="3672840" y="54005"/>
                  </a:cubicBezTo>
                  <a:cubicBezTo>
                    <a:pt x="4183380" y="122585"/>
                    <a:pt x="4483100" y="374045"/>
                    <a:pt x="4785360" y="572165"/>
                  </a:cubicBezTo>
                  <a:cubicBezTo>
                    <a:pt x="5087620" y="770285"/>
                    <a:pt x="5306060" y="991265"/>
                    <a:pt x="5486400" y="1242725"/>
                  </a:cubicBezTo>
                  <a:cubicBezTo>
                    <a:pt x="5666740" y="1494185"/>
                    <a:pt x="5791200" y="1854865"/>
                    <a:pt x="5867400" y="2080925"/>
                  </a:cubicBezTo>
                  <a:cubicBezTo>
                    <a:pt x="5943600" y="2306985"/>
                    <a:pt x="5935980" y="2522885"/>
                    <a:pt x="5943600" y="2599085"/>
                  </a:cubicBezTo>
                  <a:cubicBezTo>
                    <a:pt x="5951220" y="2675285"/>
                    <a:pt x="5932170" y="2606705"/>
                    <a:pt x="5913120" y="2538125"/>
                  </a:cubicBez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sz="2400" b="1">
                <a:latin typeface="微软雅黑" pitchFamily="34" charset="-122"/>
                <a:ea typeface="微软雅黑" pitchFamily="34" charset="-122"/>
              </a:endParaRPr>
            </a:p>
          </p:txBody>
        </p:sp>
        <p:sp>
          <p:nvSpPr>
            <p:cNvPr id="5" name="AutoShape 3"/>
            <p:cNvSpPr>
              <a:spLocks noChangeArrowheads="1"/>
            </p:cNvSpPr>
            <p:nvPr/>
          </p:nvSpPr>
          <p:spPr bwMode="auto">
            <a:xfrm flipV="1">
              <a:off x="3094286" y="5192713"/>
              <a:ext cx="2679700" cy="241300"/>
            </a:xfrm>
            <a:prstGeom prst="triangle">
              <a:avLst>
                <a:gd name="adj" fmla="val 50000"/>
              </a:avLst>
            </a:prstGeom>
            <a:solidFill>
              <a:schemeClr val="accent1">
                <a:lumMod val="40000"/>
                <a:lumOff val="60000"/>
              </a:schemeClr>
            </a:solidFill>
            <a:ln>
              <a:noFill/>
            </a:ln>
          </p:spPr>
          <p:txBody>
            <a:bodyPr wrap="none" lIns="0" tIns="0" rIns="0" bIns="0" anchor="ctr">
              <a:noAutofit/>
            </a:bodyPr>
            <a:lstStyle/>
            <a:p>
              <a:pPr algn="ctr"/>
              <a:endParaRPr lang="zh-CN" altLang="en-US" sz="2400" b="1">
                <a:latin typeface="微软雅黑" pitchFamily="34" charset="-122"/>
                <a:ea typeface="微软雅黑" pitchFamily="34" charset="-122"/>
              </a:endParaRPr>
            </a:p>
          </p:txBody>
        </p:sp>
        <p:sp>
          <p:nvSpPr>
            <p:cNvPr id="7" name="Oval 6"/>
            <p:cNvSpPr>
              <a:spLocks noChangeArrowheads="1"/>
            </p:cNvSpPr>
            <p:nvPr/>
          </p:nvSpPr>
          <p:spPr bwMode="auto">
            <a:xfrm>
              <a:off x="395536" y="4275138"/>
              <a:ext cx="1884362" cy="876300"/>
            </a:xfrm>
            <a:prstGeom prst="ellipse">
              <a:avLst/>
            </a:prstGeom>
            <a:solidFill>
              <a:schemeClr val="bg1"/>
            </a:solidFill>
            <a:ln w="6350">
              <a:solidFill>
                <a:schemeClr val="tx1"/>
              </a:solidFill>
              <a:round/>
              <a:headEnd/>
              <a:tailEnd/>
            </a:ln>
          </p:spPr>
          <p:txBody>
            <a:bodyPr wrap="none" lIns="0" tIns="0" rIns="0" bIns="0" anchor="ctr">
              <a:noAutofit/>
            </a:bodyPr>
            <a:lstStyle/>
            <a:p>
              <a:pPr algn="ctr"/>
              <a:endParaRPr lang="zh-CN" altLang="en-US" sz="2400" b="1">
                <a:latin typeface="微软雅黑" pitchFamily="34" charset="-122"/>
                <a:ea typeface="微软雅黑" pitchFamily="34" charset="-122"/>
              </a:endParaRPr>
            </a:p>
          </p:txBody>
        </p:sp>
        <p:sp>
          <p:nvSpPr>
            <p:cNvPr id="8" name="Text Box 7"/>
            <p:cNvSpPr txBox="1">
              <a:spLocks noChangeArrowheads="1"/>
            </p:cNvSpPr>
            <p:nvPr/>
          </p:nvSpPr>
          <p:spPr bwMode="auto">
            <a:xfrm flipH="1">
              <a:off x="516186" y="4622800"/>
              <a:ext cx="1641475"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oAutofit/>
            </a:bodyPr>
            <a:lstStyle>
              <a:lvl1pPr eaLnBrk="0" hangingPunct="0">
                <a:defRPr sz="1600" b="1">
                  <a:solidFill>
                    <a:schemeClr val="tx1"/>
                  </a:solidFill>
                  <a:latin typeface="Arial" charset="0"/>
                  <a:ea typeface="宋体" charset="-122"/>
                </a:defRPr>
              </a:lvl1pPr>
              <a:lvl2pPr marL="742950" indent="-285750" eaLnBrk="0" hangingPunct="0">
                <a:defRPr sz="1600" b="1">
                  <a:solidFill>
                    <a:schemeClr val="tx1"/>
                  </a:solidFill>
                  <a:latin typeface="Arial" charset="0"/>
                  <a:ea typeface="宋体" charset="-122"/>
                </a:defRPr>
              </a:lvl2pPr>
              <a:lvl3pPr marL="1143000" indent="-228600" eaLnBrk="0" hangingPunct="0">
                <a:defRPr sz="1600" b="1">
                  <a:solidFill>
                    <a:schemeClr val="tx1"/>
                  </a:solidFill>
                  <a:latin typeface="Arial" charset="0"/>
                  <a:ea typeface="宋体" charset="-122"/>
                </a:defRPr>
              </a:lvl3pPr>
              <a:lvl4pPr marL="1600200" indent="-228600" eaLnBrk="0" hangingPunct="0">
                <a:defRPr sz="1600" b="1">
                  <a:solidFill>
                    <a:schemeClr val="tx1"/>
                  </a:solidFill>
                  <a:latin typeface="Arial" charset="0"/>
                  <a:ea typeface="宋体" charset="-122"/>
                </a:defRPr>
              </a:lvl4pPr>
              <a:lvl5pPr marL="2057400" indent="-228600" eaLnBrk="0" hangingPunct="0">
                <a:defRPr sz="1600" b="1">
                  <a:solidFill>
                    <a:schemeClr val="tx1"/>
                  </a:solidFill>
                  <a:latin typeface="Arial" charset="0"/>
                  <a:ea typeface="宋体" charset="-122"/>
                </a:defRPr>
              </a:lvl5pPr>
              <a:lvl6pPr marL="2514600" indent="-228600" algn="ctr" eaLnBrk="0" fontAlgn="base" hangingPunct="0">
                <a:spcBef>
                  <a:spcPct val="0"/>
                </a:spcBef>
                <a:spcAft>
                  <a:spcPct val="0"/>
                </a:spcAft>
                <a:defRPr sz="1600" b="1">
                  <a:solidFill>
                    <a:schemeClr val="tx1"/>
                  </a:solidFill>
                  <a:latin typeface="Arial" charset="0"/>
                  <a:ea typeface="宋体" charset="-122"/>
                </a:defRPr>
              </a:lvl6pPr>
              <a:lvl7pPr marL="2971800" indent="-228600" algn="ctr" eaLnBrk="0" fontAlgn="base" hangingPunct="0">
                <a:spcBef>
                  <a:spcPct val="0"/>
                </a:spcBef>
                <a:spcAft>
                  <a:spcPct val="0"/>
                </a:spcAft>
                <a:defRPr sz="1600" b="1">
                  <a:solidFill>
                    <a:schemeClr val="tx1"/>
                  </a:solidFill>
                  <a:latin typeface="Arial" charset="0"/>
                  <a:ea typeface="宋体" charset="-122"/>
                </a:defRPr>
              </a:lvl7pPr>
              <a:lvl8pPr marL="3429000" indent="-228600" algn="ctr" eaLnBrk="0" fontAlgn="base" hangingPunct="0">
                <a:spcBef>
                  <a:spcPct val="0"/>
                </a:spcBef>
                <a:spcAft>
                  <a:spcPct val="0"/>
                </a:spcAft>
                <a:defRPr sz="1600" b="1">
                  <a:solidFill>
                    <a:schemeClr val="tx1"/>
                  </a:solidFill>
                  <a:latin typeface="Arial" charset="0"/>
                  <a:ea typeface="宋体" charset="-122"/>
                </a:defRPr>
              </a:lvl8pPr>
              <a:lvl9pPr marL="3886200" indent="-228600" algn="ctr" eaLnBrk="0" fontAlgn="base" hangingPunct="0">
                <a:spcBef>
                  <a:spcPct val="0"/>
                </a:spcBef>
                <a:spcAft>
                  <a:spcPct val="0"/>
                </a:spcAft>
                <a:defRPr sz="1600" b="1">
                  <a:solidFill>
                    <a:schemeClr val="tx1"/>
                  </a:solidFill>
                  <a:latin typeface="Arial" charset="0"/>
                  <a:ea typeface="宋体" charset="-122"/>
                </a:defRPr>
              </a:lvl9pPr>
            </a:lstStyle>
            <a:p>
              <a:pPr algn="ctr"/>
              <a:r>
                <a:rPr lang="zh-CN" altLang="en-US" dirty="0" smtClean="0">
                  <a:latin typeface="微软雅黑" pitchFamily="34" charset="-122"/>
                  <a:ea typeface="微软雅黑" pitchFamily="34" charset="-122"/>
                </a:rPr>
                <a:t>加快创新融合发展</a:t>
              </a:r>
              <a:endParaRPr lang="zh-CN" altLang="en-US" dirty="0">
                <a:latin typeface="微软雅黑" pitchFamily="34" charset="-122"/>
                <a:ea typeface="微软雅黑" pitchFamily="34" charset="-122"/>
              </a:endParaRPr>
            </a:p>
          </p:txBody>
        </p:sp>
        <p:sp>
          <p:nvSpPr>
            <p:cNvPr id="9" name="Oval 8"/>
            <p:cNvSpPr>
              <a:spLocks noChangeArrowheads="1"/>
            </p:cNvSpPr>
            <p:nvPr/>
          </p:nvSpPr>
          <p:spPr bwMode="auto">
            <a:xfrm>
              <a:off x="1047998" y="3355975"/>
              <a:ext cx="1882775" cy="876300"/>
            </a:xfrm>
            <a:prstGeom prst="ellipse">
              <a:avLst/>
            </a:prstGeom>
            <a:solidFill>
              <a:schemeClr val="bg1"/>
            </a:solidFill>
            <a:ln w="6350">
              <a:solidFill>
                <a:schemeClr val="tx1"/>
              </a:solidFill>
              <a:round/>
              <a:headEnd/>
              <a:tailEnd/>
            </a:ln>
          </p:spPr>
          <p:txBody>
            <a:bodyPr wrap="none" lIns="0" tIns="0" rIns="0" bIns="0" anchor="ctr">
              <a:noAutofit/>
            </a:bodyPr>
            <a:lstStyle/>
            <a:p>
              <a:pPr algn="ctr"/>
              <a:endParaRPr lang="zh-CN" altLang="en-US" sz="2400" b="1">
                <a:latin typeface="微软雅黑" pitchFamily="34" charset="-122"/>
                <a:ea typeface="微软雅黑" pitchFamily="34" charset="-122"/>
              </a:endParaRPr>
            </a:p>
          </p:txBody>
        </p:sp>
        <p:sp>
          <p:nvSpPr>
            <p:cNvPr id="10" name="Text Box 9"/>
            <p:cNvSpPr txBox="1">
              <a:spLocks noChangeArrowheads="1"/>
            </p:cNvSpPr>
            <p:nvPr/>
          </p:nvSpPr>
          <p:spPr bwMode="auto">
            <a:xfrm flipH="1">
              <a:off x="1168648" y="3703638"/>
              <a:ext cx="1641475" cy="1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oAutofit/>
            </a:bodyPr>
            <a:lstStyle>
              <a:lvl1pPr eaLnBrk="0" hangingPunct="0">
                <a:defRPr sz="1600" b="1">
                  <a:solidFill>
                    <a:schemeClr val="tx1"/>
                  </a:solidFill>
                  <a:latin typeface="Arial" charset="0"/>
                  <a:ea typeface="宋体" charset="-122"/>
                </a:defRPr>
              </a:lvl1pPr>
              <a:lvl2pPr marL="742950" indent="-285750" eaLnBrk="0" hangingPunct="0">
                <a:defRPr sz="1600" b="1">
                  <a:solidFill>
                    <a:schemeClr val="tx1"/>
                  </a:solidFill>
                  <a:latin typeface="Arial" charset="0"/>
                  <a:ea typeface="宋体" charset="-122"/>
                </a:defRPr>
              </a:lvl2pPr>
              <a:lvl3pPr marL="1143000" indent="-228600" eaLnBrk="0" hangingPunct="0">
                <a:defRPr sz="1600" b="1">
                  <a:solidFill>
                    <a:schemeClr val="tx1"/>
                  </a:solidFill>
                  <a:latin typeface="Arial" charset="0"/>
                  <a:ea typeface="宋体" charset="-122"/>
                </a:defRPr>
              </a:lvl3pPr>
              <a:lvl4pPr marL="1600200" indent="-228600" eaLnBrk="0" hangingPunct="0">
                <a:defRPr sz="1600" b="1">
                  <a:solidFill>
                    <a:schemeClr val="tx1"/>
                  </a:solidFill>
                  <a:latin typeface="Arial" charset="0"/>
                  <a:ea typeface="宋体" charset="-122"/>
                </a:defRPr>
              </a:lvl4pPr>
              <a:lvl5pPr marL="2057400" indent="-228600" eaLnBrk="0" hangingPunct="0">
                <a:defRPr sz="1600" b="1">
                  <a:solidFill>
                    <a:schemeClr val="tx1"/>
                  </a:solidFill>
                  <a:latin typeface="Arial" charset="0"/>
                  <a:ea typeface="宋体" charset="-122"/>
                </a:defRPr>
              </a:lvl5pPr>
              <a:lvl6pPr marL="2514600" indent="-228600" algn="ctr" eaLnBrk="0" fontAlgn="base" hangingPunct="0">
                <a:spcBef>
                  <a:spcPct val="0"/>
                </a:spcBef>
                <a:spcAft>
                  <a:spcPct val="0"/>
                </a:spcAft>
                <a:defRPr sz="1600" b="1">
                  <a:solidFill>
                    <a:schemeClr val="tx1"/>
                  </a:solidFill>
                  <a:latin typeface="Arial" charset="0"/>
                  <a:ea typeface="宋体" charset="-122"/>
                </a:defRPr>
              </a:lvl6pPr>
              <a:lvl7pPr marL="2971800" indent="-228600" algn="ctr" eaLnBrk="0" fontAlgn="base" hangingPunct="0">
                <a:spcBef>
                  <a:spcPct val="0"/>
                </a:spcBef>
                <a:spcAft>
                  <a:spcPct val="0"/>
                </a:spcAft>
                <a:defRPr sz="1600" b="1">
                  <a:solidFill>
                    <a:schemeClr val="tx1"/>
                  </a:solidFill>
                  <a:latin typeface="Arial" charset="0"/>
                  <a:ea typeface="宋体" charset="-122"/>
                </a:defRPr>
              </a:lvl7pPr>
              <a:lvl8pPr marL="3429000" indent="-228600" algn="ctr" eaLnBrk="0" fontAlgn="base" hangingPunct="0">
                <a:spcBef>
                  <a:spcPct val="0"/>
                </a:spcBef>
                <a:spcAft>
                  <a:spcPct val="0"/>
                </a:spcAft>
                <a:defRPr sz="1600" b="1">
                  <a:solidFill>
                    <a:schemeClr val="tx1"/>
                  </a:solidFill>
                  <a:latin typeface="Arial" charset="0"/>
                  <a:ea typeface="宋体" charset="-122"/>
                </a:defRPr>
              </a:lvl8pPr>
              <a:lvl9pPr marL="3886200" indent="-228600" algn="ctr" eaLnBrk="0" fontAlgn="base" hangingPunct="0">
                <a:spcBef>
                  <a:spcPct val="0"/>
                </a:spcBef>
                <a:spcAft>
                  <a:spcPct val="0"/>
                </a:spcAft>
                <a:defRPr sz="1600" b="1">
                  <a:solidFill>
                    <a:schemeClr val="tx1"/>
                  </a:solidFill>
                  <a:latin typeface="Arial" charset="0"/>
                  <a:ea typeface="宋体" charset="-122"/>
                </a:defRPr>
              </a:lvl9pPr>
            </a:lstStyle>
            <a:p>
              <a:pPr algn="ctr"/>
              <a:r>
                <a:rPr lang="zh-CN" altLang="en-US" dirty="0" smtClean="0">
                  <a:latin typeface="微软雅黑" pitchFamily="34" charset="-122"/>
                  <a:ea typeface="微软雅黑" pitchFamily="34" charset="-122"/>
                </a:rPr>
                <a:t>提升城市服务质量</a:t>
              </a:r>
              <a:endParaRPr lang="zh-CN" altLang="en-US" dirty="0">
                <a:latin typeface="微软雅黑" pitchFamily="34" charset="-122"/>
                <a:ea typeface="微软雅黑" pitchFamily="34" charset="-122"/>
              </a:endParaRPr>
            </a:p>
          </p:txBody>
        </p:sp>
        <p:sp>
          <p:nvSpPr>
            <p:cNvPr id="11" name="Oval 10"/>
            <p:cNvSpPr>
              <a:spLocks noChangeArrowheads="1"/>
            </p:cNvSpPr>
            <p:nvPr/>
          </p:nvSpPr>
          <p:spPr bwMode="auto">
            <a:xfrm>
              <a:off x="2400548" y="2566988"/>
              <a:ext cx="1882775" cy="876300"/>
            </a:xfrm>
            <a:prstGeom prst="ellipse">
              <a:avLst/>
            </a:prstGeom>
            <a:solidFill>
              <a:schemeClr val="bg1"/>
            </a:solidFill>
            <a:ln w="6350">
              <a:solidFill>
                <a:schemeClr val="tx1"/>
              </a:solidFill>
              <a:round/>
              <a:headEnd/>
              <a:tailEnd/>
            </a:ln>
          </p:spPr>
          <p:txBody>
            <a:bodyPr wrap="none" lIns="0" tIns="0" rIns="0" bIns="0" anchor="ctr">
              <a:noAutofit/>
            </a:bodyPr>
            <a:lstStyle/>
            <a:p>
              <a:pPr algn="ctr"/>
              <a:endParaRPr lang="zh-CN" altLang="en-US" sz="2400" b="1">
                <a:latin typeface="微软雅黑" pitchFamily="34" charset="-122"/>
                <a:ea typeface="微软雅黑" pitchFamily="34" charset="-122"/>
              </a:endParaRPr>
            </a:p>
          </p:txBody>
        </p:sp>
        <p:sp>
          <p:nvSpPr>
            <p:cNvPr id="12" name="Text Box 11"/>
            <p:cNvSpPr txBox="1">
              <a:spLocks noChangeArrowheads="1"/>
            </p:cNvSpPr>
            <p:nvPr/>
          </p:nvSpPr>
          <p:spPr bwMode="auto">
            <a:xfrm flipH="1">
              <a:off x="2521198" y="2914650"/>
              <a:ext cx="1641475"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oAutofit/>
            </a:bodyPr>
            <a:lstStyle>
              <a:lvl1pPr eaLnBrk="0" hangingPunct="0">
                <a:defRPr sz="1600" b="1">
                  <a:solidFill>
                    <a:schemeClr val="tx1"/>
                  </a:solidFill>
                  <a:latin typeface="Arial" charset="0"/>
                  <a:ea typeface="宋体" charset="-122"/>
                </a:defRPr>
              </a:lvl1pPr>
              <a:lvl2pPr marL="742950" indent="-285750" eaLnBrk="0" hangingPunct="0">
                <a:defRPr sz="1600" b="1">
                  <a:solidFill>
                    <a:schemeClr val="tx1"/>
                  </a:solidFill>
                  <a:latin typeface="Arial" charset="0"/>
                  <a:ea typeface="宋体" charset="-122"/>
                </a:defRPr>
              </a:lvl2pPr>
              <a:lvl3pPr marL="1143000" indent="-228600" eaLnBrk="0" hangingPunct="0">
                <a:defRPr sz="1600" b="1">
                  <a:solidFill>
                    <a:schemeClr val="tx1"/>
                  </a:solidFill>
                  <a:latin typeface="Arial" charset="0"/>
                  <a:ea typeface="宋体" charset="-122"/>
                </a:defRPr>
              </a:lvl3pPr>
              <a:lvl4pPr marL="1600200" indent="-228600" eaLnBrk="0" hangingPunct="0">
                <a:defRPr sz="1600" b="1">
                  <a:solidFill>
                    <a:schemeClr val="tx1"/>
                  </a:solidFill>
                  <a:latin typeface="Arial" charset="0"/>
                  <a:ea typeface="宋体" charset="-122"/>
                </a:defRPr>
              </a:lvl4pPr>
              <a:lvl5pPr marL="2057400" indent="-228600" eaLnBrk="0" hangingPunct="0">
                <a:defRPr sz="1600" b="1">
                  <a:solidFill>
                    <a:schemeClr val="tx1"/>
                  </a:solidFill>
                  <a:latin typeface="Arial" charset="0"/>
                  <a:ea typeface="宋体" charset="-122"/>
                </a:defRPr>
              </a:lvl5pPr>
              <a:lvl6pPr marL="2514600" indent="-228600" algn="ctr" eaLnBrk="0" fontAlgn="base" hangingPunct="0">
                <a:spcBef>
                  <a:spcPct val="0"/>
                </a:spcBef>
                <a:spcAft>
                  <a:spcPct val="0"/>
                </a:spcAft>
                <a:defRPr sz="1600" b="1">
                  <a:solidFill>
                    <a:schemeClr val="tx1"/>
                  </a:solidFill>
                  <a:latin typeface="Arial" charset="0"/>
                  <a:ea typeface="宋体" charset="-122"/>
                </a:defRPr>
              </a:lvl6pPr>
              <a:lvl7pPr marL="2971800" indent="-228600" algn="ctr" eaLnBrk="0" fontAlgn="base" hangingPunct="0">
                <a:spcBef>
                  <a:spcPct val="0"/>
                </a:spcBef>
                <a:spcAft>
                  <a:spcPct val="0"/>
                </a:spcAft>
                <a:defRPr sz="1600" b="1">
                  <a:solidFill>
                    <a:schemeClr val="tx1"/>
                  </a:solidFill>
                  <a:latin typeface="Arial" charset="0"/>
                  <a:ea typeface="宋体" charset="-122"/>
                </a:defRPr>
              </a:lvl7pPr>
              <a:lvl8pPr marL="3429000" indent="-228600" algn="ctr" eaLnBrk="0" fontAlgn="base" hangingPunct="0">
                <a:spcBef>
                  <a:spcPct val="0"/>
                </a:spcBef>
                <a:spcAft>
                  <a:spcPct val="0"/>
                </a:spcAft>
                <a:defRPr sz="1600" b="1">
                  <a:solidFill>
                    <a:schemeClr val="tx1"/>
                  </a:solidFill>
                  <a:latin typeface="Arial" charset="0"/>
                  <a:ea typeface="宋体" charset="-122"/>
                </a:defRPr>
              </a:lvl8pPr>
              <a:lvl9pPr marL="3886200" indent="-228600" algn="ctr" eaLnBrk="0" fontAlgn="base" hangingPunct="0">
                <a:spcBef>
                  <a:spcPct val="0"/>
                </a:spcBef>
                <a:spcAft>
                  <a:spcPct val="0"/>
                </a:spcAft>
                <a:defRPr sz="1600" b="1">
                  <a:solidFill>
                    <a:schemeClr val="tx1"/>
                  </a:solidFill>
                  <a:latin typeface="Arial" charset="0"/>
                  <a:ea typeface="宋体" charset="-122"/>
                </a:defRPr>
              </a:lvl9pPr>
            </a:lstStyle>
            <a:p>
              <a:pPr algn="ctr"/>
              <a:r>
                <a:rPr lang="zh-CN" altLang="en-US" dirty="0" smtClean="0">
                  <a:latin typeface="微软雅黑" pitchFamily="34" charset="-122"/>
                  <a:ea typeface="微软雅黑" pitchFamily="34" charset="-122"/>
                </a:rPr>
                <a:t>构建和谐共享社会</a:t>
              </a:r>
              <a:endParaRPr lang="zh-CN" altLang="en-US" dirty="0">
                <a:latin typeface="微软雅黑" pitchFamily="34" charset="-122"/>
                <a:ea typeface="微软雅黑" pitchFamily="34" charset="-122"/>
              </a:endParaRPr>
            </a:p>
          </p:txBody>
        </p:sp>
        <p:sp>
          <p:nvSpPr>
            <p:cNvPr id="13" name="Oval 12"/>
            <p:cNvSpPr>
              <a:spLocks noChangeArrowheads="1"/>
            </p:cNvSpPr>
            <p:nvPr/>
          </p:nvSpPr>
          <p:spPr bwMode="auto">
            <a:xfrm flipH="1">
              <a:off x="6597898" y="4275138"/>
              <a:ext cx="1882775" cy="876300"/>
            </a:xfrm>
            <a:prstGeom prst="ellipse">
              <a:avLst/>
            </a:prstGeom>
            <a:solidFill>
              <a:schemeClr val="bg1"/>
            </a:solidFill>
            <a:ln w="6350">
              <a:solidFill>
                <a:schemeClr val="tx1"/>
              </a:solidFill>
              <a:round/>
              <a:headEnd/>
              <a:tailEnd/>
            </a:ln>
          </p:spPr>
          <p:txBody>
            <a:bodyPr wrap="none" lIns="0" tIns="0" rIns="0" bIns="0" anchor="ctr">
              <a:noAutofit/>
            </a:bodyPr>
            <a:lstStyle/>
            <a:p>
              <a:pPr algn="ctr"/>
              <a:endParaRPr lang="zh-CN" altLang="en-US" sz="2400" b="1">
                <a:latin typeface="微软雅黑" pitchFamily="34" charset="-122"/>
                <a:ea typeface="微软雅黑" pitchFamily="34" charset="-122"/>
              </a:endParaRPr>
            </a:p>
          </p:txBody>
        </p:sp>
        <p:sp>
          <p:nvSpPr>
            <p:cNvPr id="14" name="Text Box 13"/>
            <p:cNvSpPr txBox="1">
              <a:spLocks noChangeArrowheads="1"/>
            </p:cNvSpPr>
            <p:nvPr/>
          </p:nvSpPr>
          <p:spPr bwMode="auto">
            <a:xfrm>
              <a:off x="6718548" y="4622800"/>
              <a:ext cx="1641475"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oAutofit/>
            </a:bodyPr>
            <a:lstStyle>
              <a:lvl1pPr eaLnBrk="0" hangingPunct="0">
                <a:defRPr sz="1600" b="1">
                  <a:solidFill>
                    <a:schemeClr val="tx1"/>
                  </a:solidFill>
                  <a:latin typeface="Arial" charset="0"/>
                  <a:ea typeface="宋体" charset="-122"/>
                </a:defRPr>
              </a:lvl1pPr>
              <a:lvl2pPr marL="742950" indent="-285750" eaLnBrk="0" hangingPunct="0">
                <a:defRPr sz="1600" b="1">
                  <a:solidFill>
                    <a:schemeClr val="tx1"/>
                  </a:solidFill>
                  <a:latin typeface="Arial" charset="0"/>
                  <a:ea typeface="宋体" charset="-122"/>
                </a:defRPr>
              </a:lvl2pPr>
              <a:lvl3pPr marL="1143000" indent="-228600" eaLnBrk="0" hangingPunct="0">
                <a:defRPr sz="1600" b="1">
                  <a:solidFill>
                    <a:schemeClr val="tx1"/>
                  </a:solidFill>
                  <a:latin typeface="Arial" charset="0"/>
                  <a:ea typeface="宋体" charset="-122"/>
                </a:defRPr>
              </a:lvl3pPr>
              <a:lvl4pPr marL="1600200" indent="-228600" eaLnBrk="0" hangingPunct="0">
                <a:defRPr sz="1600" b="1">
                  <a:solidFill>
                    <a:schemeClr val="tx1"/>
                  </a:solidFill>
                  <a:latin typeface="Arial" charset="0"/>
                  <a:ea typeface="宋体" charset="-122"/>
                </a:defRPr>
              </a:lvl4pPr>
              <a:lvl5pPr marL="2057400" indent="-228600" eaLnBrk="0" hangingPunct="0">
                <a:defRPr sz="1600" b="1">
                  <a:solidFill>
                    <a:schemeClr val="tx1"/>
                  </a:solidFill>
                  <a:latin typeface="Arial" charset="0"/>
                  <a:ea typeface="宋体" charset="-122"/>
                </a:defRPr>
              </a:lvl5pPr>
              <a:lvl6pPr marL="2514600" indent="-228600" algn="ctr" eaLnBrk="0" fontAlgn="base" hangingPunct="0">
                <a:spcBef>
                  <a:spcPct val="0"/>
                </a:spcBef>
                <a:spcAft>
                  <a:spcPct val="0"/>
                </a:spcAft>
                <a:defRPr sz="1600" b="1">
                  <a:solidFill>
                    <a:schemeClr val="tx1"/>
                  </a:solidFill>
                  <a:latin typeface="Arial" charset="0"/>
                  <a:ea typeface="宋体" charset="-122"/>
                </a:defRPr>
              </a:lvl6pPr>
              <a:lvl7pPr marL="2971800" indent="-228600" algn="ctr" eaLnBrk="0" fontAlgn="base" hangingPunct="0">
                <a:spcBef>
                  <a:spcPct val="0"/>
                </a:spcBef>
                <a:spcAft>
                  <a:spcPct val="0"/>
                </a:spcAft>
                <a:defRPr sz="1600" b="1">
                  <a:solidFill>
                    <a:schemeClr val="tx1"/>
                  </a:solidFill>
                  <a:latin typeface="Arial" charset="0"/>
                  <a:ea typeface="宋体" charset="-122"/>
                </a:defRPr>
              </a:lvl7pPr>
              <a:lvl8pPr marL="3429000" indent="-228600" algn="ctr" eaLnBrk="0" fontAlgn="base" hangingPunct="0">
                <a:spcBef>
                  <a:spcPct val="0"/>
                </a:spcBef>
                <a:spcAft>
                  <a:spcPct val="0"/>
                </a:spcAft>
                <a:defRPr sz="1600" b="1">
                  <a:solidFill>
                    <a:schemeClr val="tx1"/>
                  </a:solidFill>
                  <a:latin typeface="Arial" charset="0"/>
                  <a:ea typeface="宋体" charset="-122"/>
                </a:defRPr>
              </a:lvl8pPr>
              <a:lvl9pPr marL="3886200" indent="-228600" algn="ctr" eaLnBrk="0" fontAlgn="base" hangingPunct="0">
                <a:spcBef>
                  <a:spcPct val="0"/>
                </a:spcBef>
                <a:spcAft>
                  <a:spcPct val="0"/>
                </a:spcAft>
                <a:defRPr sz="1600" b="1">
                  <a:solidFill>
                    <a:schemeClr val="tx1"/>
                  </a:solidFill>
                  <a:latin typeface="Arial" charset="0"/>
                  <a:ea typeface="宋体" charset="-122"/>
                </a:defRPr>
              </a:lvl9pPr>
            </a:lstStyle>
            <a:p>
              <a:pPr algn="ctr"/>
              <a:r>
                <a:rPr lang="zh-CN" altLang="en-US" dirty="0" smtClean="0">
                  <a:latin typeface="微软雅黑" pitchFamily="34" charset="-122"/>
                  <a:ea typeface="微软雅黑" pitchFamily="34" charset="-122"/>
                </a:rPr>
                <a:t>推进改革和发展之区</a:t>
              </a:r>
              <a:endParaRPr lang="zh-CN" altLang="en-US" dirty="0">
                <a:latin typeface="微软雅黑" pitchFamily="34" charset="-122"/>
                <a:ea typeface="微软雅黑" pitchFamily="34" charset="-122"/>
              </a:endParaRPr>
            </a:p>
          </p:txBody>
        </p:sp>
        <p:sp>
          <p:nvSpPr>
            <p:cNvPr id="15" name="Oval 14"/>
            <p:cNvSpPr>
              <a:spLocks noChangeArrowheads="1"/>
            </p:cNvSpPr>
            <p:nvPr/>
          </p:nvSpPr>
          <p:spPr bwMode="auto">
            <a:xfrm flipH="1">
              <a:off x="5945436" y="3355975"/>
              <a:ext cx="1882775" cy="876300"/>
            </a:xfrm>
            <a:prstGeom prst="ellipse">
              <a:avLst/>
            </a:prstGeom>
            <a:solidFill>
              <a:schemeClr val="bg1"/>
            </a:solidFill>
            <a:ln w="6350">
              <a:solidFill>
                <a:schemeClr val="tx1"/>
              </a:solidFill>
              <a:round/>
              <a:headEnd/>
              <a:tailEnd/>
            </a:ln>
          </p:spPr>
          <p:txBody>
            <a:bodyPr wrap="none" lIns="0" tIns="0" rIns="0" bIns="0" anchor="ctr">
              <a:noAutofit/>
            </a:bodyPr>
            <a:lstStyle/>
            <a:p>
              <a:pPr algn="ctr"/>
              <a:endParaRPr lang="zh-CN" altLang="en-US" sz="2400" b="1">
                <a:latin typeface="微软雅黑" pitchFamily="34" charset="-122"/>
                <a:ea typeface="微软雅黑" pitchFamily="34" charset="-122"/>
              </a:endParaRPr>
            </a:p>
          </p:txBody>
        </p:sp>
        <p:sp>
          <p:nvSpPr>
            <p:cNvPr id="16" name="Text Box 15"/>
            <p:cNvSpPr txBox="1">
              <a:spLocks noChangeArrowheads="1"/>
            </p:cNvSpPr>
            <p:nvPr/>
          </p:nvSpPr>
          <p:spPr bwMode="auto">
            <a:xfrm>
              <a:off x="6066086" y="3703638"/>
              <a:ext cx="1641475" cy="1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oAutofit/>
            </a:bodyPr>
            <a:lstStyle>
              <a:lvl1pPr eaLnBrk="0" hangingPunct="0">
                <a:defRPr sz="1600" b="1">
                  <a:solidFill>
                    <a:schemeClr val="tx1"/>
                  </a:solidFill>
                  <a:latin typeface="Arial" charset="0"/>
                  <a:ea typeface="宋体" charset="-122"/>
                </a:defRPr>
              </a:lvl1pPr>
              <a:lvl2pPr marL="742950" indent="-285750" eaLnBrk="0" hangingPunct="0">
                <a:defRPr sz="1600" b="1">
                  <a:solidFill>
                    <a:schemeClr val="tx1"/>
                  </a:solidFill>
                  <a:latin typeface="Arial" charset="0"/>
                  <a:ea typeface="宋体" charset="-122"/>
                </a:defRPr>
              </a:lvl2pPr>
              <a:lvl3pPr marL="1143000" indent="-228600" eaLnBrk="0" hangingPunct="0">
                <a:defRPr sz="1600" b="1">
                  <a:solidFill>
                    <a:schemeClr val="tx1"/>
                  </a:solidFill>
                  <a:latin typeface="Arial" charset="0"/>
                  <a:ea typeface="宋体" charset="-122"/>
                </a:defRPr>
              </a:lvl3pPr>
              <a:lvl4pPr marL="1600200" indent="-228600" eaLnBrk="0" hangingPunct="0">
                <a:defRPr sz="1600" b="1">
                  <a:solidFill>
                    <a:schemeClr val="tx1"/>
                  </a:solidFill>
                  <a:latin typeface="Arial" charset="0"/>
                  <a:ea typeface="宋体" charset="-122"/>
                </a:defRPr>
              </a:lvl4pPr>
              <a:lvl5pPr marL="2057400" indent="-228600" eaLnBrk="0" hangingPunct="0">
                <a:defRPr sz="1600" b="1">
                  <a:solidFill>
                    <a:schemeClr val="tx1"/>
                  </a:solidFill>
                  <a:latin typeface="Arial" charset="0"/>
                  <a:ea typeface="宋体" charset="-122"/>
                </a:defRPr>
              </a:lvl5pPr>
              <a:lvl6pPr marL="2514600" indent="-228600" algn="ctr" eaLnBrk="0" fontAlgn="base" hangingPunct="0">
                <a:spcBef>
                  <a:spcPct val="0"/>
                </a:spcBef>
                <a:spcAft>
                  <a:spcPct val="0"/>
                </a:spcAft>
                <a:defRPr sz="1600" b="1">
                  <a:solidFill>
                    <a:schemeClr val="tx1"/>
                  </a:solidFill>
                  <a:latin typeface="Arial" charset="0"/>
                  <a:ea typeface="宋体" charset="-122"/>
                </a:defRPr>
              </a:lvl6pPr>
              <a:lvl7pPr marL="2971800" indent="-228600" algn="ctr" eaLnBrk="0" fontAlgn="base" hangingPunct="0">
                <a:spcBef>
                  <a:spcPct val="0"/>
                </a:spcBef>
                <a:spcAft>
                  <a:spcPct val="0"/>
                </a:spcAft>
                <a:defRPr sz="1600" b="1">
                  <a:solidFill>
                    <a:schemeClr val="tx1"/>
                  </a:solidFill>
                  <a:latin typeface="Arial" charset="0"/>
                  <a:ea typeface="宋体" charset="-122"/>
                </a:defRPr>
              </a:lvl7pPr>
              <a:lvl8pPr marL="3429000" indent="-228600" algn="ctr" eaLnBrk="0" fontAlgn="base" hangingPunct="0">
                <a:spcBef>
                  <a:spcPct val="0"/>
                </a:spcBef>
                <a:spcAft>
                  <a:spcPct val="0"/>
                </a:spcAft>
                <a:defRPr sz="1600" b="1">
                  <a:solidFill>
                    <a:schemeClr val="tx1"/>
                  </a:solidFill>
                  <a:latin typeface="Arial" charset="0"/>
                  <a:ea typeface="宋体" charset="-122"/>
                </a:defRPr>
              </a:lvl8pPr>
              <a:lvl9pPr marL="3886200" indent="-228600" algn="ctr" eaLnBrk="0" fontAlgn="base" hangingPunct="0">
                <a:spcBef>
                  <a:spcPct val="0"/>
                </a:spcBef>
                <a:spcAft>
                  <a:spcPct val="0"/>
                </a:spcAft>
                <a:defRPr sz="1600" b="1">
                  <a:solidFill>
                    <a:schemeClr val="tx1"/>
                  </a:solidFill>
                  <a:latin typeface="Arial" charset="0"/>
                  <a:ea typeface="宋体" charset="-122"/>
                </a:defRPr>
              </a:lvl9pPr>
            </a:lstStyle>
            <a:p>
              <a:pPr algn="ctr"/>
              <a:r>
                <a:rPr lang="zh-CN" altLang="en-US" dirty="0" smtClean="0">
                  <a:latin typeface="微软雅黑" pitchFamily="34" charset="-122"/>
                  <a:ea typeface="微软雅黑" pitchFamily="34" charset="-122"/>
                </a:rPr>
                <a:t>打造国际交往门户</a:t>
              </a:r>
              <a:endParaRPr lang="zh-CN" altLang="en-US" dirty="0">
                <a:latin typeface="微软雅黑" pitchFamily="34" charset="-122"/>
                <a:ea typeface="微软雅黑" pitchFamily="34" charset="-122"/>
              </a:endParaRPr>
            </a:p>
          </p:txBody>
        </p:sp>
        <p:sp>
          <p:nvSpPr>
            <p:cNvPr id="17" name="Oval 16"/>
            <p:cNvSpPr>
              <a:spLocks noChangeArrowheads="1"/>
            </p:cNvSpPr>
            <p:nvPr/>
          </p:nvSpPr>
          <p:spPr bwMode="auto">
            <a:xfrm flipH="1">
              <a:off x="4592886" y="2566988"/>
              <a:ext cx="1882775" cy="876300"/>
            </a:xfrm>
            <a:prstGeom prst="ellipse">
              <a:avLst/>
            </a:prstGeom>
            <a:solidFill>
              <a:schemeClr val="bg1"/>
            </a:solidFill>
            <a:ln w="6350">
              <a:solidFill>
                <a:schemeClr val="tx1"/>
              </a:solidFill>
              <a:round/>
              <a:headEnd/>
              <a:tailEnd/>
            </a:ln>
          </p:spPr>
          <p:txBody>
            <a:bodyPr wrap="none" lIns="0" tIns="0" rIns="0" bIns="0" anchor="ctr">
              <a:noAutofit/>
            </a:bodyPr>
            <a:lstStyle/>
            <a:p>
              <a:pPr algn="ctr"/>
              <a:endParaRPr lang="zh-CN" altLang="en-US" sz="2400" b="1">
                <a:latin typeface="微软雅黑" pitchFamily="34" charset="-122"/>
                <a:ea typeface="微软雅黑" pitchFamily="34" charset="-122"/>
              </a:endParaRPr>
            </a:p>
          </p:txBody>
        </p:sp>
        <p:sp>
          <p:nvSpPr>
            <p:cNvPr id="18" name="Text Box 17"/>
            <p:cNvSpPr txBox="1">
              <a:spLocks noChangeArrowheads="1"/>
            </p:cNvSpPr>
            <p:nvPr/>
          </p:nvSpPr>
          <p:spPr bwMode="auto">
            <a:xfrm>
              <a:off x="4715123" y="2914650"/>
              <a:ext cx="1639888"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oAutofit/>
            </a:bodyPr>
            <a:lstStyle>
              <a:lvl1pPr eaLnBrk="0" hangingPunct="0">
                <a:defRPr sz="1600" b="1">
                  <a:solidFill>
                    <a:schemeClr val="tx1"/>
                  </a:solidFill>
                  <a:latin typeface="Arial" charset="0"/>
                  <a:ea typeface="宋体" charset="-122"/>
                </a:defRPr>
              </a:lvl1pPr>
              <a:lvl2pPr marL="742950" indent="-285750" eaLnBrk="0" hangingPunct="0">
                <a:defRPr sz="1600" b="1">
                  <a:solidFill>
                    <a:schemeClr val="tx1"/>
                  </a:solidFill>
                  <a:latin typeface="Arial" charset="0"/>
                  <a:ea typeface="宋体" charset="-122"/>
                </a:defRPr>
              </a:lvl2pPr>
              <a:lvl3pPr marL="1143000" indent="-228600" eaLnBrk="0" hangingPunct="0">
                <a:defRPr sz="1600" b="1">
                  <a:solidFill>
                    <a:schemeClr val="tx1"/>
                  </a:solidFill>
                  <a:latin typeface="Arial" charset="0"/>
                  <a:ea typeface="宋体" charset="-122"/>
                </a:defRPr>
              </a:lvl3pPr>
              <a:lvl4pPr marL="1600200" indent="-228600" eaLnBrk="0" hangingPunct="0">
                <a:defRPr sz="1600" b="1">
                  <a:solidFill>
                    <a:schemeClr val="tx1"/>
                  </a:solidFill>
                  <a:latin typeface="Arial" charset="0"/>
                  <a:ea typeface="宋体" charset="-122"/>
                </a:defRPr>
              </a:lvl4pPr>
              <a:lvl5pPr marL="2057400" indent="-228600" eaLnBrk="0" hangingPunct="0">
                <a:defRPr sz="1600" b="1">
                  <a:solidFill>
                    <a:schemeClr val="tx1"/>
                  </a:solidFill>
                  <a:latin typeface="Arial" charset="0"/>
                  <a:ea typeface="宋体" charset="-122"/>
                </a:defRPr>
              </a:lvl5pPr>
              <a:lvl6pPr marL="2514600" indent="-228600" algn="ctr" eaLnBrk="0" fontAlgn="base" hangingPunct="0">
                <a:spcBef>
                  <a:spcPct val="0"/>
                </a:spcBef>
                <a:spcAft>
                  <a:spcPct val="0"/>
                </a:spcAft>
                <a:defRPr sz="1600" b="1">
                  <a:solidFill>
                    <a:schemeClr val="tx1"/>
                  </a:solidFill>
                  <a:latin typeface="Arial" charset="0"/>
                  <a:ea typeface="宋体" charset="-122"/>
                </a:defRPr>
              </a:lvl6pPr>
              <a:lvl7pPr marL="2971800" indent="-228600" algn="ctr" eaLnBrk="0" fontAlgn="base" hangingPunct="0">
                <a:spcBef>
                  <a:spcPct val="0"/>
                </a:spcBef>
                <a:spcAft>
                  <a:spcPct val="0"/>
                </a:spcAft>
                <a:defRPr sz="1600" b="1">
                  <a:solidFill>
                    <a:schemeClr val="tx1"/>
                  </a:solidFill>
                  <a:latin typeface="Arial" charset="0"/>
                  <a:ea typeface="宋体" charset="-122"/>
                </a:defRPr>
              </a:lvl7pPr>
              <a:lvl8pPr marL="3429000" indent="-228600" algn="ctr" eaLnBrk="0" fontAlgn="base" hangingPunct="0">
                <a:spcBef>
                  <a:spcPct val="0"/>
                </a:spcBef>
                <a:spcAft>
                  <a:spcPct val="0"/>
                </a:spcAft>
                <a:defRPr sz="1600" b="1">
                  <a:solidFill>
                    <a:schemeClr val="tx1"/>
                  </a:solidFill>
                  <a:latin typeface="Arial" charset="0"/>
                  <a:ea typeface="宋体" charset="-122"/>
                </a:defRPr>
              </a:lvl8pPr>
              <a:lvl9pPr marL="3886200" indent="-228600" algn="ctr" eaLnBrk="0" fontAlgn="base" hangingPunct="0">
                <a:spcBef>
                  <a:spcPct val="0"/>
                </a:spcBef>
                <a:spcAft>
                  <a:spcPct val="0"/>
                </a:spcAft>
                <a:defRPr sz="1600" b="1">
                  <a:solidFill>
                    <a:schemeClr val="tx1"/>
                  </a:solidFill>
                  <a:latin typeface="Arial" charset="0"/>
                  <a:ea typeface="宋体" charset="-122"/>
                </a:defRPr>
              </a:lvl9pPr>
            </a:lstStyle>
            <a:p>
              <a:pPr algn="ctr"/>
              <a:r>
                <a:rPr lang="zh-CN" altLang="en-US" dirty="0" smtClean="0">
                  <a:latin typeface="微软雅黑" pitchFamily="34" charset="-122"/>
                  <a:ea typeface="微软雅黑" pitchFamily="34" charset="-122"/>
                </a:rPr>
                <a:t>共筑绿色宜居家园</a:t>
              </a:r>
              <a:endParaRPr lang="zh-CN" altLang="en-US" dirty="0">
                <a:latin typeface="微软雅黑" pitchFamily="34" charset="-122"/>
                <a:ea typeface="微软雅黑" pitchFamily="34" charset="-122"/>
              </a:endParaRPr>
            </a:p>
          </p:txBody>
        </p:sp>
        <p:sp>
          <p:nvSpPr>
            <p:cNvPr id="19" name="Rectangle 18"/>
            <p:cNvSpPr>
              <a:spLocks noChangeArrowheads="1"/>
            </p:cNvSpPr>
            <p:nvPr/>
          </p:nvSpPr>
          <p:spPr bwMode="auto">
            <a:xfrm>
              <a:off x="1097211" y="5332413"/>
              <a:ext cx="963612" cy="358775"/>
            </a:xfrm>
            <a:prstGeom prst="rect">
              <a:avLst/>
            </a:prstGeom>
            <a:solidFill>
              <a:schemeClr val="accent1"/>
            </a:solidFill>
            <a:ln>
              <a:noFill/>
            </a:ln>
            <a:extLst>
              <a:ext uri="{91240B29-F687-4F45-9708-019B960494DF}">
                <a14:hiddenLine xmlns:a14="http://schemas.microsoft.com/office/drawing/2010/main" xmlns="" w="6350">
                  <a:solidFill>
                    <a:srgbClr val="000000"/>
                  </a:solidFill>
                  <a:miter lim="800000"/>
                  <a:headEnd/>
                  <a:tailEnd/>
                </a14:hiddenLine>
              </a:ext>
            </a:extLst>
          </p:spPr>
          <p:txBody>
            <a:bodyPr wrap="none" lIns="0" tIns="0" rIns="0" bIns="0" anchor="ctr">
              <a:noAutofit/>
            </a:bodyPr>
            <a:lstStyle/>
            <a:p>
              <a:pPr algn="ctr"/>
              <a:endParaRPr lang="zh-CN" altLang="en-US" sz="2400" b="1">
                <a:latin typeface="微软雅黑" pitchFamily="34" charset="-122"/>
                <a:ea typeface="微软雅黑" pitchFamily="34" charset="-122"/>
              </a:endParaRPr>
            </a:p>
          </p:txBody>
        </p:sp>
        <p:sp>
          <p:nvSpPr>
            <p:cNvPr id="20" name="Rectangle 19"/>
            <p:cNvSpPr>
              <a:spLocks noChangeArrowheads="1"/>
            </p:cNvSpPr>
            <p:nvPr/>
          </p:nvSpPr>
          <p:spPr bwMode="auto">
            <a:xfrm>
              <a:off x="6863011" y="5332413"/>
              <a:ext cx="927100" cy="371475"/>
            </a:xfrm>
            <a:prstGeom prst="rect">
              <a:avLst/>
            </a:prstGeom>
            <a:solidFill>
              <a:schemeClr val="accent1"/>
            </a:solidFill>
            <a:ln>
              <a:noFill/>
            </a:ln>
            <a:extLst>
              <a:ext uri="{91240B29-F687-4F45-9708-019B960494DF}">
                <a14:hiddenLine xmlns:a14="http://schemas.microsoft.com/office/drawing/2010/main" xmlns="" w="6350">
                  <a:solidFill>
                    <a:srgbClr val="000000"/>
                  </a:solidFill>
                  <a:miter lim="800000"/>
                  <a:headEnd/>
                  <a:tailEnd/>
                </a14:hiddenLine>
              </a:ext>
            </a:extLst>
          </p:spPr>
          <p:txBody>
            <a:bodyPr wrap="none" lIns="0" tIns="0" rIns="0" bIns="0" anchor="ctr">
              <a:noAutofit/>
            </a:bodyPr>
            <a:lstStyle/>
            <a:p>
              <a:pPr algn="ctr"/>
              <a:endParaRPr lang="zh-CN" altLang="en-US" sz="2400" b="1">
                <a:latin typeface="微软雅黑" pitchFamily="34" charset="-122"/>
                <a:ea typeface="微软雅黑" pitchFamily="34" charset="-122"/>
              </a:endParaRPr>
            </a:p>
          </p:txBody>
        </p:sp>
        <p:sp>
          <p:nvSpPr>
            <p:cNvPr id="21" name="Rectangle 20"/>
            <p:cNvSpPr>
              <a:spLocks noChangeArrowheads="1"/>
            </p:cNvSpPr>
            <p:nvPr/>
          </p:nvSpPr>
          <p:spPr bwMode="auto">
            <a:xfrm>
              <a:off x="505073" y="5661248"/>
              <a:ext cx="7862888" cy="638175"/>
            </a:xfrm>
            <a:prstGeom prst="rect">
              <a:avLst/>
            </a:prstGeom>
            <a:solidFill>
              <a:schemeClr val="accent1">
                <a:lumMod val="40000"/>
                <a:lumOff val="60000"/>
              </a:schemeClr>
            </a:solidFill>
            <a:ln w="6350">
              <a:noFill/>
              <a:miter lim="800000"/>
              <a:headEnd/>
              <a:tailEnd/>
            </a:ln>
            <a:effectLst>
              <a:outerShdw dist="35921" dir="2700000" algn="ctr" rotWithShape="0">
                <a:schemeClr val="hlink"/>
              </a:outerShdw>
            </a:effectLst>
          </p:spPr>
          <p:txBody>
            <a:bodyPr wrap="none" lIns="72000" tIns="0" rIns="0" bIns="0" anchor="ctr">
              <a:noAutofit/>
            </a:bodyPr>
            <a:lstStyle/>
            <a:p>
              <a:pPr algn="ctr">
                <a:defRPr/>
              </a:pPr>
              <a:endParaRPr lang="zh-CN" altLang="en-US" sz="2400" b="1">
                <a:latin typeface="微软雅黑" pitchFamily="34" charset="-122"/>
                <a:ea typeface="微软雅黑" pitchFamily="34" charset="-122"/>
                <a:cs typeface="Arial" charset="0"/>
              </a:endParaRPr>
            </a:p>
          </p:txBody>
        </p:sp>
        <p:sp>
          <p:nvSpPr>
            <p:cNvPr id="22" name="Text Box 21"/>
            <p:cNvSpPr txBox="1">
              <a:spLocks noChangeArrowheads="1"/>
            </p:cNvSpPr>
            <p:nvPr/>
          </p:nvSpPr>
          <p:spPr bwMode="auto">
            <a:xfrm flipH="1">
              <a:off x="662236" y="5910734"/>
              <a:ext cx="7543800" cy="1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oAutofit/>
            </a:bodyPr>
            <a:lstStyle>
              <a:lvl1pPr eaLnBrk="0" hangingPunct="0">
                <a:defRPr sz="1600" b="1">
                  <a:solidFill>
                    <a:schemeClr val="tx1"/>
                  </a:solidFill>
                  <a:latin typeface="Arial" charset="0"/>
                  <a:ea typeface="宋体" charset="-122"/>
                </a:defRPr>
              </a:lvl1pPr>
              <a:lvl2pPr marL="742950" indent="-285750" eaLnBrk="0" hangingPunct="0">
                <a:defRPr sz="1600" b="1">
                  <a:solidFill>
                    <a:schemeClr val="tx1"/>
                  </a:solidFill>
                  <a:latin typeface="Arial" charset="0"/>
                  <a:ea typeface="宋体" charset="-122"/>
                </a:defRPr>
              </a:lvl2pPr>
              <a:lvl3pPr marL="1143000" indent="-228600" eaLnBrk="0" hangingPunct="0">
                <a:defRPr sz="1600" b="1">
                  <a:solidFill>
                    <a:schemeClr val="tx1"/>
                  </a:solidFill>
                  <a:latin typeface="Arial" charset="0"/>
                  <a:ea typeface="宋体" charset="-122"/>
                </a:defRPr>
              </a:lvl3pPr>
              <a:lvl4pPr marL="1600200" indent="-228600" eaLnBrk="0" hangingPunct="0">
                <a:defRPr sz="1600" b="1">
                  <a:solidFill>
                    <a:schemeClr val="tx1"/>
                  </a:solidFill>
                  <a:latin typeface="Arial" charset="0"/>
                  <a:ea typeface="宋体" charset="-122"/>
                </a:defRPr>
              </a:lvl4pPr>
              <a:lvl5pPr marL="2057400" indent="-228600" eaLnBrk="0" hangingPunct="0">
                <a:defRPr sz="1600" b="1">
                  <a:solidFill>
                    <a:schemeClr val="tx1"/>
                  </a:solidFill>
                  <a:latin typeface="Arial" charset="0"/>
                  <a:ea typeface="宋体" charset="-122"/>
                </a:defRPr>
              </a:lvl5pPr>
              <a:lvl6pPr marL="2514600" indent="-228600" algn="ctr" eaLnBrk="0" fontAlgn="base" hangingPunct="0">
                <a:spcBef>
                  <a:spcPct val="0"/>
                </a:spcBef>
                <a:spcAft>
                  <a:spcPct val="0"/>
                </a:spcAft>
                <a:defRPr sz="1600" b="1">
                  <a:solidFill>
                    <a:schemeClr val="tx1"/>
                  </a:solidFill>
                  <a:latin typeface="Arial" charset="0"/>
                  <a:ea typeface="宋体" charset="-122"/>
                </a:defRPr>
              </a:lvl6pPr>
              <a:lvl7pPr marL="2971800" indent="-228600" algn="ctr" eaLnBrk="0" fontAlgn="base" hangingPunct="0">
                <a:spcBef>
                  <a:spcPct val="0"/>
                </a:spcBef>
                <a:spcAft>
                  <a:spcPct val="0"/>
                </a:spcAft>
                <a:defRPr sz="1600" b="1">
                  <a:solidFill>
                    <a:schemeClr val="tx1"/>
                  </a:solidFill>
                  <a:latin typeface="Arial" charset="0"/>
                  <a:ea typeface="宋体" charset="-122"/>
                </a:defRPr>
              </a:lvl7pPr>
              <a:lvl8pPr marL="3429000" indent="-228600" algn="ctr" eaLnBrk="0" fontAlgn="base" hangingPunct="0">
                <a:spcBef>
                  <a:spcPct val="0"/>
                </a:spcBef>
                <a:spcAft>
                  <a:spcPct val="0"/>
                </a:spcAft>
                <a:defRPr sz="1600" b="1">
                  <a:solidFill>
                    <a:schemeClr val="tx1"/>
                  </a:solidFill>
                  <a:latin typeface="Arial" charset="0"/>
                  <a:ea typeface="宋体" charset="-122"/>
                </a:defRPr>
              </a:lvl8pPr>
              <a:lvl9pPr marL="3886200" indent="-228600" algn="ctr" eaLnBrk="0" fontAlgn="base" hangingPunct="0">
                <a:spcBef>
                  <a:spcPct val="0"/>
                </a:spcBef>
                <a:spcAft>
                  <a:spcPct val="0"/>
                </a:spcAft>
                <a:defRPr sz="1600" b="1">
                  <a:solidFill>
                    <a:schemeClr val="tx1"/>
                  </a:solidFill>
                  <a:latin typeface="Arial" charset="0"/>
                  <a:ea typeface="宋体" charset="-122"/>
                </a:defRPr>
              </a:lvl9pPr>
            </a:lstStyle>
            <a:p>
              <a:pPr algn="ctr"/>
              <a:r>
                <a:rPr lang="zh-CN" altLang="en-US" dirty="0" smtClean="0">
                  <a:latin typeface="微软雅黑" pitchFamily="34" charset="-122"/>
                  <a:ea typeface="微软雅黑" pitchFamily="34" charset="-122"/>
                </a:rPr>
                <a:t>顺义区“十三五”规划纲要</a:t>
              </a:r>
              <a:endParaRPr lang="zh-CN" altLang="en-US" dirty="0">
                <a:latin typeface="微软雅黑" pitchFamily="34" charset="-122"/>
                <a:ea typeface="微软雅黑" pitchFamily="34" charset="-122"/>
              </a:endParaRPr>
            </a:p>
          </p:txBody>
        </p:sp>
      </p:grpSp>
      <p:sp>
        <p:nvSpPr>
          <p:cNvPr id="27" name="圆角矩形 26"/>
          <p:cNvSpPr/>
          <p:nvPr/>
        </p:nvSpPr>
        <p:spPr>
          <a:xfrm>
            <a:off x="395536" y="1484784"/>
            <a:ext cx="8424936" cy="1008112"/>
          </a:xfrm>
          <a:prstGeom prst="roundRect">
            <a:avLst/>
          </a:prstGeom>
          <a:solidFill>
            <a:schemeClr val="accent1">
              <a:lumMod val="40000"/>
              <a:lumOff val="60000"/>
              <a:alpha val="0"/>
            </a:schemeClr>
          </a:solidFill>
          <a:ln>
            <a:solidFill>
              <a:schemeClr val="tx2">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nSpc>
                <a:spcPct val="150000"/>
              </a:lnSpc>
              <a:buFont typeface="Wingdings" pitchFamily="2" charset="2"/>
              <a:buChar char="p"/>
            </a:pPr>
            <a:r>
              <a:rPr lang="zh-CN" altLang="en-US" sz="1400" dirty="0" smtClean="0">
                <a:latin typeface="Microsoft YaHei" charset="0"/>
                <a:ea typeface="Microsoft YaHei" charset="0"/>
                <a:cs typeface="Microsoft YaHei" charset="0"/>
              </a:rPr>
              <a:t>顺义区“十三五”规划纲要提出的六个目标，与“互联网</a:t>
            </a:r>
            <a:r>
              <a:rPr lang="en-US" altLang="zh-CN" sz="1400" dirty="0" smtClean="0">
                <a:latin typeface="Microsoft YaHei" charset="0"/>
                <a:ea typeface="Microsoft YaHei" charset="0"/>
                <a:cs typeface="Microsoft YaHei" charset="0"/>
              </a:rPr>
              <a:t>+</a:t>
            </a:r>
            <a:r>
              <a:rPr lang="zh-CN" altLang="en-US" sz="1400" dirty="0" smtClean="0">
                <a:latin typeface="Microsoft YaHei" charset="0"/>
                <a:ea typeface="Microsoft YaHei" charset="0"/>
                <a:cs typeface="Microsoft YaHei" charset="0"/>
              </a:rPr>
              <a:t>”存在密切联系，顺义通过发展“互联网</a:t>
            </a:r>
            <a:r>
              <a:rPr lang="en-US" altLang="zh-CN" sz="1400" dirty="0" smtClean="0">
                <a:latin typeface="Microsoft YaHei" charset="0"/>
                <a:ea typeface="Microsoft YaHei" charset="0"/>
                <a:cs typeface="Microsoft YaHei" charset="0"/>
              </a:rPr>
              <a:t>+</a:t>
            </a:r>
            <a:r>
              <a:rPr lang="zh-CN" altLang="en-US" sz="1400" dirty="0" smtClean="0">
                <a:latin typeface="Microsoft YaHei" charset="0"/>
                <a:ea typeface="Microsoft YaHei" charset="0"/>
                <a:cs typeface="Microsoft YaHei" charset="0"/>
              </a:rPr>
              <a:t>”，对实现上述目标，会产生巨大的促进作用。</a:t>
            </a:r>
            <a:endParaRPr lang="en-US" altLang="zh-CN" sz="1400" dirty="0" smtClean="0">
              <a:latin typeface="Microsoft YaHei" charset="0"/>
              <a:ea typeface="Microsoft YaHei" charset="0"/>
              <a:cs typeface="Microsoft YaHei" charset="0"/>
            </a:endParaRPr>
          </a:p>
          <a:p>
            <a:pPr marL="285750" indent="-285750">
              <a:lnSpc>
                <a:spcPct val="150000"/>
              </a:lnSpc>
              <a:buFont typeface="Wingdings" pitchFamily="2" charset="2"/>
              <a:buChar char="p"/>
            </a:pPr>
            <a:r>
              <a:rPr lang="zh-CN" altLang="en-US" sz="1400" dirty="0" smtClean="0">
                <a:latin typeface="Microsoft YaHei" charset="0"/>
                <a:ea typeface="Microsoft YaHei" charset="0"/>
                <a:cs typeface="Microsoft YaHei" charset="0"/>
              </a:rPr>
              <a:t>同时，“十三五”规划纲要也为“互联网</a:t>
            </a:r>
            <a:r>
              <a:rPr lang="en-US" altLang="zh-CN" sz="1400" dirty="0" smtClean="0">
                <a:latin typeface="Microsoft YaHei" charset="0"/>
                <a:ea typeface="Microsoft YaHei" charset="0"/>
                <a:cs typeface="Microsoft YaHei" charset="0"/>
              </a:rPr>
              <a:t>+</a:t>
            </a:r>
            <a:r>
              <a:rPr lang="zh-CN" altLang="en-US" sz="1400" dirty="0" smtClean="0">
                <a:latin typeface="Microsoft YaHei" charset="0"/>
                <a:ea typeface="Microsoft YaHei" charset="0"/>
                <a:cs typeface="Microsoft YaHei" charset="0"/>
              </a:rPr>
              <a:t>”的发展提出明确的目标。</a:t>
            </a:r>
            <a:endParaRPr lang="en-US" altLang="zh-CN" sz="1400" dirty="0" smtClean="0">
              <a:latin typeface="Microsoft YaHei" charset="0"/>
              <a:ea typeface="Microsoft YaHei" charset="0"/>
              <a:cs typeface="Microsoft YaHei" charset="0"/>
            </a:endParaRPr>
          </a:p>
        </p:txBody>
      </p:sp>
    </p:spTree>
    <p:extLst>
      <p:ext uri="{BB962C8B-B14F-4D97-AF65-F5344CB8AC3E}">
        <p14:creationId xmlns:p14="http://schemas.microsoft.com/office/powerpoint/2010/main" xmlns="" val="6898190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54868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a:solidFill>
                  <a:prstClr val="black"/>
                </a:solidFill>
                <a:latin typeface="黑体" panose="02010609060101010101" pitchFamily="49" charset="-122"/>
                <a:ea typeface="黑体" panose="02010609060101010101" pitchFamily="49" charset="-122"/>
              </a:rPr>
              <a:t>顺义</a:t>
            </a:r>
            <a:r>
              <a:rPr lang="zh-CN" altLang="en-US" sz="2400" b="1" dirty="0" smtClean="0">
                <a:solidFill>
                  <a:prstClr val="black"/>
                </a:solidFill>
                <a:latin typeface="黑体" panose="02010609060101010101" pitchFamily="49" charset="-122"/>
                <a:ea typeface="黑体" panose="02010609060101010101" pitchFamily="49" charset="-122"/>
              </a:rPr>
              <a:t>区打造“临空经济核心区”的重点任务为“互联网</a:t>
            </a:r>
            <a:r>
              <a:rPr lang="en-US" altLang="zh-CN" sz="2400" b="1" dirty="0" smtClean="0">
                <a:solidFill>
                  <a:prstClr val="black"/>
                </a:solidFill>
                <a:latin typeface="黑体" panose="02010609060101010101" pitchFamily="49" charset="-122"/>
                <a:ea typeface="黑体" panose="02010609060101010101" pitchFamily="49" charset="-122"/>
              </a:rPr>
              <a:t>+</a:t>
            </a:r>
            <a:r>
              <a:rPr lang="zh-CN" altLang="en-US" sz="2400" b="1" dirty="0" smtClean="0">
                <a:solidFill>
                  <a:prstClr val="black"/>
                </a:solidFill>
                <a:latin typeface="黑体" panose="02010609060101010101" pitchFamily="49" charset="-122"/>
                <a:ea typeface="黑体" panose="02010609060101010101" pitchFamily="49" charset="-122"/>
              </a:rPr>
              <a:t>”指明方向</a:t>
            </a:r>
            <a:endParaRPr lang="zh-CN" altLang="en-US" sz="2400" b="1" dirty="0">
              <a:solidFill>
                <a:prstClr val="black"/>
              </a:solidFill>
              <a:latin typeface="黑体" panose="02010609060101010101" pitchFamily="49" charset="-122"/>
              <a:ea typeface="黑体" panose="02010609060101010101" pitchFamily="49" charset="-122"/>
            </a:endParaRPr>
          </a:p>
        </p:txBody>
      </p:sp>
      <p:pic>
        <p:nvPicPr>
          <p:cNvPr id="1026" name="Picture 2" descr="C:\Users\Chen\Desktop\201406301620210828.jpg"/>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355976" y="1772816"/>
            <a:ext cx="4464496" cy="5000625"/>
          </a:xfrm>
          <a:prstGeom prst="rect">
            <a:avLst/>
          </a:prstGeom>
          <a:noFill/>
          <a:extLst>
            <a:ext uri="{909E8E84-426E-40DD-AFC4-6F175D3DCCD1}">
              <a14:hiddenFill xmlns:a14="http://schemas.microsoft.com/office/drawing/2010/main" xmlns="">
                <a:solidFill>
                  <a:srgbClr val="FFFFFF"/>
                </a:solidFill>
              </a14:hiddenFill>
            </a:ext>
          </a:extLst>
        </p:spPr>
      </p:pic>
      <p:sp>
        <p:nvSpPr>
          <p:cNvPr id="4" name="矩形 3"/>
          <p:cNvSpPr/>
          <p:nvPr/>
        </p:nvSpPr>
        <p:spPr>
          <a:xfrm>
            <a:off x="395536" y="3645024"/>
            <a:ext cx="3816424" cy="2962734"/>
          </a:xfrm>
          <a:prstGeom prst="rect">
            <a:avLst/>
          </a:prstGeom>
          <a:ln>
            <a:solidFill>
              <a:schemeClr val="accent1">
                <a:lumMod val="60000"/>
                <a:lumOff val="40000"/>
              </a:schemeClr>
            </a:solidFill>
          </a:ln>
        </p:spPr>
        <p:txBody>
          <a:bodyPr wrap="square">
            <a:spAutoFit/>
          </a:bodyPr>
          <a:lstStyle/>
          <a:p>
            <a:pPr>
              <a:lnSpc>
                <a:spcPct val="150000"/>
              </a:lnSpc>
            </a:pPr>
            <a:r>
              <a:rPr lang="zh-CN" altLang="en-US" sz="1400" dirty="0" smtClean="0">
                <a:latin typeface="微软雅黑" pitchFamily="34" charset="-122"/>
                <a:ea typeface="微软雅黑" pitchFamily="34" charset="-122"/>
              </a:rPr>
              <a:t>园区工作目标：</a:t>
            </a:r>
            <a:r>
              <a:rPr lang="zh-CN" altLang="en-US" sz="1400" dirty="0">
                <a:latin typeface="微软雅黑" pitchFamily="34" charset="-122"/>
                <a:ea typeface="微软雅黑" pitchFamily="34" charset="-122"/>
              </a:rPr>
              <a:t>核心区将进一步叠加集成首都机场、天竺综合保税区、中关村国家自主创新示范区资源政策优势，大力发展航空运输、保税物流、总部商务、产业金融、文化创意、商务会展等国际化、高端化的临空型现代服务业，积极培育壮大战略性新兴产业，逐步实现“开放功能充分发挥、高端产业聚集和创新发展、城市功能建设水平全面提升、‘临空服务’品牌全方位塑造”的目标。</a:t>
            </a:r>
          </a:p>
        </p:txBody>
      </p:sp>
      <p:sp>
        <p:nvSpPr>
          <p:cNvPr id="6" name="矩形 5"/>
          <p:cNvSpPr/>
          <p:nvPr/>
        </p:nvSpPr>
        <p:spPr>
          <a:xfrm>
            <a:off x="395536" y="1935123"/>
            <a:ext cx="3816424" cy="1061829"/>
          </a:xfrm>
          <a:prstGeom prst="rect">
            <a:avLst/>
          </a:prstGeom>
          <a:ln>
            <a:solidFill>
              <a:schemeClr val="accent1">
                <a:lumMod val="60000"/>
                <a:lumOff val="40000"/>
              </a:schemeClr>
            </a:solidFill>
          </a:ln>
        </p:spPr>
        <p:txBody>
          <a:bodyPr wrap="square">
            <a:spAutoFit/>
          </a:bodyPr>
          <a:lstStyle/>
          <a:p>
            <a:pPr>
              <a:lnSpc>
                <a:spcPct val="150000"/>
              </a:lnSpc>
            </a:pPr>
            <a:r>
              <a:rPr lang="zh-CN" altLang="en-US" sz="1400" dirty="0" smtClean="0">
                <a:latin typeface="微软雅黑" pitchFamily="34" charset="-122"/>
                <a:ea typeface="微软雅黑" pitchFamily="34" charset="-122"/>
              </a:rPr>
              <a:t>顺义区打造“临空经济核心区”的重点任务为“互联网</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”提出明确的方向，“互联网</a:t>
            </a: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”的发展依托顺义区发展的重点进行规划。</a:t>
            </a:r>
            <a:endParaRPr lang="zh-CN" altLang="en-US" sz="1400" dirty="0">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fld id="{57F98C0C-FAF2-480B-87BE-9D56BE4863FC}" type="slidenum">
              <a:rPr lang="zh-CN" altLang="en-US" smtClean="0"/>
              <a:pPr/>
              <a:t>39</a:t>
            </a:fld>
            <a:endParaRPr lang="zh-CN" altLang="en-US"/>
          </a:p>
        </p:txBody>
      </p:sp>
    </p:spTree>
    <p:extLst>
      <p:ext uri="{BB962C8B-B14F-4D97-AF65-F5344CB8AC3E}">
        <p14:creationId xmlns:p14="http://schemas.microsoft.com/office/powerpoint/2010/main" xmlns="" val="150792704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历时</a:t>
            </a:r>
            <a:r>
              <a:rPr lang="zh-CN" altLang="en-US" sz="2400" b="1" dirty="0">
                <a:solidFill>
                  <a:schemeClr val="tx1"/>
                </a:solidFill>
                <a:latin typeface="黑体" panose="02010609060101010101" pitchFamily="49" charset="-122"/>
                <a:ea typeface="黑体" panose="02010609060101010101" pitchFamily="49" charset="-122"/>
              </a:rPr>
              <a:t>两</a:t>
            </a:r>
            <a:r>
              <a:rPr lang="zh-CN" altLang="en-US" sz="2400" b="1" dirty="0" smtClean="0">
                <a:solidFill>
                  <a:schemeClr val="tx1"/>
                </a:solidFill>
                <a:latin typeface="黑体" panose="02010609060101010101" pitchFamily="49" charset="-122"/>
                <a:ea typeface="黑体" panose="02010609060101010101" pitchFamily="49" charset="-122"/>
              </a:rPr>
              <a:t>个月，对</a:t>
            </a:r>
            <a:r>
              <a:rPr lang="en-US" altLang="zh-CN" sz="2400" b="1" dirty="0">
                <a:solidFill>
                  <a:schemeClr val="tx1"/>
                </a:solidFill>
                <a:latin typeface="黑体" panose="02010609060101010101" pitchFamily="49" charset="-122"/>
                <a:ea typeface="黑体" panose="02010609060101010101" pitchFamily="49" charset="-122"/>
              </a:rPr>
              <a:t>7</a:t>
            </a:r>
            <a:r>
              <a:rPr lang="zh-CN" altLang="en-US" sz="2400" b="1" dirty="0" smtClean="0">
                <a:solidFill>
                  <a:schemeClr val="tx1"/>
                </a:solidFill>
                <a:latin typeface="黑体" panose="02010609060101010101" pitchFamily="49" charset="-122"/>
                <a:ea typeface="黑体" panose="02010609060101010101" pitchFamily="49" charset="-122"/>
              </a:rPr>
              <a:t>家企事业单位进行走访调研，对</a:t>
            </a:r>
            <a:r>
              <a:rPr lang="en-US" altLang="zh-CN" sz="2400" b="1" dirty="0" smtClean="0">
                <a:solidFill>
                  <a:schemeClr val="tx1"/>
                </a:solidFill>
                <a:latin typeface="黑体" panose="02010609060101010101" pitchFamily="49" charset="-122"/>
                <a:ea typeface="黑体" panose="02010609060101010101" pitchFamily="49" charset="-122"/>
              </a:rPr>
              <a:t>24</a:t>
            </a:r>
            <a:r>
              <a:rPr lang="zh-CN" altLang="en-US" sz="2400" b="1" dirty="0" smtClean="0">
                <a:solidFill>
                  <a:schemeClr val="tx1"/>
                </a:solidFill>
                <a:latin typeface="黑体" panose="02010609060101010101" pitchFamily="49" charset="-122"/>
                <a:ea typeface="黑体" panose="02010609060101010101" pitchFamily="49" charset="-122"/>
              </a:rPr>
              <a:t>家</a:t>
            </a:r>
            <a:r>
              <a:rPr lang="zh-CN" altLang="en-US" sz="2400" b="1" dirty="0">
                <a:solidFill>
                  <a:schemeClr val="tx1"/>
                </a:solidFill>
                <a:latin typeface="黑体" panose="02010609060101010101" pitchFamily="49" charset="-122"/>
                <a:ea typeface="黑体" panose="02010609060101010101" pitchFamily="49" charset="-122"/>
              </a:rPr>
              <a:t>软件信息服务类</a:t>
            </a:r>
            <a:r>
              <a:rPr lang="zh-CN" altLang="en-US" sz="2400" b="1" dirty="0" smtClean="0">
                <a:solidFill>
                  <a:schemeClr val="tx1"/>
                </a:solidFill>
                <a:latin typeface="黑体" panose="02010609060101010101" pitchFamily="49" charset="-122"/>
                <a:ea typeface="黑体" panose="02010609060101010101" pitchFamily="49" charset="-122"/>
              </a:rPr>
              <a:t>企业进行了问卷调查</a:t>
            </a:r>
            <a:endParaRPr lang="zh-CN" altLang="en-US" sz="2400" b="1" dirty="0">
              <a:solidFill>
                <a:schemeClr val="tx1"/>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363968" y="3412373"/>
            <a:ext cx="1920000" cy="1440000"/>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363968" y="1720133"/>
            <a:ext cx="1920000" cy="1440000"/>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71265" y="3412373"/>
            <a:ext cx="1920000" cy="1440000"/>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2363968" y="5085344"/>
            <a:ext cx="1920000" cy="1440000"/>
          </a:xfrm>
          <a:prstGeom prst="rect">
            <a:avLst/>
          </a:prstGeom>
        </p:spPr>
      </p:pic>
      <p:pic>
        <p:nvPicPr>
          <p:cNvPr id="13" name="图片 12"/>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371265" y="5085344"/>
            <a:ext cx="1920000" cy="1440000"/>
          </a:xfrm>
          <a:prstGeom prst="rect">
            <a:avLst/>
          </a:prstGeom>
        </p:spPr>
      </p:pic>
      <p:sp>
        <p:nvSpPr>
          <p:cNvPr id="6" name="灯片编号占位符 5"/>
          <p:cNvSpPr>
            <a:spLocks noGrp="1"/>
          </p:cNvSpPr>
          <p:nvPr>
            <p:ph type="sldNum" sz="quarter" idx="12"/>
          </p:nvPr>
        </p:nvSpPr>
        <p:spPr/>
        <p:txBody>
          <a:bodyPr/>
          <a:lstStyle/>
          <a:p>
            <a:fld id="{57F98C0C-FAF2-480B-87BE-9D56BE4863FC}" type="slidenum">
              <a:rPr lang="zh-CN" altLang="en-US" smtClean="0"/>
              <a:pPr/>
              <a:t>4</a:t>
            </a:fld>
            <a:endParaRPr lang="zh-CN" altLang="en-US"/>
          </a:p>
        </p:txBody>
      </p:sp>
      <p:graphicFrame>
        <p:nvGraphicFramePr>
          <p:cNvPr id="4" name="表格 3"/>
          <p:cNvGraphicFramePr>
            <a:graphicFrameLocks noGrp="1"/>
          </p:cNvGraphicFramePr>
          <p:nvPr>
            <p:extLst>
              <p:ext uri="{D42A27DB-BD31-4B8C-83A1-F6EECF244321}">
                <p14:modId xmlns:p14="http://schemas.microsoft.com/office/powerpoint/2010/main" xmlns="" val="4262625302"/>
              </p:ext>
            </p:extLst>
          </p:nvPr>
        </p:nvGraphicFramePr>
        <p:xfrm>
          <a:off x="4572000" y="1916833"/>
          <a:ext cx="4007737" cy="4564380"/>
        </p:xfrm>
        <a:graphic>
          <a:graphicData uri="http://schemas.openxmlformats.org/drawingml/2006/table">
            <a:tbl>
              <a:tblPr firstRow="1" bandRow="1">
                <a:tableStyleId>{93296810-A885-4BE3-A3E7-6D5BEEA58F35}</a:tableStyleId>
              </a:tblPr>
              <a:tblGrid>
                <a:gridCol w="513209"/>
                <a:gridCol w="1177554"/>
                <a:gridCol w="2316974"/>
              </a:tblGrid>
              <a:tr h="356337">
                <a:tc>
                  <a:txBody>
                    <a:bodyPr/>
                    <a:lstStyle/>
                    <a:p>
                      <a:pPr algn="ctr">
                        <a:lnSpc>
                          <a:spcPct val="150000"/>
                        </a:lnSpc>
                      </a:pPr>
                      <a:endParaRPr lang="zh-CN" altLang="en-US" sz="1200" b="0" dirty="0">
                        <a:latin typeface="微软雅黑" panose="020B0503020204020204" pitchFamily="34" charset="-122"/>
                        <a:ea typeface="微软雅黑" panose="020B0503020204020204" pitchFamily="34" charset="-122"/>
                      </a:endParaRPr>
                    </a:p>
                  </a:txBody>
                  <a:tcPr anchor="ctr">
                    <a:solidFill>
                      <a:schemeClr val="accent3">
                        <a:lumMod val="40000"/>
                        <a:lumOff val="60000"/>
                      </a:schemeClr>
                    </a:solidFill>
                  </a:tcPr>
                </a:tc>
                <a:tc>
                  <a:txBody>
                    <a:bodyPr/>
                    <a:lstStyle/>
                    <a:p>
                      <a:pPr algn="ctr">
                        <a:lnSpc>
                          <a:spcPct val="150000"/>
                        </a:lnSpc>
                      </a:pPr>
                      <a:r>
                        <a:rPr lang="zh-CN" altLang="en-US" sz="1200" b="1" dirty="0" smtClean="0">
                          <a:latin typeface="微软雅黑" panose="020B0503020204020204" pitchFamily="34" charset="-122"/>
                          <a:ea typeface="微软雅黑" panose="020B0503020204020204" pitchFamily="34" charset="-122"/>
                        </a:rPr>
                        <a:t>时间</a:t>
                      </a:r>
                      <a:endParaRPr lang="zh-CN" altLang="en-US" sz="1200" b="1" dirty="0">
                        <a:latin typeface="微软雅黑" panose="020B0503020204020204" pitchFamily="34" charset="-122"/>
                        <a:ea typeface="微软雅黑" panose="020B0503020204020204" pitchFamily="34" charset="-122"/>
                      </a:endParaRPr>
                    </a:p>
                  </a:txBody>
                  <a:tcPr anchor="ctr">
                    <a:solidFill>
                      <a:schemeClr val="accent3">
                        <a:lumMod val="40000"/>
                        <a:lumOff val="60000"/>
                      </a:schemeClr>
                    </a:solidFill>
                  </a:tcPr>
                </a:tc>
                <a:tc>
                  <a:txBody>
                    <a:bodyPr/>
                    <a:lstStyle/>
                    <a:p>
                      <a:pPr algn="ctr">
                        <a:lnSpc>
                          <a:spcPct val="150000"/>
                        </a:lnSpc>
                      </a:pPr>
                      <a:r>
                        <a:rPr lang="zh-CN" altLang="en-US" sz="1200" b="1" dirty="0" smtClean="0">
                          <a:latin typeface="微软雅黑" panose="020B0503020204020204" pitchFamily="34" charset="-122"/>
                          <a:ea typeface="微软雅黑" panose="020B0503020204020204" pitchFamily="34" charset="-122"/>
                        </a:rPr>
                        <a:t>内容</a:t>
                      </a:r>
                      <a:endParaRPr lang="zh-CN" altLang="en-US" sz="1200" b="1" dirty="0">
                        <a:latin typeface="微软雅黑" panose="020B0503020204020204" pitchFamily="34" charset="-122"/>
                        <a:ea typeface="微软雅黑" panose="020B0503020204020204" pitchFamily="34" charset="-122"/>
                      </a:endParaRPr>
                    </a:p>
                  </a:txBody>
                  <a:tcPr anchor="ctr">
                    <a:solidFill>
                      <a:schemeClr val="accent3">
                        <a:lumMod val="40000"/>
                        <a:lumOff val="60000"/>
                      </a:schemeClr>
                    </a:solidFill>
                  </a:tcPr>
                </a:tc>
              </a:tr>
              <a:tr h="326642">
                <a:tc rowSpan="7">
                  <a:txBody>
                    <a:bodyPr/>
                    <a:lstStyle/>
                    <a:p>
                      <a:pPr algn="ctr">
                        <a:lnSpc>
                          <a:spcPct val="150000"/>
                        </a:lnSpc>
                      </a:pPr>
                      <a:r>
                        <a:rPr lang="zh-CN" altLang="en-US" sz="1100" b="0" dirty="0" smtClean="0">
                          <a:latin typeface="微软雅黑" panose="020B0503020204020204" pitchFamily="34" charset="-122"/>
                          <a:ea typeface="微软雅黑" panose="020B0503020204020204" pitchFamily="34" charset="-122"/>
                        </a:rPr>
                        <a:t>企业走访</a:t>
                      </a:r>
                      <a:endParaRPr lang="zh-CN" altLang="en-US" sz="1100" b="0" dirty="0">
                        <a:latin typeface="微软雅黑" panose="020B0503020204020204" pitchFamily="34" charset="-122"/>
                        <a:ea typeface="微软雅黑" panose="020B0503020204020204" pitchFamily="34" charset="-122"/>
                      </a:endParaRPr>
                    </a:p>
                  </a:txBody>
                  <a:tcPr anchor="ctr">
                    <a:solidFill>
                      <a:schemeClr val="accent3">
                        <a:lumMod val="20000"/>
                        <a:lumOff val="80000"/>
                      </a:schemeClr>
                    </a:solidFill>
                  </a:tcPr>
                </a:tc>
                <a:tc>
                  <a:txBody>
                    <a:bodyPr/>
                    <a:lstStyle/>
                    <a:p>
                      <a:pPr algn="ctr">
                        <a:lnSpc>
                          <a:spcPct val="150000"/>
                        </a:lnSpc>
                      </a:pPr>
                      <a:r>
                        <a:rPr lang="en-US" altLang="zh-CN" sz="1100" b="0" dirty="0" smtClean="0">
                          <a:latin typeface="微软雅黑" panose="020B0503020204020204" pitchFamily="34" charset="-122"/>
                          <a:ea typeface="微软雅黑" panose="020B0503020204020204" pitchFamily="34" charset="-122"/>
                        </a:rPr>
                        <a:t>2015.12.11</a:t>
                      </a:r>
                      <a:endParaRPr lang="zh-CN" altLang="en-US" sz="1100" b="0" dirty="0">
                        <a:latin typeface="微软雅黑" panose="020B0503020204020204" pitchFamily="34" charset="-122"/>
                        <a:ea typeface="微软雅黑" panose="020B0503020204020204" pitchFamily="34" charset="-122"/>
                      </a:endParaRPr>
                    </a:p>
                  </a:txBody>
                  <a:tcPr anchor="ctr">
                    <a:solidFill>
                      <a:schemeClr val="accent3">
                        <a:lumMod val="20000"/>
                        <a:lumOff val="80000"/>
                      </a:schemeClr>
                    </a:solidFill>
                  </a:tcPr>
                </a:tc>
                <a:tc>
                  <a:txBody>
                    <a:bodyPr/>
                    <a:lstStyle/>
                    <a:p>
                      <a:pPr algn="ctr">
                        <a:lnSpc>
                          <a:spcPct val="150000"/>
                        </a:lnSpc>
                      </a:pPr>
                      <a:r>
                        <a:rPr lang="zh-CN" altLang="en-US" sz="1100" b="0" dirty="0" smtClean="0">
                          <a:latin typeface="微软雅黑" panose="020B0503020204020204" pitchFamily="34" charset="-122"/>
                          <a:ea typeface="微软雅黑" panose="020B0503020204020204" pitchFamily="34" charset="-122"/>
                        </a:rPr>
                        <a:t>北汽股份有限公司</a:t>
                      </a:r>
                      <a:endParaRPr lang="zh-CN" altLang="en-US" sz="1100" b="0" dirty="0">
                        <a:latin typeface="微软雅黑" panose="020B0503020204020204" pitchFamily="34" charset="-122"/>
                        <a:ea typeface="微软雅黑" panose="020B0503020204020204" pitchFamily="34" charset="-122"/>
                      </a:endParaRPr>
                    </a:p>
                  </a:txBody>
                  <a:tcPr anchor="ctr">
                    <a:solidFill>
                      <a:schemeClr val="accent3">
                        <a:lumMod val="20000"/>
                        <a:lumOff val="80000"/>
                      </a:schemeClr>
                    </a:solidFill>
                  </a:tcPr>
                </a:tc>
              </a:tr>
              <a:tr h="326642">
                <a:tc vMerge="1">
                  <a:txBody>
                    <a:bodyPr/>
                    <a:lstStyle/>
                    <a:p>
                      <a:endParaRPr lang="zh-CN" altLang="en-US"/>
                    </a:p>
                  </a:txBody>
                  <a:tcPr>
                    <a:solidFill>
                      <a:schemeClr val="accent3">
                        <a:lumMod val="20000"/>
                        <a:lumOff val="80000"/>
                      </a:schemeClr>
                    </a:solidFill>
                  </a:tcPr>
                </a:tc>
                <a:tc>
                  <a:txBody>
                    <a:bodyPr/>
                    <a:lstStyle/>
                    <a:p>
                      <a:pPr algn="ctr">
                        <a:lnSpc>
                          <a:spcPct val="150000"/>
                        </a:lnSpc>
                      </a:pPr>
                      <a:r>
                        <a:rPr lang="en-US" altLang="zh-CN" sz="1100" b="0" dirty="0" smtClean="0">
                          <a:latin typeface="微软雅黑" panose="020B0503020204020204" pitchFamily="34" charset="-122"/>
                          <a:ea typeface="微软雅黑" panose="020B0503020204020204" pitchFamily="34" charset="-122"/>
                        </a:rPr>
                        <a:t>2015.12.11</a:t>
                      </a:r>
                      <a:endParaRPr lang="zh-CN" altLang="en-US" sz="1100" b="0" dirty="0">
                        <a:latin typeface="微软雅黑" panose="020B0503020204020204" pitchFamily="34" charset="-122"/>
                        <a:ea typeface="微软雅黑" panose="020B0503020204020204" pitchFamily="34" charset="-122"/>
                      </a:endParaRPr>
                    </a:p>
                  </a:txBody>
                  <a:tcPr anchor="ctr">
                    <a:solidFill>
                      <a:schemeClr val="bg1"/>
                    </a:solidFill>
                  </a:tcPr>
                </a:tc>
                <a:tc>
                  <a:txBody>
                    <a:bodyPr/>
                    <a:lstStyle/>
                    <a:p>
                      <a:pPr algn="ctr">
                        <a:lnSpc>
                          <a:spcPct val="150000"/>
                        </a:lnSpc>
                      </a:pPr>
                      <a:r>
                        <a:rPr lang="zh-CN" altLang="en-US" sz="1100" b="0" dirty="0" smtClean="0">
                          <a:latin typeface="微软雅黑" panose="020B0503020204020204" pitchFamily="34" charset="-122"/>
                          <a:ea typeface="微软雅黑" panose="020B0503020204020204" pitchFamily="34" charset="-122"/>
                        </a:rPr>
                        <a:t>顺丰速运</a:t>
                      </a:r>
                      <a:endParaRPr lang="zh-CN" altLang="en-US" sz="1100" b="0" dirty="0">
                        <a:latin typeface="微软雅黑" panose="020B0503020204020204" pitchFamily="34" charset="-122"/>
                        <a:ea typeface="微软雅黑" panose="020B0503020204020204" pitchFamily="34" charset="-122"/>
                      </a:endParaRPr>
                    </a:p>
                  </a:txBody>
                  <a:tcPr anchor="ctr">
                    <a:solidFill>
                      <a:schemeClr val="bg1"/>
                    </a:solidFill>
                  </a:tcPr>
                </a:tc>
              </a:tr>
              <a:tr h="326642">
                <a:tc vMerge="1">
                  <a:txBody>
                    <a:bodyPr/>
                    <a:lstStyle/>
                    <a:p>
                      <a:endParaRPr lang="zh-CN" altLang="en-US" dirty="0"/>
                    </a:p>
                  </a:txBody>
                  <a:tcPr>
                    <a:solidFill>
                      <a:schemeClr val="accent3">
                        <a:lumMod val="20000"/>
                        <a:lumOff val="80000"/>
                      </a:schemeClr>
                    </a:solidFill>
                  </a:tcPr>
                </a:tc>
                <a:tc>
                  <a:txBody>
                    <a:bodyPr/>
                    <a:lstStyle/>
                    <a:p>
                      <a:pPr algn="ctr">
                        <a:lnSpc>
                          <a:spcPct val="150000"/>
                        </a:lnSpc>
                      </a:pPr>
                      <a:r>
                        <a:rPr lang="en-US" altLang="zh-CN" sz="1100" b="0" dirty="0" smtClean="0">
                          <a:latin typeface="微软雅黑" panose="020B0503020204020204" pitchFamily="34" charset="-122"/>
                          <a:ea typeface="微软雅黑" panose="020B0503020204020204" pitchFamily="34" charset="-122"/>
                        </a:rPr>
                        <a:t>2015.12.11</a:t>
                      </a:r>
                      <a:endParaRPr lang="zh-CN" altLang="en-US" sz="1100" b="0" dirty="0">
                        <a:latin typeface="微软雅黑" panose="020B0503020204020204" pitchFamily="34" charset="-122"/>
                        <a:ea typeface="微软雅黑" panose="020B0503020204020204" pitchFamily="34" charset="-122"/>
                      </a:endParaRPr>
                    </a:p>
                  </a:txBody>
                  <a:tcPr anchor="ctr">
                    <a:solidFill>
                      <a:schemeClr val="accent3">
                        <a:lumMod val="20000"/>
                        <a:lumOff val="80000"/>
                      </a:schemeClr>
                    </a:solidFill>
                  </a:tcPr>
                </a:tc>
                <a:tc>
                  <a:txBody>
                    <a:bodyPr/>
                    <a:lstStyle/>
                    <a:p>
                      <a:pPr algn="ctr">
                        <a:lnSpc>
                          <a:spcPct val="150000"/>
                        </a:lnSpc>
                      </a:pPr>
                      <a:r>
                        <a:rPr lang="zh-CN" altLang="en-US" sz="1100" b="0" dirty="0" smtClean="0">
                          <a:latin typeface="微软雅黑" panose="020B0503020204020204" pitchFamily="34" charset="-122"/>
                          <a:ea typeface="微软雅黑" panose="020B0503020204020204" pitchFamily="34" charset="-122"/>
                        </a:rPr>
                        <a:t>首都机场股份有限公司</a:t>
                      </a:r>
                      <a:endParaRPr lang="zh-CN" altLang="en-US" sz="1100" b="0" dirty="0">
                        <a:latin typeface="微软雅黑" panose="020B0503020204020204" pitchFamily="34" charset="-122"/>
                        <a:ea typeface="微软雅黑" panose="020B0503020204020204" pitchFamily="34" charset="-122"/>
                      </a:endParaRPr>
                    </a:p>
                  </a:txBody>
                  <a:tcPr anchor="ctr">
                    <a:solidFill>
                      <a:schemeClr val="accent3">
                        <a:lumMod val="20000"/>
                        <a:lumOff val="80000"/>
                      </a:schemeClr>
                    </a:solidFill>
                  </a:tcPr>
                </a:tc>
              </a:tr>
              <a:tr h="326642">
                <a:tc vMerge="1">
                  <a:txBody>
                    <a:bodyPr/>
                    <a:lstStyle/>
                    <a:p>
                      <a:endParaRPr lang="zh-CN" altLang="en-US" dirty="0"/>
                    </a:p>
                  </a:txBody>
                  <a:tcPr>
                    <a:solidFill>
                      <a:schemeClr val="accent3">
                        <a:lumMod val="20000"/>
                        <a:lumOff val="80000"/>
                      </a:schemeClr>
                    </a:solidFill>
                  </a:tcPr>
                </a:tc>
                <a:tc>
                  <a:txBody>
                    <a:bodyPr/>
                    <a:lstStyle/>
                    <a:p>
                      <a:pPr algn="ctr">
                        <a:lnSpc>
                          <a:spcPct val="150000"/>
                        </a:lnSpc>
                      </a:pPr>
                      <a:r>
                        <a:rPr lang="en-US" altLang="zh-CN" sz="1100" b="0" dirty="0" smtClean="0">
                          <a:latin typeface="微软雅黑" panose="020B0503020204020204" pitchFamily="34" charset="-122"/>
                          <a:ea typeface="微软雅黑" panose="020B0503020204020204" pitchFamily="34" charset="-122"/>
                        </a:rPr>
                        <a:t>2015.12.17</a:t>
                      </a:r>
                      <a:endParaRPr lang="zh-CN" altLang="en-US" sz="1100" b="0" dirty="0">
                        <a:latin typeface="微软雅黑" panose="020B0503020204020204" pitchFamily="34" charset="-122"/>
                        <a:ea typeface="微软雅黑" panose="020B0503020204020204" pitchFamily="34" charset="-122"/>
                      </a:endParaRPr>
                    </a:p>
                  </a:txBody>
                  <a:tcPr anchor="ctr">
                    <a:solidFill>
                      <a:schemeClr val="bg1"/>
                    </a:solidFill>
                  </a:tcPr>
                </a:tc>
                <a:tc>
                  <a:txBody>
                    <a:bodyPr/>
                    <a:lstStyle/>
                    <a:p>
                      <a:pPr algn="ctr">
                        <a:lnSpc>
                          <a:spcPct val="150000"/>
                        </a:lnSpc>
                      </a:pPr>
                      <a:r>
                        <a:rPr lang="zh-CN" altLang="en-US" sz="1100" b="0" dirty="0" smtClean="0">
                          <a:latin typeface="微软雅黑" panose="020B0503020204020204" pitchFamily="34" charset="-122"/>
                          <a:ea typeface="微软雅黑" panose="020B0503020204020204" pitchFamily="34" charset="-122"/>
                        </a:rPr>
                        <a:t>天竺综合保税区</a:t>
                      </a:r>
                      <a:endParaRPr lang="zh-CN" altLang="en-US" sz="1100" b="0" dirty="0">
                        <a:latin typeface="微软雅黑" panose="020B0503020204020204" pitchFamily="34" charset="-122"/>
                        <a:ea typeface="微软雅黑" panose="020B0503020204020204" pitchFamily="34" charset="-122"/>
                      </a:endParaRPr>
                    </a:p>
                  </a:txBody>
                  <a:tcPr anchor="ctr">
                    <a:solidFill>
                      <a:schemeClr val="bg1"/>
                    </a:solidFill>
                  </a:tcPr>
                </a:tc>
              </a:tr>
              <a:tr h="326642">
                <a:tc vMerge="1">
                  <a:txBody>
                    <a:bodyPr/>
                    <a:lstStyle/>
                    <a:p>
                      <a:endParaRPr lang="zh-CN" altLang="en-US" dirty="0"/>
                    </a:p>
                  </a:txBody>
                  <a:tcPr>
                    <a:solidFill>
                      <a:schemeClr val="accent3">
                        <a:lumMod val="20000"/>
                        <a:lumOff val="80000"/>
                      </a:schemeClr>
                    </a:solidFill>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100" b="0" dirty="0" smtClean="0">
                          <a:latin typeface="微软雅黑" panose="020B0503020204020204" pitchFamily="34" charset="-122"/>
                          <a:ea typeface="微软雅黑" panose="020B0503020204020204" pitchFamily="34" charset="-122"/>
                        </a:rPr>
                        <a:t>2015.12.17</a:t>
                      </a:r>
                      <a:endParaRPr lang="zh-CN" altLang="en-US" sz="1100" b="0" dirty="0" smtClean="0">
                        <a:latin typeface="微软雅黑" panose="020B0503020204020204" pitchFamily="34" charset="-122"/>
                        <a:ea typeface="微软雅黑" panose="020B0503020204020204" pitchFamily="34" charset="-122"/>
                      </a:endParaRPr>
                    </a:p>
                  </a:txBody>
                  <a:tcPr anchor="ctr">
                    <a:solidFill>
                      <a:schemeClr val="accent3">
                        <a:lumMod val="20000"/>
                        <a:lumOff val="80000"/>
                      </a:schemeClr>
                    </a:solidFill>
                  </a:tcPr>
                </a:tc>
                <a:tc>
                  <a:txBody>
                    <a:bodyPr/>
                    <a:lstStyle/>
                    <a:p>
                      <a:pPr algn="ctr">
                        <a:lnSpc>
                          <a:spcPct val="150000"/>
                        </a:lnSpc>
                      </a:pPr>
                      <a:r>
                        <a:rPr lang="zh-CN" altLang="en-US" sz="1100" b="0" dirty="0" smtClean="0">
                          <a:latin typeface="微软雅黑" panose="020B0503020204020204" pitchFamily="34" charset="-122"/>
                          <a:ea typeface="微软雅黑" panose="020B0503020204020204" pitchFamily="34" charset="-122"/>
                        </a:rPr>
                        <a:t>正元地理信息股份有限公司</a:t>
                      </a:r>
                      <a:endParaRPr lang="zh-CN" altLang="en-US" sz="1100" b="0" dirty="0">
                        <a:latin typeface="微软雅黑" panose="020B0503020204020204" pitchFamily="34" charset="-122"/>
                        <a:ea typeface="微软雅黑" panose="020B0503020204020204" pitchFamily="34" charset="-122"/>
                      </a:endParaRPr>
                    </a:p>
                  </a:txBody>
                  <a:tcPr anchor="ctr">
                    <a:solidFill>
                      <a:schemeClr val="accent3">
                        <a:lumMod val="20000"/>
                        <a:lumOff val="80000"/>
                      </a:schemeClr>
                    </a:solidFill>
                  </a:tcPr>
                </a:tc>
              </a:tr>
              <a:tr h="326642">
                <a:tc vMerge="1">
                  <a:txBody>
                    <a:bodyPr/>
                    <a:lstStyle/>
                    <a:p>
                      <a:pPr algn="ctr">
                        <a:lnSpc>
                          <a:spcPct val="150000"/>
                        </a:lnSpc>
                      </a:pPr>
                      <a:endParaRPr lang="zh-CN" altLang="en-US" sz="1100" b="0" dirty="0">
                        <a:latin typeface="微软雅黑" panose="020B0503020204020204" pitchFamily="34" charset="-122"/>
                        <a:ea typeface="微软雅黑" panose="020B0503020204020204" pitchFamily="34" charset="-122"/>
                      </a:endParaRPr>
                    </a:p>
                  </a:txBody>
                  <a:tcPr anchor="ctr">
                    <a:solidFill>
                      <a:schemeClr val="accent3">
                        <a:lumMod val="20000"/>
                        <a:lumOff val="80000"/>
                      </a:schemeClr>
                    </a:solidFill>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100" b="0" dirty="0" smtClean="0">
                          <a:latin typeface="微软雅黑" panose="020B0503020204020204" pitchFamily="34" charset="-122"/>
                          <a:ea typeface="微软雅黑" panose="020B0503020204020204" pitchFamily="34" charset="-122"/>
                        </a:rPr>
                        <a:t>2016.01.08</a:t>
                      </a:r>
                      <a:endParaRPr lang="zh-CN" altLang="en-US" sz="1100" b="0" dirty="0" smtClean="0">
                        <a:latin typeface="微软雅黑" panose="020B0503020204020204" pitchFamily="34" charset="-122"/>
                        <a:ea typeface="微软雅黑" panose="020B0503020204020204" pitchFamily="34" charset="-122"/>
                      </a:endParaRPr>
                    </a:p>
                  </a:txBody>
                  <a:tcPr anchor="ctr">
                    <a:solidFill>
                      <a:schemeClr val="bg1"/>
                    </a:solidFill>
                  </a:tcPr>
                </a:tc>
                <a:tc>
                  <a:txBody>
                    <a:bodyPr/>
                    <a:lstStyle/>
                    <a:p>
                      <a:pPr algn="ctr">
                        <a:lnSpc>
                          <a:spcPct val="150000"/>
                        </a:lnSpc>
                      </a:pPr>
                      <a:r>
                        <a:rPr lang="zh-CN" altLang="en-US" sz="1100" b="0" dirty="0" smtClean="0">
                          <a:latin typeface="微软雅黑" panose="020B0503020204020204" pitchFamily="34" charset="-122"/>
                          <a:ea typeface="微软雅黑" panose="020B0503020204020204" pitchFamily="34" charset="-122"/>
                        </a:rPr>
                        <a:t>顺义生态旅游集团</a:t>
                      </a:r>
                      <a:endParaRPr lang="zh-CN" altLang="en-US" sz="1100" b="0" dirty="0">
                        <a:latin typeface="微软雅黑" panose="020B0503020204020204" pitchFamily="34" charset="-122"/>
                        <a:ea typeface="微软雅黑" panose="020B0503020204020204" pitchFamily="34" charset="-122"/>
                      </a:endParaRPr>
                    </a:p>
                  </a:txBody>
                  <a:tcPr anchor="ctr">
                    <a:solidFill>
                      <a:schemeClr val="bg1"/>
                    </a:solidFill>
                  </a:tcPr>
                </a:tc>
              </a:tr>
              <a:tr h="326642">
                <a:tc vMerge="1">
                  <a:txBody>
                    <a:bodyPr/>
                    <a:lstStyle/>
                    <a:p>
                      <a:pPr algn="ctr">
                        <a:lnSpc>
                          <a:spcPct val="150000"/>
                        </a:lnSpc>
                      </a:pPr>
                      <a:endParaRPr lang="zh-CN" altLang="en-US" sz="1100" b="0" dirty="0">
                        <a:latin typeface="微软雅黑" panose="020B0503020204020204" pitchFamily="34" charset="-122"/>
                        <a:ea typeface="微软雅黑" panose="020B0503020204020204" pitchFamily="34" charset="-122"/>
                      </a:endParaRPr>
                    </a:p>
                  </a:txBody>
                  <a:tcPr anchor="ctr">
                    <a:solidFill>
                      <a:schemeClr val="accent3">
                        <a:lumMod val="20000"/>
                        <a:lumOff val="80000"/>
                      </a:schemeClr>
                    </a:solidFill>
                  </a:tcPr>
                </a:tc>
                <a:tc>
                  <a:txBody>
                    <a:bodyPr/>
                    <a:lstStyle/>
                    <a:p>
                      <a:pPr marL="0" marR="0" indent="0" algn="ctr" defTabSz="914400" rtl="0" eaLnBrk="1" fontAlgn="auto" latinLnBrk="0" hangingPunct="1">
                        <a:lnSpc>
                          <a:spcPct val="150000"/>
                        </a:lnSpc>
                        <a:spcBef>
                          <a:spcPts val="0"/>
                        </a:spcBef>
                        <a:spcAft>
                          <a:spcPts val="0"/>
                        </a:spcAft>
                        <a:buClrTx/>
                        <a:buSzTx/>
                        <a:buFontTx/>
                        <a:buNone/>
                        <a:tabLst/>
                        <a:defRPr/>
                      </a:pPr>
                      <a:r>
                        <a:rPr lang="en-US" altLang="zh-CN" sz="1100" b="0" dirty="0" smtClean="0">
                          <a:latin typeface="微软雅黑" panose="020B0503020204020204" pitchFamily="34" charset="-122"/>
                          <a:ea typeface="微软雅黑" panose="020B0503020204020204" pitchFamily="34" charset="-122"/>
                        </a:rPr>
                        <a:t>2016.01.08</a:t>
                      </a:r>
                      <a:endParaRPr lang="zh-CN" altLang="en-US" sz="1100" b="0" dirty="0" smtClean="0">
                        <a:latin typeface="微软雅黑" panose="020B0503020204020204" pitchFamily="34" charset="-122"/>
                        <a:ea typeface="微软雅黑" panose="020B0503020204020204" pitchFamily="34" charset="-122"/>
                      </a:endParaRPr>
                    </a:p>
                  </a:txBody>
                  <a:tcPr anchor="ctr">
                    <a:solidFill>
                      <a:schemeClr val="accent3">
                        <a:lumMod val="20000"/>
                        <a:lumOff val="80000"/>
                      </a:schemeClr>
                    </a:solidFill>
                  </a:tcPr>
                </a:tc>
                <a:tc>
                  <a:txBody>
                    <a:bodyPr/>
                    <a:lstStyle/>
                    <a:p>
                      <a:pPr algn="ctr">
                        <a:lnSpc>
                          <a:spcPct val="150000"/>
                        </a:lnSpc>
                      </a:pPr>
                      <a:r>
                        <a:rPr lang="zh-CN" altLang="en-US" sz="1100" b="0" dirty="0" smtClean="0">
                          <a:latin typeface="微软雅黑" panose="020B0503020204020204" pitchFamily="34" charset="-122"/>
                          <a:ea typeface="微软雅黑" panose="020B0503020204020204" pitchFamily="34" charset="-122"/>
                        </a:rPr>
                        <a:t>中关村顺义园</a:t>
                      </a:r>
                      <a:endParaRPr lang="zh-CN" altLang="en-US" sz="1100" b="0" dirty="0">
                        <a:latin typeface="微软雅黑" panose="020B0503020204020204" pitchFamily="34" charset="-122"/>
                        <a:ea typeface="微软雅黑" panose="020B0503020204020204" pitchFamily="34" charset="-122"/>
                      </a:endParaRPr>
                    </a:p>
                  </a:txBody>
                  <a:tcPr anchor="ctr">
                    <a:solidFill>
                      <a:schemeClr val="accent3">
                        <a:lumMod val="20000"/>
                        <a:lumOff val="80000"/>
                      </a:schemeClr>
                    </a:solidFill>
                  </a:tcPr>
                </a:tc>
              </a:tr>
              <a:tr h="371086">
                <a:tc>
                  <a:txBody>
                    <a:bodyPr/>
                    <a:lstStyle/>
                    <a:p>
                      <a:r>
                        <a:rPr lang="zh-CN" altLang="en-US" sz="1100" b="0" kern="1200" dirty="0" smtClean="0">
                          <a:solidFill>
                            <a:schemeClr val="dk1"/>
                          </a:solidFill>
                          <a:latin typeface="微软雅黑" panose="020B0503020204020204" pitchFamily="34" charset="-122"/>
                          <a:ea typeface="微软雅黑" panose="020B0503020204020204" pitchFamily="34" charset="-122"/>
                          <a:cs typeface="+mn-cs"/>
                        </a:rPr>
                        <a:t>问卷调研</a:t>
                      </a:r>
                      <a:endParaRPr lang="zh-CN" altLang="en-US" sz="1100" b="0" kern="1200" dirty="0">
                        <a:solidFill>
                          <a:schemeClr val="dk1"/>
                        </a:solidFill>
                        <a:latin typeface="微软雅黑" panose="020B0503020204020204" pitchFamily="34" charset="-122"/>
                        <a:ea typeface="微软雅黑" panose="020B0503020204020204" pitchFamily="34" charset="-122"/>
                        <a:cs typeface="+mn-cs"/>
                      </a:endParaRPr>
                    </a:p>
                  </a:txBody>
                  <a:tcPr>
                    <a:solidFill>
                      <a:schemeClr val="bg1"/>
                    </a:solidFill>
                  </a:tcPr>
                </a:tc>
                <a:tc>
                  <a:txBody>
                    <a:bodyPr/>
                    <a:lstStyle/>
                    <a:p>
                      <a:pPr algn="ctr">
                        <a:lnSpc>
                          <a:spcPct val="150000"/>
                        </a:lnSpc>
                      </a:pPr>
                      <a:r>
                        <a:rPr lang="en-US" altLang="zh-CN" sz="1100" b="0" dirty="0" smtClean="0">
                          <a:latin typeface="微软雅黑" panose="020B0503020204020204" pitchFamily="34" charset="-122"/>
                          <a:ea typeface="微软雅黑" panose="020B0503020204020204" pitchFamily="34" charset="-122"/>
                        </a:rPr>
                        <a:t>201511-12</a:t>
                      </a:r>
                      <a:endParaRPr lang="zh-CN" altLang="en-US" sz="1100" b="0" dirty="0">
                        <a:latin typeface="微软雅黑" panose="020B0503020204020204" pitchFamily="34" charset="-122"/>
                        <a:ea typeface="微软雅黑" panose="020B0503020204020204" pitchFamily="34" charset="-122"/>
                      </a:endParaRPr>
                    </a:p>
                  </a:txBody>
                  <a:tcPr anchor="ctr">
                    <a:solidFill>
                      <a:schemeClr val="bg1"/>
                    </a:solidFill>
                  </a:tcPr>
                </a:tc>
                <a:tc>
                  <a:txBody>
                    <a:bodyPr/>
                    <a:lstStyle/>
                    <a:p>
                      <a:pPr algn="ctr">
                        <a:lnSpc>
                          <a:spcPct val="150000"/>
                        </a:lnSpc>
                      </a:pPr>
                      <a:r>
                        <a:rPr lang="en-US" altLang="zh-CN" sz="1100" b="0" dirty="0" smtClean="0">
                          <a:latin typeface="微软雅黑" panose="020B0503020204020204" pitchFamily="34" charset="-122"/>
                          <a:ea typeface="微软雅黑" panose="020B0503020204020204" pitchFamily="34" charset="-122"/>
                        </a:rPr>
                        <a:t>24</a:t>
                      </a:r>
                      <a:r>
                        <a:rPr lang="zh-CN" altLang="en-US" sz="1100" b="0" dirty="0" smtClean="0">
                          <a:latin typeface="微软雅黑" panose="020B0503020204020204" pitchFamily="34" charset="-122"/>
                          <a:ea typeface="微软雅黑" panose="020B0503020204020204" pitchFamily="34" charset="-122"/>
                        </a:rPr>
                        <a:t>家软件与信息技术服务业</a:t>
                      </a:r>
                      <a:endParaRPr lang="zh-CN" altLang="en-US" sz="1100" b="0" dirty="0">
                        <a:latin typeface="微软雅黑" panose="020B0503020204020204" pitchFamily="34" charset="-122"/>
                        <a:ea typeface="微软雅黑" panose="020B0503020204020204" pitchFamily="34" charset="-122"/>
                      </a:endParaRPr>
                    </a:p>
                  </a:txBody>
                  <a:tcPr anchor="ctr">
                    <a:solidFill>
                      <a:schemeClr val="bg1"/>
                    </a:solidFill>
                  </a:tcPr>
                </a:tc>
              </a:tr>
              <a:tr h="326642">
                <a:tc rowSpan="4">
                  <a:txBody>
                    <a:bodyPr/>
                    <a:lstStyle/>
                    <a:p>
                      <a:r>
                        <a:rPr lang="zh-CN" altLang="en-US" sz="1100" dirty="0" smtClean="0">
                          <a:latin typeface="微软雅黑" pitchFamily="34" charset="-122"/>
                          <a:ea typeface="微软雅黑" pitchFamily="34" charset="-122"/>
                        </a:rPr>
                        <a:t>专家会议</a:t>
                      </a:r>
                      <a:endParaRPr lang="zh-CN" altLang="en-US" sz="1100" dirty="0">
                        <a:latin typeface="微软雅黑" pitchFamily="34" charset="-122"/>
                        <a:ea typeface="微软雅黑" pitchFamily="34" charset="-122"/>
                      </a:endParaRPr>
                    </a:p>
                  </a:txBody>
                  <a:tcPr>
                    <a:solidFill>
                      <a:schemeClr val="accent3">
                        <a:lumMod val="20000"/>
                        <a:lumOff val="80000"/>
                      </a:schemeClr>
                    </a:solidFill>
                  </a:tcPr>
                </a:tc>
                <a:tc>
                  <a:txBody>
                    <a:bodyPr/>
                    <a:lstStyle/>
                    <a:p>
                      <a:pPr algn="ctr">
                        <a:lnSpc>
                          <a:spcPct val="150000"/>
                        </a:lnSpc>
                      </a:pPr>
                      <a:r>
                        <a:rPr lang="en-US" altLang="zh-CN" sz="1100" b="0" dirty="0" smtClean="0">
                          <a:latin typeface="微软雅黑" panose="020B0503020204020204" pitchFamily="34" charset="-122"/>
                          <a:ea typeface="微软雅黑" panose="020B0503020204020204" pitchFamily="34" charset="-122"/>
                        </a:rPr>
                        <a:t>2015.10.30</a:t>
                      </a:r>
                      <a:endParaRPr lang="zh-CN" altLang="en-US" sz="1100" b="0" dirty="0">
                        <a:latin typeface="微软雅黑" panose="020B0503020204020204" pitchFamily="34" charset="-122"/>
                        <a:ea typeface="微软雅黑" panose="020B0503020204020204" pitchFamily="34" charset="-122"/>
                      </a:endParaRPr>
                    </a:p>
                  </a:txBody>
                  <a:tcPr anchor="ctr">
                    <a:solidFill>
                      <a:schemeClr val="bg1">
                        <a:lumMod val="95000"/>
                      </a:schemeClr>
                    </a:solidFill>
                  </a:tcPr>
                </a:tc>
                <a:tc>
                  <a:txBody>
                    <a:bodyPr/>
                    <a:lstStyle/>
                    <a:p>
                      <a:pPr algn="ctr">
                        <a:lnSpc>
                          <a:spcPct val="150000"/>
                        </a:lnSpc>
                      </a:pPr>
                      <a:r>
                        <a:rPr lang="zh-CN" altLang="en-US" sz="1100" b="0" dirty="0" smtClean="0">
                          <a:latin typeface="微软雅黑" panose="020B0503020204020204" pitchFamily="34" charset="-122"/>
                          <a:ea typeface="微软雅黑" panose="020B0503020204020204" pitchFamily="34" charset="-122"/>
                        </a:rPr>
                        <a:t>第一次专家座谈</a:t>
                      </a:r>
                      <a:endParaRPr lang="zh-CN" altLang="en-US" sz="1100" b="0" dirty="0">
                        <a:latin typeface="微软雅黑" panose="020B0503020204020204" pitchFamily="34" charset="-122"/>
                        <a:ea typeface="微软雅黑" panose="020B0503020204020204" pitchFamily="34" charset="-122"/>
                      </a:endParaRPr>
                    </a:p>
                  </a:txBody>
                  <a:tcPr anchor="ctr">
                    <a:solidFill>
                      <a:schemeClr val="bg1">
                        <a:lumMod val="95000"/>
                      </a:schemeClr>
                    </a:solidFill>
                  </a:tcPr>
                </a:tc>
              </a:tr>
              <a:tr h="326642">
                <a:tc vMerge="1">
                  <a:txBody>
                    <a:bodyPr/>
                    <a:lstStyle/>
                    <a:p>
                      <a:endParaRPr lang="zh-CN" altLang="en-US" sz="1200" dirty="0">
                        <a:latin typeface="微软雅黑" pitchFamily="34" charset="-122"/>
                        <a:ea typeface="微软雅黑" pitchFamily="34" charset="-122"/>
                      </a:endParaRPr>
                    </a:p>
                  </a:txBody>
                  <a:tcPr>
                    <a:solidFill>
                      <a:schemeClr val="accent3">
                        <a:lumMod val="20000"/>
                        <a:lumOff val="80000"/>
                      </a:schemeClr>
                    </a:solidFill>
                  </a:tcPr>
                </a:tc>
                <a:tc>
                  <a:txBody>
                    <a:bodyPr/>
                    <a:lstStyle/>
                    <a:p>
                      <a:pPr algn="ctr">
                        <a:lnSpc>
                          <a:spcPct val="150000"/>
                        </a:lnSpc>
                      </a:pPr>
                      <a:r>
                        <a:rPr lang="en-US" altLang="zh-CN" sz="1100" b="0" dirty="0" smtClean="0">
                          <a:latin typeface="微软雅黑" panose="020B0503020204020204" pitchFamily="34" charset="-122"/>
                          <a:ea typeface="微软雅黑" panose="020B0503020204020204" pitchFamily="34" charset="-122"/>
                        </a:rPr>
                        <a:t>2015.11.20</a:t>
                      </a:r>
                      <a:endParaRPr lang="zh-CN" altLang="en-US" sz="1100" b="0" dirty="0">
                        <a:latin typeface="微软雅黑" panose="020B0503020204020204" pitchFamily="34" charset="-122"/>
                        <a:ea typeface="微软雅黑" panose="020B0503020204020204" pitchFamily="34" charset="-122"/>
                      </a:endParaRPr>
                    </a:p>
                  </a:txBody>
                  <a:tcPr anchor="ctr">
                    <a:solidFill>
                      <a:schemeClr val="bg1"/>
                    </a:solidFill>
                  </a:tcPr>
                </a:tc>
                <a:tc>
                  <a:txBody>
                    <a:bodyPr/>
                    <a:lstStyle/>
                    <a:p>
                      <a:pPr algn="ctr">
                        <a:lnSpc>
                          <a:spcPct val="150000"/>
                        </a:lnSpc>
                      </a:pPr>
                      <a:r>
                        <a:rPr lang="zh-CN" altLang="en-US" sz="1100" b="0" dirty="0" smtClean="0">
                          <a:latin typeface="微软雅黑" panose="020B0503020204020204" pitchFamily="34" charset="-122"/>
                          <a:ea typeface="微软雅黑" panose="020B0503020204020204" pitchFamily="34" charset="-122"/>
                        </a:rPr>
                        <a:t>第二次专家座谈</a:t>
                      </a:r>
                      <a:endParaRPr lang="zh-CN" altLang="en-US" sz="1100" b="0" dirty="0">
                        <a:latin typeface="微软雅黑" panose="020B0503020204020204" pitchFamily="34" charset="-122"/>
                        <a:ea typeface="微软雅黑" panose="020B0503020204020204" pitchFamily="34" charset="-122"/>
                      </a:endParaRPr>
                    </a:p>
                  </a:txBody>
                  <a:tcPr anchor="ctr">
                    <a:solidFill>
                      <a:schemeClr val="bg1"/>
                    </a:solidFill>
                  </a:tcPr>
                </a:tc>
              </a:tr>
              <a:tr h="326642">
                <a:tc vMerge="1">
                  <a:txBody>
                    <a:bodyPr/>
                    <a:lstStyle/>
                    <a:p>
                      <a:endParaRPr lang="zh-CN" altLang="en-US" dirty="0"/>
                    </a:p>
                  </a:txBody>
                  <a:tcPr/>
                </a:tc>
                <a:tc>
                  <a:txBody>
                    <a:bodyPr/>
                    <a:lstStyle/>
                    <a:p>
                      <a:pPr algn="ctr">
                        <a:lnSpc>
                          <a:spcPct val="150000"/>
                        </a:lnSpc>
                      </a:pPr>
                      <a:r>
                        <a:rPr lang="en-US" altLang="zh-CN" sz="1100" b="0" dirty="0" smtClean="0">
                          <a:latin typeface="微软雅黑" panose="020B0503020204020204" pitchFamily="34" charset="-122"/>
                          <a:ea typeface="微软雅黑" panose="020B0503020204020204" pitchFamily="34" charset="-122"/>
                        </a:rPr>
                        <a:t>2015.12.29</a:t>
                      </a:r>
                      <a:endParaRPr lang="zh-CN" altLang="en-US" sz="1100" b="0" dirty="0">
                        <a:latin typeface="微软雅黑" panose="020B0503020204020204" pitchFamily="34" charset="-122"/>
                        <a:ea typeface="微软雅黑" panose="020B0503020204020204" pitchFamily="34" charset="-122"/>
                      </a:endParaRPr>
                    </a:p>
                  </a:txBody>
                  <a:tcPr anchor="ctr">
                    <a:solidFill>
                      <a:schemeClr val="accent3">
                        <a:lumMod val="20000"/>
                        <a:lumOff val="80000"/>
                      </a:schemeClr>
                    </a:solidFill>
                  </a:tcPr>
                </a:tc>
                <a:tc>
                  <a:txBody>
                    <a:bodyPr/>
                    <a:lstStyle/>
                    <a:p>
                      <a:pPr algn="ctr">
                        <a:lnSpc>
                          <a:spcPct val="150000"/>
                        </a:lnSpc>
                      </a:pPr>
                      <a:r>
                        <a:rPr lang="zh-CN" altLang="en-US" sz="1100" b="0" dirty="0" smtClean="0">
                          <a:latin typeface="微软雅黑" panose="020B0503020204020204" pitchFamily="34" charset="-122"/>
                          <a:ea typeface="微软雅黑" panose="020B0503020204020204" pitchFamily="34" charset="-122"/>
                        </a:rPr>
                        <a:t>第三次专家座谈</a:t>
                      </a:r>
                      <a:endParaRPr lang="zh-CN" altLang="en-US" sz="1100" b="0" dirty="0">
                        <a:latin typeface="微软雅黑" panose="020B0503020204020204" pitchFamily="34" charset="-122"/>
                        <a:ea typeface="微软雅黑" panose="020B0503020204020204" pitchFamily="34" charset="-122"/>
                      </a:endParaRPr>
                    </a:p>
                  </a:txBody>
                  <a:tcPr anchor="ctr">
                    <a:solidFill>
                      <a:schemeClr val="accent3">
                        <a:lumMod val="20000"/>
                        <a:lumOff val="80000"/>
                      </a:schemeClr>
                    </a:solidFill>
                  </a:tcPr>
                </a:tc>
              </a:tr>
              <a:tr h="326642">
                <a:tc vMerge="1">
                  <a:txBody>
                    <a:bodyPr/>
                    <a:lstStyle/>
                    <a:p>
                      <a:endParaRPr lang="zh-CN" altLang="en-US" sz="1200" dirty="0">
                        <a:latin typeface="微软雅黑" pitchFamily="34" charset="-122"/>
                        <a:ea typeface="微软雅黑" pitchFamily="34" charset="-122"/>
                      </a:endParaRPr>
                    </a:p>
                  </a:txBody>
                  <a:tcPr>
                    <a:solidFill>
                      <a:schemeClr val="accent3">
                        <a:lumMod val="20000"/>
                        <a:lumOff val="80000"/>
                      </a:schemeClr>
                    </a:solidFill>
                  </a:tcPr>
                </a:tc>
                <a:tc>
                  <a:txBody>
                    <a:bodyPr/>
                    <a:lstStyle/>
                    <a:p>
                      <a:pPr algn="ctr">
                        <a:lnSpc>
                          <a:spcPct val="150000"/>
                        </a:lnSpc>
                      </a:pPr>
                      <a:r>
                        <a:rPr lang="en-US" altLang="zh-CN" sz="1100" b="0" dirty="0" smtClean="0">
                          <a:latin typeface="微软雅黑" panose="020B0503020204020204" pitchFamily="34" charset="-122"/>
                          <a:ea typeface="微软雅黑" panose="020B0503020204020204" pitchFamily="34" charset="-122"/>
                        </a:rPr>
                        <a:t>2016.1</a:t>
                      </a:r>
                      <a:endParaRPr lang="zh-CN" altLang="en-US" sz="1100" b="0" dirty="0">
                        <a:latin typeface="微软雅黑" panose="020B0503020204020204" pitchFamily="34" charset="-122"/>
                        <a:ea typeface="微软雅黑" panose="020B0503020204020204" pitchFamily="34" charset="-122"/>
                      </a:endParaRPr>
                    </a:p>
                  </a:txBody>
                  <a:tcPr anchor="ctr">
                    <a:solidFill>
                      <a:schemeClr val="bg1"/>
                    </a:solidFill>
                  </a:tcPr>
                </a:tc>
                <a:tc>
                  <a:txBody>
                    <a:bodyPr/>
                    <a:lstStyle/>
                    <a:p>
                      <a:pPr algn="ctr">
                        <a:lnSpc>
                          <a:spcPct val="150000"/>
                        </a:lnSpc>
                      </a:pPr>
                      <a:r>
                        <a:rPr lang="zh-CN" altLang="en-US" sz="1100" b="0" dirty="0" smtClean="0">
                          <a:latin typeface="微软雅黑" panose="020B0503020204020204" pitchFamily="34" charset="-122"/>
                          <a:ea typeface="微软雅黑" panose="020B0503020204020204" pitchFamily="34" charset="-122"/>
                        </a:rPr>
                        <a:t>第四次专家座谈</a:t>
                      </a:r>
                      <a:endParaRPr lang="zh-CN" altLang="en-US" sz="1100" b="0" dirty="0">
                        <a:latin typeface="微软雅黑" panose="020B0503020204020204" pitchFamily="34" charset="-122"/>
                        <a:ea typeface="微软雅黑" panose="020B0503020204020204" pitchFamily="34" charset="-122"/>
                      </a:endParaRPr>
                    </a:p>
                  </a:txBody>
                  <a:tcPr anchor="ctr">
                    <a:solidFill>
                      <a:schemeClr val="bg1"/>
                    </a:solidFill>
                  </a:tcPr>
                </a:tc>
              </a:tr>
            </a:tbl>
          </a:graphicData>
        </a:graphic>
      </p:graphicFrame>
      <p:pic>
        <p:nvPicPr>
          <p:cNvPr id="7" name="图片 6"/>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370597" y="1720133"/>
            <a:ext cx="1920667" cy="1440000"/>
          </a:xfrm>
          <a:prstGeom prst="rect">
            <a:avLst/>
          </a:prstGeom>
        </p:spPr>
      </p:pic>
    </p:spTree>
    <p:extLst>
      <p:ext uri="{BB962C8B-B14F-4D97-AF65-F5344CB8AC3E}">
        <p14:creationId xmlns:p14="http://schemas.microsoft.com/office/powerpoint/2010/main" xmlns="" val="52962729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40</a:t>
            </a:fld>
            <a:endParaRPr lang="zh-CN" altLang="en-US"/>
          </a:p>
        </p:txBody>
      </p:sp>
      <p:sp>
        <p:nvSpPr>
          <p:cNvPr id="15" name="Rectangle 31"/>
          <p:cNvSpPr>
            <a:spLocks noChangeArrowheads="1"/>
          </p:cNvSpPr>
          <p:nvPr/>
        </p:nvSpPr>
        <p:spPr bwMode="auto">
          <a:xfrm>
            <a:off x="323528" y="2021383"/>
            <a:ext cx="2773363" cy="1844675"/>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ea typeface="宋体" pitchFamily="2" charset="-122"/>
              <a:cs typeface="Arial" charset="0"/>
            </a:endParaRPr>
          </a:p>
        </p:txBody>
      </p:sp>
      <p:sp>
        <p:nvSpPr>
          <p:cNvPr id="16" name="Text Box 32"/>
          <p:cNvSpPr txBox="1">
            <a:spLocks noChangeArrowheads="1"/>
          </p:cNvSpPr>
          <p:nvPr/>
        </p:nvSpPr>
        <p:spPr bwMode="auto">
          <a:xfrm>
            <a:off x="323528" y="2132856"/>
            <a:ext cx="2703537"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defTabSz="762000" eaLnBrk="0" hangingPunct="0">
              <a:defRPr sz="1600" b="1">
                <a:solidFill>
                  <a:schemeClr val="tx1"/>
                </a:solidFill>
                <a:latin typeface="Arial" charset="0"/>
                <a:ea typeface="宋体" charset="-122"/>
              </a:defRPr>
            </a:lvl1pPr>
            <a:lvl2pPr marL="374650" indent="-184150" defTabSz="762000" eaLnBrk="0" hangingPunct="0">
              <a:defRPr sz="1600" b="1">
                <a:solidFill>
                  <a:schemeClr val="tx1"/>
                </a:solidFill>
                <a:latin typeface="Arial" charset="0"/>
                <a:ea typeface="宋体" charset="-122"/>
              </a:defRPr>
            </a:lvl2pPr>
            <a:lvl3pPr marL="663575" indent="-98425" defTabSz="762000" eaLnBrk="0" hangingPunct="0">
              <a:defRPr sz="1600" b="1">
                <a:solidFill>
                  <a:schemeClr val="tx1"/>
                </a:solidFill>
                <a:latin typeface="Arial" charset="0"/>
                <a:ea typeface="宋体" charset="-122"/>
              </a:defRPr>
            </a:lvl3pPr>
            <a:lvl4pPr marL="1600200" indent="-228600" defTabSz="762000" eaLnBrk="0" hangingPunct="0">
              <a:defRPr sz="1600" b="1">
                <a:solidFill>
                  <a:schemeClr val="tx1"/>
                </a:solidFill>
                <a:latin typeface="Arial" charset="0"/>
                <a:ea typeface="宋体" charset="-122"/>
              </a:defRPr>
            </a:lvl4pPr>
            <a:lvl5pPr marL="2057400" indent="-228600" defTabSz="762000" eaLnBrk="0" hangingPunct="0">
              <a:defRPr sz="1600" b="1">
                <a:solidFill>
                  <a:schemeClr val="tx1"/>
                </a:solidFill>
                <a:latin typeface="Arial" charset="0"/>
                <a:ea typeface="宋体" charset="-122"/>
              </a:defRPr>
            </a:lvl5pPr>
            <a:lvl6pPr marL="2514600" indent="-228600" algn="ctr" defTabSz="762000" eaLnBrk="0" fontAlgn="base" hangingPunct="0">
              <a:spcBef>
                <a:spcPct val="0"/>
              </a:spcBef>
              <a:spcAft>
                <a:spcPct val="0"/>
              </a:spcAft>
              <a:defRPr sz="1600" b="1">
                <a:solidFill>
                  <a:schemeClr val="tx1"/>
                </a:solidFill>
                <a:latin typeface="Arial" charset="0"/>
                <a:ea typeface="宋体" charset="-122"/>
              </a:defRPr>
            </a:lvl6pPr>
            <a:lvl7pPr marL="2971800" indent="-228600" algn="ctr" defTabSz="762000" eaLnBrk="0" fontAlgn="base" hangingPunct="0">
              <a:spcBef>
                <a:spcPct val="0"/>
              </a:spcBef>
              <a:spcAft>
                <a:spcPct val="0"/>
              </a:spcAft>
              <a:defRPr sz="1600" b="1">
                <a:solidFill>
                  <a:schemeClr val="tx1"/>
                </a:solidFill>
                <a:latin typeface="Arial" charset="0"/>
                <a:ea typeface="宋体" charset="-122"/>
              </a:defRPr>
            </a:lvl7pPr>
            <a:lvl8pPr marL="3429000" indent="-228600" algn="ctr" defTabSz="762000" eaLnBrk="0" fontAlgn="base" hangingPunct="0">
              <a:spcBef>
                <a:spcPct val="0"/>
              </a:spcBef>
              <a:spcAft>
                <a:spcPct val="0"/>
              </a:spcAft>
              <a:defRPr sz="1600" b="1">
                <a:solidFill>
                  <a:schemeClr val="tx1"/>
                </a:solidFill>
                <a:latin typeface="Arial" charset="0"/>
                <a:ea typeface="宋体" charset="-122"/>
              </a:defRPr>
            </a:lvl8pPr>
            <a:lvl9pPr marL="3886200" indent="-228600" algn="ctr" defTabSz="762000" eaLnBrk="0" fontAlgn="base" hangingPunct="0">
              <a:spcBef>
                <a:spcPct val="0"/>
              </a:spcBef>
              <a:spcAft>
                <a:spcPct val="0"/>
              </a:spcAft>
              <a:defRPr sz="1600" b="1">
                <a:solidFill>
                  <a:schemeClr val="tx1"/>
                </a:solidFill>
                <a:latin typeface="Arial" charset="0"/>
                <a:ea typeface="宋体" charset="-122"/>
              </a:defRPr>
            </a:lvl9pPr>
          </a:lstStyle>
          <a:p>
            <a:pPr>
              <a:lnSpc>
                <a:spcPct val="200000"/>
              </a:lnSpc>
            </a:pPr>
            <a:r>
              <a:rPr lang="zh-CN" altLang="en-US" dirty="0">
                <a:solidFill>
                  <a:prstClr val="black"/>
                </a:solidFill>
                <a:latin typeface="微软雅黑" pitchFamily="34" charset="-122"/>
                <a:ea typeface="微软雅黑" pitchFamily="34" charset="-122"/>
              </a:rPr>
              <a:t>京津冀协同一体化为顺义“互联网</a:t>
            </a:r>
            <a:r>
              <a:rPr lang="en-US" altLang="zh-CN" dirty="0">
                <a:solidFill>
                  <a:prstClr val="black"/>
                </a:solidFill>
                <a:latin typeface="微软雅黑" pitchFamily="34" charset="-122"/>
                <a:ea typeface="微软雅黑" pitchFamily="34" charset="-122"/>
              </a:rPr>
              <a:t>+”</a:t>
            </a:r>
            <a:r>
              <a:rPr lang="zh-CN" altLang="en-US" dirty="0">
                <a:solidFill>
                  <a:prstClr val="black"/>
                </a:solidFill>
                <a:latin typeface="微软雅黑" pitchFamily="34" charset="-122"/>
                <a:ea typeface="微软雅黑" pitchFamily="34" charset="-122"/>
              </a:rPr>
              <a:t>转型提供政策依靠</a:t>
            </a:r>
            <a:endParaRPr lang="en-US" altLang="zh-CN" kern="0" dirty="0">
              <a:solidFill>
                <a:sysClr val="windowText" lastClr="000000">
                  <a:lumMod val="85000"/>
                  <a:lumOff val="15000"/>
                </a:sysClr>
              </a:solidFill>
              <a:latin typeface="微软雅黑" pitchFamily="34" charset="-122"/>
              <a:ea typeface="微软雅黑" pitchFamily="34" charset="-122"/>
              <a:cs typeface="Arial" pitchFamily="34" charset="0"/>
            </a:endParaRPr>
          </a:p>
        </p:txBody>
      </p:sp>
      <p:sp>
        <p:nvSpPr>
          <p:cNvPr id="17" name="AutoShape 33"/>
          <p:cNvSpPr>
            <a:spLocks noChangeArrowheads="1"/>
          </p:cNvSpPr>
          <p:nvPr/>
        </p:nvSpPr>
        <p:spPr bwMode="auto">
          <a:xfrm rot="10800000">
            <a:off x="3033961" y="4160416"/>
            <a:ext cx="3389313" cy="203200"/>
          </a:xfrm>
          <a:prstGeom prst="triangle">
            <a:avLst>
              <a:gd name="adj" fmla="val 50000"/>
            </a:avLst>
          </a:prstGeom>
          <a:solidFill>
            <a:schemeClr val="bg2"/>
          </a:solidFill>
          <a:ln w="12700">
            <a:solidFill>
              <a:schemeClr val="tx1"/>
            </a:solidFill>
            <a:miter lim="800000"/>
            <a:headEnd/>
            <a:tailEnd/>
          </a:ln>
        </p:spPr>
        <p:txBody>
          <a:bodyPr lIns="90000" tIns="46800" rIns="90000" bIns="46800" anchor="ctr">
            <a:spAutoFit/>
          </a:bodyPr>
          <a:lstStyle/>
          <a:p>
            <a:endParaRPr lang="zh-CN" altLang="en-US"/>
          </a:p>
        </p:txBody>
      </p:sp>
      <p:sp>
        <p:nvSpPr>
          <p:cNvPr id="18" name="Rectangle 34"/>
          <p:cNvSpPr>
            <a:spLocks noChangeArrowheads="1"/>
          </p:cNvSpPr>
          <p:nvPr/>
        </p:nvSpPr>
        <p:spPr bwMode="auto">
          <a:xfrm>
            <a:off x="395536" y="5019254"/>
            <a:ext cx="8496300" cy="1119187"/>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ea typeface="宋体" pitchFamily="2" charset="-122"/>
              <a:cs typeface="Arial" charset="0"/>
            </a:endParaRPr>
          </a:p>
        </p:txBody>
      </p:sp>
      <p:sp>
        <p:nvSpPr>
          <p:cNvPr id="19" name="Text Box 35"/>
          <p:cNvSpPr txBox="1">
            <a:spLocks noChangeArrowheads="1"/>
          </p:cNvSpPr>
          <p:nvPr/>
        </p:nvSpPr>
        <p:spPr bwMode="auto">
          <a:xfrm>
            <a:off x="506661" y="5274348"/>
            <a:ext cx="8262938" cy="9233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defTabSz="762000" eaLnBrk="0" hangingPunct="0">
              <a:defRPr sz="1600" b="1">
                <a:solidFill>
                  <a:schemeClr val="tx1"/>
                </a:solidFill>
                <a:latin typeface="Arial" charset="0"/>
                <a:ea typeface="宋体" charset="-122"/>
              </a:defRPr>
            </a:lvl1pPr>
            <a:lvl2pPr marL="374650" indent="-184150" defTabSz="762000" eaLnBrk="0" hangingPunct="0">
              <a:defRPr sz="1600" b="1">
                <a:solidFill>
                  <a:schemeClr val="tx1"/>
                </a:solidFill>
                <a:latin typeface="Arial" charset="0"/>
                <a:ea typeface="宋体" charset="-122"/>
              </a:defRPr>
            </a:lvl2pPr>
            <a:lvl3pPr marL="663575" indent="-98425" defTabSz="762000" eaLnBrk="0" hangingPunct="0">
              <a:defRPr sz="1600" b="1">
                <a:solidFill>
                  <a:schemeClr val="tx1"/>
                </a:solidFill>
                <a:latin typeface="Arial" charset="0"/>
                <a:ea typeface="宋体" charset="-122"/>
              </a:defRPr>
            </a:lvl3pPr>
            <a:lvl4pPr marL="1600200" indent="-228600" defTabSz="762000" eaLnBrk="0" hangingPunct="0">
              <a:defRPr sz="1600" b="1">
                <a:solidFill>
                  <a:schemeClr val="tx1"/>
                </a:solidFill>
                <a:latin typeface="Arial" charset="0"/>
                <a:ea typeface="宋体" charset="-122"/>
              </a:defRPr>
            </a:lvl4pPr>
            <a:lvl5pPr marL="2057400" indent="-228600" defTabSz="762000" eaLnBrk="0" hangingPunct="0">
              <a:defRPr sz="1600" b="1">
                <a:solidFill>
                  <a:schemeClr val="tx1"/>
                </a:solidFill>
                <a:latin typeface="Arial" charset="0"/>
                <a:ea typeface="宋体" charset="-122"/>
              </a:defRPr>
            </a:lvl5pPr>
            <a:lvl6pPr marL="2514600" indent="-228600" algn="ctr" defTabSz="762000" eaLnBrk="0" fontAlgn="base" hangingPunct="0">
              <a:spcBef>
                <a:spcPct val="0"/>
              </a:spcBef>
              <a:spcAft>
                <a:spcPct val="0"/>
              </a:spcAft>
              <a:defRPr sz="1600" b="1">
                <a:solidFill>
                  <a:schemeClr val="tx1"/>
                </a:solidFill>
                <a:latin typeface="Arial" charset="0"/>
                <a:ea typeface="宋体" charset="-122"/>
              </a:defRPr>
            </a:lvl6pPr>
            <a:lvl7pPr marL="2971800" indent="-228600" algn="ctr" defTabSz="762000" eaLnBrk="0" fontAlgn="base" hangingPunct="0">
              <a:spcBef>
                <a:spcPct val="0"/>
              </a:spcBef>
              <a:spcAft>
                <a:spcPct val="0"/>
              </a:spcAft>
              <a:defRPr sz="1600" b="1">
                <a:solidFill>
                  <a:schemeClr val="tx1"/>
                </a:solidFill>
                <a:latin typeface="Arial" charset="0"/>
                <a:ea typeface="宋体" charset="-122"/>
              </a:defRPr>
            </a:lvl7pPr>
            <a:lvl8pPr marL="3429000" indent="-228600" algn="ctr" defTabSz="762000" eaLnBrk="0" fontAlgn="base" hangingPunct="0">
              <a:spcBef>
                <a:spcPct val="0"/>
              </a:spcBef>
              <a:spcAft>
                <a:spcPct val="0"/>
              </a:spcAft>
              <a:defRPr sz="1600" b="1">
                <a:solidFill>
                  <a:schemeClr val="tx1"/>
                </a:solidFill>
                <a:latin typeface="Arial" charset="0"/>
                <a:ea typeface="宋体" charset="-122"/>
              </a:defRPr>
            </a:lvl8pPr>
            <a:lvl9pPr marL="3886200" indent="-228600" algn="ctr" defTabSz="762000" eaLnBrk="0" fontAlgn="base" hangingPunct="0">
              <a:spcBef>
                <a:spcPct val="0"/>
              </a:spcBef>
              <a:spcAft>
                <a:spcPct val="0"/>
              </a:spcAft>
              <a:defRPr sz="1600" b="1">
                <a:solidFill>
                  <a:schemeClr val="tx1"/>
                </a:solidFill>
                <a:latin typeface="Arial" charset="0"/>
                <a:ea typeface="宋体" charset="-122"/>
              </a:defRPr>
            </a:lvl9pPr>
          </a:lstStyle>
          <a:p>
            <a:pPr algn="ctr">
              <a:lnSpc>
                <a:spcPct val="150000"/>
              </a:lnSpc>
            </a:pPr>
            <a:r>
              <a:rPr lang="zh-CN" altLang="en-US" sz="1800" dirty="0">
                <a:latin typeface="Microsoft YaHei" charset="0"/>
                <a:ea typeface="Microsoft YaHei" charset="0"/>
                <a:cs typeface="Microsoft YaHei" charset="0"/>
              </a:rPr>
              <a:t>顺义区必须主动结合“互联网”新思路新技术，</a:t>
            </a:r>
            <a:r>
              <a:rPr lang="zh-CN" altLang="en-US" sz="1800" dirty="0" smtClean="0">
                <a:latin typeface="Microsoft YaHei" charset="0"/>
                <a:ea typeface="Microsoft YaHei" charset="0"/>
                <a:cs typeface="Microsoft YaHei" charset="0"/>
              </a:rPr>
              <a:t>促使顺义区在“十三五”期间得到更大发展。</a:t>
            </a:r>
            <a:endParaRPr lang="zh-CN" altLang="en-US" sz="1800" dirty="0">
              <a:latin typeface="Microsoft YaHei" charset="0"/>
              <a:ea typeface="Microsoft YaHei" charset="0"/>
              <a:cs typeface="Microsoft YaHei" charset="0"/>
            </a:endParaRPr>
          </a:p>
        </p:txBody>
      </p:sp>
      <p:sp>
        <p:nvSpPr>
          <p:cNvPr id="22" name="Rectangle 38"/>
          <p:cNvSpPr>
            <a:spLocks noChangeArrowheads="1"/>
          </p:cNvSpPr>
          <p:nvPr/>
        </p:nvSpPr>
        <p:spPr bwMode="auto">
          <a:xfrm>
            <a:off x="6120061" y="1988840"/>
            <a:ext cx="2771775" cy="1844675"/>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ea typeface="宋体" pitchFamily="2" charset="-122"/>
              <a:cs typeface="Arial" charset="0"/>
            </a:endParaRPr>
          </a:p>
        </p:txBody>
      </p:sp>
      <p:sp>
        <p:nvSpPr>
          <p:cNvPr id="23" name="Text Box 39"/>
          <p:cNvSpPr txBox="1">
            <a:spLocks noChangeArrowheads="1"/>
          </p:cNvSpPr>
          <p:nvPr/>
        </p:nvSpPr>
        <p:spPr bwMode="auto">
          <a:xfrm>
            <a:off x="6228184" y="2060848"/>
            <a:ext cx="2736304"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defTabSz="762000" eaLnBrk="0" hangingPunct="0">
              <a:defRPr sz="1600" b="1">
                <a:solidFill>
                  <a:schemeClr val="tx1"/>
                </a:solidFill>
                <a:latin typeface="Arial" charset="0"/>
                <a:ea typeface="宋体" charset="-122"/>
              </a:defRPr>
            </a:lvl1pPr>
            <a:lvl2pPr marL="374650" indent="-184150" defTabSz="762000" eaLnBrk="0" hangingPunct="0">
              <a:defRPr sz="1600" b="1">
                <a:solidFill>
                  <a:schemeClr val="tx1"/>
                </a:solidFill>
                <a:latin typeface="Arial" charset="0"/>
                <a:ea typeface="宋体" charset="-122"/>
              </a:defRPr>
            </a:lvl2pPr>
            <a:lvl3pPr marL="663575" indent="-98425" defTabSz="762000" eaLnBrk="0" hangingPunct="0">
              <a:defRPr sz="1600" b="1">
                <a:solidFill>
                  <a:schemeClr val="tx1"/>
                </a:solidFill>
                <a:latin typeface="Arial" charset="0"/>
                <a:ea typeface="宋体" charset="-122"/>
              </a:defRPr>
            </a:lvl3pPr>
            <a:lvl4pPr marL="1600200" indent="-228600" defTabSz="762000" eaLnBrk="0" hangingPunct="0">
              <a:defRPr sz="1600" b="1">
                <a:solidFill>
                  <a:schemeClr val="tx1"/>
                </a:solidFill>
                <a:latin typeface="Arial" charset="0"/>
                <a:ea typeface="宋体" charset="-122"/>
              </a:defRPr>
            </a:lvl4pPr>
            <a:lvl5pPr marL="2057400" indent="-228600" defTabSz="762000" eaLnBrk="0" hangingPunct="0">
              <a:defRPr sz="1600" b="1">
                <a:solidFill>
                  <a:schemeClr val="tx1"/>
                </a:solidFill>
                <a:latin typeface="Arial" charset="0"/>
                <a:ea typeface="宋体" charset="-122"/>
              </a:defRPr>
            </a:lvl5pPr>
            <a:lvl6pPr marL="2514600" indent="-228600" algn="ctr" defTabSz="762000" eaLnBrk="0" fontAlgn="base" hangingPunct="0">
              <a:spcBef>
                <a:spcPct val="0"/>
              </a:spcBef>
              <a:spcAft>
                <a:spcPct val="0"/>
              </a:spcAft>
              <a:defRPr sz="1600" b="1">
                <a:solidFill>
                  <a:schemeClr val="tx1"/>
                </a:solidFill>
                <a:latin typeface="Arial" charset="0"/>
                <a:ea typeface="宋体" charset="-122"/>
              </a:defRPr>
            </a:lvl6pPr>
            <a:lvl7pPr marL="2971800" indent="-228600" algn="ctr" defTabSz="762000" eaLnBrk="0" fontAlgn="base" hangingPunct="0">
              <a:spcBef>
                <a:spcPct val="0"/>
              </a:spcBef>
              <a:spcAft>
                <a:spcPct val="0"/>
              </a:spcAft>
              <a:defRPr sz="1600" b="1">
                <a:solidFill>
                  <a:schemeClr val="tx1"/>
                </a:solidFill>
                <a:latin typeface="Arial" charset="0"/>
                <a:ea typeface="宋体" charset="-122"/>
              </a:defRPr>
            </a:lvl7pPr>
            <a:lvl8pPr marL="3429000" indent="-228600" algn="ctr" defTabSz="762000" eaLnBrk="0" fontAlgn="base" hangingPunct="0">
              <a:spcBef>
                <a:spcPct val="0"/>
              </a:spcBef>
              <a:spcAft>
                <a:spcPct val="0"/>
              </a:spcAft>
              <a:defRPr sz="1600" b="1">
                <a:solidFill>
                  <a:schemeClr val="tx1"/>
                </a:solidFill>
                <a:latin typeface="Arial" charset="0"/>
                <a:ea typeface="宋体" charset="-122"/>
              </a:defRPr>
            </a:lvl8pPr>
            <a:lvl9pPr marL="3886200" indent="-228600" algn="ctr" defTabSz="762000" eaLnBrk="0" fontAlgn="base" hangingPunct="0">
              <a:spcBef>
                <a:spcPct val="0"/>
              </a:spcBef>
              <a:spcAft>
                <a:spcPct val="0"/>
              </a:spcAft>
              <a:defRPr sz="1600" b="1">
                <a:solidFill>
                  <a:schemeClr val="tx1"/>
                </a:solidFill>
                <a:latin typeface="Arial" charset="0"/>
                <a:ea typeface="宋体" charset="-122"/>
              </a:defRPr>
            </a:lvl9pPr>
          </a:lstStyle>
          <a:p>
            <a:pPr>
              <a:lnSpc>
                <a:spcPct val="200000"/>
              </a:lnSpc>
            </a:pPr>
            <a:r>
              <a:rPr lang="zh-CN" altLang="en-US" dirty="0">
                <a:solidFill>
                  <a:prstClr val="black"/>
                </a:solidFill>
                <a:latin typeface="微软雅黑" pitchFamily="34" charset="-122"/>
                <a:ea typeface="微软雅黑" pitchFamily="34" charset="-122"/>
              </a:rPr>
              <a:t>顺义区打造“临空经济核心区”的重点任务为“互联网</a:t>
            </a:r>
            <a:r>
              <a:rPr lang="en-US" altLang="zh-CN" dirty="0">
                <a:solidFill>
                  <a:prstClr val="black"/>
                </a:solidFill>
                <a:latin typeface="微软雅黑" pitchFamily="34" charset="-122"/>
                <a:ea typeface="微软雅黑" pitchFamily="34" charset="-122"/>
              </a:rPr>
              <a:t>+</a:t>
            </a:r>
            <a:r>
              <a:rPr lang="zh-CN" altLang="en-US" dirty="0">
                <a:solidFill>
                  <a:prstClr val="black"/>
                </a:solidFill>
                <a:latin typeface="微软雅黑" pitchFamily="34" charset="-122"/>
                <a:ea typeface="微软雅黑" pitchFamily="34" charset="-122"/>
              </a:rPr>
              <a:t>”指明方向</a:t>
            </a:r>
          </a:p>
        </p:txBody>
      </p:sp>
      <p:sp>
        <p:nvSpPr>
          <p:cNvPr id="24" name="Rectangle 20"/>
          <p:cNvSpPr>
            <a:spLocks noChangeArrowheads="1"/>
          </p:cNvSpPr>
          <p:nvPr/>
        </p:nvSpPr>
        <p:spPr bwMode="auto">
          <a:xfrm>
            <a:off x="395536" y="4586138"/>
            <a:ext cx="8496300" cy="442913"/>
          </a:xfrm>
          <a:prstGeom prst="rect">
            <a:avLst/>
          </a:prstGeom>
          <a:solidFill>
            <a:srgbClr val="FFC000">
              <a:alpha val="48000"/>
            </a:srgbClr>
          </a:solidFill>
          <a:ln w="12700">
            <a:solidFill>
              <a:schemeClr val="tx1"/>
            </a:solidFill>
            <a:miter lim="800000"/>
            <a:headEnd/>
            <a:tailEnd/>
          </a:ln>
          <a:effectLst>
            <a:outerShdw dist="35921" dir="2700000" algn="ctr" rotWithShape="0">
              <a:schemeClr val="bg2"/>
            </a:outerShdw>
          </a:effectLst>
        </p:spPr>
        <p:txBody>
          <a:bodyPr wrap="none" anchor="ctr">
            <a:noAutofit/>
          </a:bodyPr>
          <a:lstStyle/>
          <a:p>
            <a:pPr>
              <a:defRPr/>
            </a:pPr>
            <a:endParaRPr lang="zh-CN" altLang="en-US">
              <a:ea typeface="宋体" pitchFamily="2" charset="-122"/>
              <a:cs typeface="Arial" charset="0"/>
            </a:endParaRPr>
          </a:p>
        </p:txBody>
      </p:sp>
      <p:sp>
        <p:nvSpPr>
          <p:cNvPr id="25" name="TextBox 24"/>
          <p:cNvSpPr txBox="1"/>
          <p:nvPr/>
        </p:nvSpPr>
        <p:spPr>
          <a:xfrm>
            <a:off x="2843808" y="4581128"/>
            <a:ext cx="3600400" cy="369332"/>
          </a:xfrm>
          <a:prstGeom prst="rect">
            <a:avLst/>
          </a:prstGeom>
          <a:noFill/>
        </p:spPr>
        <p:txBody>
          <a:bodyPr wrap="square" rtlCol="0">
            <a:spAutoFit/>
          </a:bodyPr>
          <a:lstStyle/>
          <a:p>
            <a:pPr algn="ctr"/>
            <a:r>
              <a:rPr lang="zh-CN" altLang="en-US" b="1" dirty="0" smtClean="0">
                <a:latin typeface="微软雅黑" pitchFamily="34" charset="-122"/>
                <a:ea typeface="微软雅黑" pitchFamily="34" charset="-122"/>
              </a:rPr>
              <a:t>结论</a:t>
            </a:r>
            <a:endParaRPr lang="zh-CN" altLang="en-US" b="1" dirty="0">
              <a:latin typeface="微软雅黑" pitchFamily="34" charset="-122"/>
              <a:ea typeface="微软雅黑" pitchFamily="34" charset="-122"/>
            </a:endParaRPr>
          </a:p>
        </p:txBody>
      </p:sp>
      <p:sp>
        <p:nvSpPr>
          <p:cNvPr id="26" name="Rectangle 31"/>
          <p:cNvSpPr>
            <a:spLocks noChangeArrowheads="1"/>
          </p:cNvSpPr>
          <p:nvPr/>
        </p:nvSpPr>
        <p:spPr bwMode="auto">
          <a:xfrm>
            <a:off x="3238797" y="1993850"/>
            <a:ext cx="2773363" cy="1844675"/>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ea typeface="宋体" pitchFamily="2" charset="-122"/>
              <a:cs typeface="Arial" charset="0"/>
            </a:endParaRPr>
          </a:p>
        </p:txBody>
      </p:sp>
      <p:sp>
        <p:nvSpPr>
          <p:cNvPr id="27" name="Text Box 32"/>
          <p:cNvSpPr txBox="1">
            <a:spLocks noChangeArrowheads="1"/>
          </p:cNvSpPr>
          <p:nvPr/>
        </p:nvSpPr>
        <p:spPr bwMode="auto">
          <a:xfrm>
            <a:off x="3275856" y="2132856"/>
            <a:ext cx="2664296" cy="15696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defTabSz="762000" eaLnBrk="0" hangingPunct="0">
              <a:defRPr sz="1600" b="1">
                <a:solidFill>
                  <a:schemeClr val="tx1"/>
                </a:solidFill>
                <a:latin typeface="Arial" charset="0"/>
                <a:ea typeface="宋体" charset="-122"/>
              </a:defRPr>
            </a:lvl1pPr>
            <a:lvl2pPr marL="374650" indent="-184150" defTabSz="762000" eaLnBrk="0" hangingPunct="0">
              <a:defRPr sz="1600" b="1">
                <a:solidFill>
                  <a:schemeClr val="tx1"/>
                </a:solidFill>
                <a:latin typeface="Arial" charset="0"/>
                <a:ea typeface="宋体" charset="-122"/>
              </a:defRPr>
            </a:lvl2pPr>
            <a:lvl3pPr marL="663575" indent="-98425" defTabSz="762000" eaLnBrk="0" hangingPunct="0">
              <a:defRPr sz="1600" b="1">
                <a:solidFill>
                  <a:schemeClr val="tx1"/>
                </a:solidFill>
                <a:latin typeface="Arial" charset="0"/>
                <a:ea typeface="宋体" charset="-122"/>
              </a:defRPr>
            </a:lvl3pPr>
            <a:lvl4pPr marL="1600200" indent="-228600" defTabSz="762000" eaLnBrk="0" hangingPunct="0">
              <a:defRPr sz="1600" b="1">
                <a:solidFill>
                  <a:schemeClr val="tx1"/>
                </a:solidFill>
                <a:latin typeface="Arial" charset="0"/>
                <a:ea typeface="宋体" charset="-122"/>
              </a:defRPr>
            </a:lvl4pPr>
            <a:lvl5pPr marL="2057400" indent="-228600" defTabSz="762000" eaLnBrk="0" hangingPunct="0">
              <a:defRPr sz="1600" b="1">
                <a:solidFill>
                  <a:schemeClr val="tx1"/>
                </a:solidFill>
                <a:latin typeface="Arial" charset="0"/>
                <a:ea typeface="宋体" charset="-122"/>
              </a:defRPr>
            </a:lvl5pPr>
            <a:lvl6pPr marL="2514600" indent="-228600" algn="ctr" defTabSz="762000" eaLnBrk="0" fontAlgn="base" hangingPunct="0">
              <a:spcBef>
                <a:spcPct val="0"/>
              </a:spcBef>
              <a:spcAft>
                <a:spcPct val="0"/>
              </a:spcAft>
              <a:defRPr sz="1600" b="1">
                <a:solidFill>
                  <a:schemeClr val="tx1"/>
                </a:solidFill>
                <a:latin typeface="Arial" charset="0"/>
                <a:ea typeface="宋体" charset="-122"/>
              </a:defRPr>
            </a:lvl6pPr>
            <a:lvl7pPr marL="2971800" indent="-228600" algn="ctr" defTabSz="762000" eaLnBrk="0" fontAlgn="base" hangingPunct="0">
              <a:spcBef>
                <a:spcPct val="0"/>
              </a:spcBef>
              <a:spcAft>
                <a:spcPct val="0"/>
              </a:spcAft>
              <a:defRPr sz="1600" b="1">
                <a:solidFill>
                  <a:schemeClr val="tx1"/>
                </a:solidFill>
                <a:latin typeface="Arial" charset="0"/>
                <a:ea typeface="宋体" charset="-122"/>
              </a:defRPr>
            </a:lvl7pPr>
            <a:lvl8pPr marL="3429000" indent="-228600" algn="ctr" defTabSz="762000" eaLnBrk="0" fontAlgn="base" hangingPunct="0">
              <a:spcBef>
                <a:spcPct val="0"/>
              </a:spcBef>
              <a:spcAft>
                <a:spcPct val="0"/>
              </a:spcAft>
              <a:defRPr sz="1600" b="1">
                <a:solidFill>
                  <a:schemeClr val="tx1"/>
                </a:solidFill>
                <a:latin typeface="Arial" charset="0"/>
                <a:ea typeface="宋体" charset="-122"/>
              </a:defRPr>
            </a:lvl8pPr>
            <a:lvl9pPr marL="3886200" indent="-228600" algn="ctr" defTabSz="762000" eaLnBrk="0" fontAlgn="base" hangingPunct="0">
              <a:spcBef>
                <a:spcPct val="0"/>
              </a:spcBef>
              <a:spcAft>
                <a:spcPct val="0"/>
              </a:spcAft>
              <a:defRPr sz="1600" b="1">
                <a:solidFill>
                  <a:schemeClr val="tx1"/>
                </a:solidFill>
                <a:latin typeface="Arial" charset="0"/>
                <a:ea typeface="宋体" charset="-122"/>
              </a:defRPr>
            </a:lvl9pPr>
          </a:lstStyle>
          <a:p>
            <a:pPr>
              <a:lnSpc>
                <a:spcPct val="200000"/>
              </a:lnSpc>
            </a:pPr>
            <a:r>
              <a:rPr lang="zh-CN" altLang="en-US" dirty="0">
                <a:solidFill>
                  <a:prstClr val="black"/>
                </a:solidFill>
                <a:latin typeface="微软雅黑" pitchFamily="34" charset="-122"/>
                <a:ea typeface="微软雅黑" pitchFamily="34" charset="-122"/>
              </a:rPr>
              <a:t>顺义区“十三五”规划纲要为“互联网</a:t>
            </a:r>
            <a:r>
              <a:rPr lang="en-US" altLang="zh-CN" dirty="0">
                <a:solidFill>
                  <a:prstClr val="black"/>
                </a:solidFill>
                <a:latin typeface="微软雅黑" pitchFamily="34" charset="-122"/>
                <a:ea typeface="微软雅黑" pitchFamily="34" charset="-122"/>
              </a:rPr>
              <a:t>+</a:t>
            </a:r>
            <a:r>
              <a:rPr lang="zh-CN" altLang="en-US" dirty="0">
                <a:solidFill>
                  <a:prstClr val="black"/>
                </a:solidFill>
                <a:latin typeface="微软雅黑" pitchFamily="34" charset="-122"/>
                <a:ea typeface="微软雅黑" pitchFamily="34" charset="-122"/>
              </a:rPr>
              <a:t>”发展提出明确目标</a:t>
            </a:r>
            <a:endParaRPr lang="en-US" altLang="zh-CN" dirty="0">
              <a:solidFill>
                <a:prstClr val="black"/>
              </a:solidFill>
              <a:latin typeface="微软雅黑" pitchFamily="34" charset="-122"/>
              <a:ea typeface="微软雅黑" pitchFamily="34" charset="-122"/>
            </a:endParaRPr>
          </a:p>
        </p:txBody>
      </p:sp>
      <p:sp>
        <p:nvSpPr>
          <p:cNvPr id="28" name="TextBox 27"/>
          <p:cNvSpPr txBox="1"/>
          <p:nvPr/>
        </p:nvSpPr>
        <p:spPr>
          <a:xfrm>
            <a:off x="2771800" y="764704"/>
            <a:ext cx="3384376" cy="584775"/>
          </a:xfrm>
          <a:prstGeom prst="rect">
            <a:avLst/>
          </a:prstGeom>
          <a:noFill/>
        </p:spPr>
        <p:txBody>
          <a:bodyPr wrap="square" rtlCol="0">
            <a:spAutoFit/>
          </a:bodyPr>
          <a:lstStyle/>
          <a:p>
            <a:pPr algn="ctr"/>
            <a:r>
              <a:rPr lang="zh-CN" altLang="en-US" sz="3200" b="1" dirty="0" smtClean="0">
                <a:latin typeface="黑体" panose="02010609060101010101" pitchFamily="49" charset="-122"/>
                <a:ea typeface="黑体" panose="02010609060101010101" pitchFamily="49" charset="-122"/>
              </a:rPr>
              <a:t>结 论</a:t>
            </a:r>
            <a:endParaRPr lang="zh-CN" altLang="en-US" sz="32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33667303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7F98C0C-FAF2-480B-87BE-9D56BE4863FC}" type="slidenum">
              <a:rPr lang="zh-CN" altLang="en-US" smtClean="0"/>
              <a:pPr/>
              <a:t>41</a:t>
            </a:fld>
            <a:endParaRPr lang="zh-CN" altLang="en-US"/>
          </a:p>
        </p:txBody>
      </p:sp>
      <p:pic>
        <p:nvPicPr>
          <p:cNvPr id="36" name="图片 3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03648" y="2060848"/>
            <a:ext cx="6552728" cy="977017"/>
          </a:xfrm>
          <a:prstGeom prst="rect">
            <a:avLst/>
          </a:prstGeom>
          <a:effectLst>
            <a:outerShdw blurRad="203200" dist="63500" dir="5400000" algn="t" rotWithShape="0">
              <a:prstClr val="black">
                <a:alpha val="29000"/>
              </a:prstClr>
            </a:outerShdw>
          </a:effectLst>
        </p:spPr>
      </p:pic>
      <p:sp>
        <p:nvSpPr>
          <p:cNvPr id="37" name="TextBox 36"/>
          <p:cNvSpPr txBox="1"/>
          <p:nvPr/>
        </p:nvSpPr>
        <p:spPr>
          <a:xfrm>
            <a:off x="2656868" y="2404414"/>
            <a:ext cx="4893810" cy="338554"/>
          </a:xfrm>
          <a:prstGeom prst="rect">
            <a:avLst/>
          </a:prstGeom>
          <a:noFill/>
        </p:spPr>
        <p:txBody>
          <a:bodyPr wrap="square" rtlCol="0">
            <a:spAutoFit/>
          </a:bodyPr>
          <a:lstStyle/>
          <a:p>
            <a:pPr lvl="0" algn="just">
              <a:defRPr/>
            </a:pPr>
            <a:r>
              <a:rPr lang="zh-CN" altLang="en-US" sz="1600" b="1" dirty="0">
                <a:latin typeface="Microsoft YaHei" charset="0"/>
                <a:ea typeface="Microsoft YaHei" charset="0"/>
                <a:cs typeface="Microsoft YaHei" charset="0"/>
              </a:rPr>
              <a:t>顺义</a:t>
            </a:r>
            <a:r>
              <a:rPr lang="zh-CN" altLang="en-US" sz="1600" b="1" dirty="0" smtClean="0">
                <a:latin typeface="Microsoft YaHei" charset="0"/>
                <a:ea typeface="Microsoft YaHei" charset="0"/>
                <a:cs typeface="Microsoft YaHei" charset="0"/>
              </a:rPr>
              <a:t>区发展</a:t>
            </a:r>
            <a:r>
              <a:rPr lang="zh-CN" altLang="en-US" sz="1600" b="1" dirty="0">
                <a:latin typeface="Microsoft YaHei" charset="0"/>
                <a:ea typeface="Microsoft YaHei" charset="0"/>
                <a:cs typeface="Microsoft YaHei" charset="0"/>
              </a:rPr>
              <a:t>“互联网</a:t>
            </a:r>
            <a:r>
              <a:rPr lang="en-US" altLang="zh-CN" sz="1600" b="1" dirty="0">
                <a:latin typeface="Microsoft YaHei" charset="0"/>
                <a:ea typeface="Microsoft YaHei" charset="0"/>
                <a:cs typeface="Microsoft YaHei" charset="0"/>
              </a:rPr>
              <a:t>+”</a:t>
            </a:r>
            <a:r>
              <a:rPr lang="zh-CN" altLang="en-US" sz="1600" b="1" dirty="0">
                <a:latin typeface="Microsoft YaHei" charset="0"/>
                <a:ea typeface="Microsoft YaHei" charset="0"/>
                <a:cs typeface="Microsoft YaHei" charset="0"/>
              </a:rPr>
              <a:t>的优势 </a:t>
            </a:r>
          </a:p>
        </p:txBody>
      </p:sp>
      <p:sp>
        <p:nvSpPr>
          <p:cNvPr id="38" name="六边形 4"/>
          <p:cNvSpPr/>
          <p:nvPr/>
        </p:nvSpPr>
        <p:spPr>
          <a:xfrm>
            <a:off x="1579748" y="2236717"/>
            <a:ext cx="841512" cy="672720"/>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9" name="TextBox 38"/>
          <p:cNvSpPr txBox="1"/>
          <p:nvPr/>
        </p:nvSpPr>
        <p:spPr>
          <a:xfrm flipH="1">
            <a:off x="1572234" y="2366075"/>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1</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pic>
        <p:nvPicPr>
          <p:cNvPr id="40" name="图片 3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03648" y="3137125"/>
            <a:ext cx="6552728" cy="977017"/>
          </a:xfrm>
          <a:prstGeom prst="rect">
            <a:avLst/>
          </a:prstGeom>
          <a:effectLst>
            <a:outerShdw blurRad="203200" dist="63500" dir="5400000" algn="t" rotWithShape="0">
              <a:prstClr val="black">
                <a:alpha val="29000"/>
              </a:prstClr>
            </a:outerShdw>
          </a:effectLst>
        </p:spPr>
      </p:pic>
      <p:sp>
        <p:nvSpPr>
          <p:cNvPr id="41" name="六边形 4"/>
          <p:cNvSpPr/>
          <p:nvPr/>
        </p:nvSpPr>
        <p:spPr>
          <a:xfrm>
            <a:off x="1579748" y="3312994"/>
            <a:ext cx="841512" cy="672720"/>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2" name="TextBox 41"/>
          <p:cNvSpPr txBox="1"/>
          <p:nvPr/>
        </p:nvSpPr>
        <p:spPr>
          <a:xfrm flipH="1">
            <a:off x="1572234" y="3442352"/>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2</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pic>
        <p:nvPicPr>
          <p:cNvPr id="43" name="图片 4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03648" y="4213402"/>
            <a:ext cx="6552728" cy="977017"/>
          </a:xfrm>
          <a:prstGeom prst="rect">
            <a:avLst/>
          </a:prstGeom>
          <a:effectLst>
            <a:outerShdw blurRad="203200" dist="63500" dir="5400000" algn="t" rotWithShape="0">
              <a:prstClr val="black">
                <a:alpha val="29000"/>
              </a:prstClr>
            </a:outerShdw>
          </a:effectLst>
        </p:spPr>
      </p:pic>
      <p:sp>
        <p:nvSpPr>
          <p:cNvPr id="44" name="TextBox 43"/>
          <p:cNvSpPr txBox="1"/>
          <p:nvPr/>
        </p:nvSpPr>
        <p:spPr>
          <a:xfrm>
            <a:off x="2656868" y="4555028"/>
            <a:ext cx="4893810" cy="338554"/>
          </a:xfrm>
          <a:prstGeom prst="rect">
            <a:avLst/>
          </a:prstGeom>
          <a:noFill/>
        </p:spPr>
        <p:txBody>
          <a:bodyPr wrap="square" rtlCol="0">
            <a:spAutoFit/>
          </a:bodyPr>
          <a:lstStyle/>
          <a:p>
            <a:pPr lvl="0" algn="just">
              <a:defRPr/>
            </a:pPr>
            <a:r>
              <a:rPr lang="zh-CN" altLang="en-US" sz="1600" b="1" kern="0" dirty="0">
                <a:latin typeface="Arial" pitchFamily="34" charset="0"/>
                <a:ea typeface="微软雅黑" pitchFamily="34" charset="-122"/>
                <a:cs typeface="Arial" pitchFamily="34" charset="0"/>
              </a:rPr>
              <a:t>顺义区发展现状及差距分析</a:t>
            </a:r>
          </a:p>
        </p:txBody>
      </p:sp>
      <p:sp>
        <p:nvSpPr>
          <p:cNvPr id="45" name="六边形 4"/>
          <p:cNvSpPr/>
          <p:nvPr/>
        </p:nvSpPr>
        <p:spPr>
          <a:xfrm>
            <a:off x="1579748" y="4389272"/>
            <a:ext cx="841512" cy="672720"/>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6" name="TextBox 45"/>
          <p:cNvSpPr txBox="1"/>
          <p:nvPr/>
        </p:nvSpPr>
        <p:spPr>
          <a:xfrm flipH="1">
            <a:off x="1572234" y="4518629"/>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3</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sp>
        <p:nvSpPr>
          <p:cNvPr id="47" name="TextBox 21"/>
          <p:cNvSpPr txBox="1"/>
          <p:nvPr/>
        </p:nvSpPr>
        <p:spPr>
          <a:xfrm>
            <a:off x="2656867" y="3503826"/>
            <a:ext cx="5014743" cy="338554"/>
          </a:xfrm>
          <a:prstGeom prst="rect">
            <a:avLst/>
          </a:prstGeom>
          <a:noFill/>
        </p:spPr>
        <p:txBody>
          <a:bodyPr wrap="square" rtlCol="0">
            <a:spAutoFit/>
          </a:bodyPr>
          <a:lstStyle/>
          <a:p>
            <a:pPr algn="just">
              <a:defRPr/>
            </a:pPr>
            <a:r>
              <a:rPr lang="zh-CN" altLang="en-US" sz="1600" b="1" dirty="0">
                <a:latin typeface="Microsoft YaHei" charset="0"/>
                <a:ea typeface="Microsoft YaHei" charset="0"/>
                <a:cs typeface="Microsoft YaHei" charset="0"/>
              </a:rPr>
              <a:t>顺义</a:t>
            </a:r>
            <a:r>
              <a:rPr lang="zh-CN" altLang="en-US" sz="1600" b="1" dirty="0" smtClean="0">
                <a:latin typeface="Microsoft YaHei" charset="0"/>
                <a:ea typeface="Microsoft YaHei" charset="0"/>
                <a:cs typeface="Microsoft YaHei" charset="0"/>
              </a:rPr>
              <a:t>区发展</a:t>
            </a:r>
            <a:r>
              <a:rPr lang="zh-CN" altLang="en-US" sz="1600" b="1" dirty="0">
                <a:latin typeface="Microsoft YaHei" charset="0"/>
                <a:ea typeface="Microsoft YaHei" charset="0"/>
                <a:cs typeface="Microsoft YaHei" charset="0"/>
              </a:rPr>
              <a:t>“互联网</a:t>
            </a:r>
            <a:r>
              <a:rPr lang="en-US" altLang="zh-CN" sz="1600" b="1" dirty="0">
                <a:latin typeface="Microsoft YaHei" charset="0"/>
                <a:ea typeface="Microsoft YaHei" charset="0"/>
                <a:cs typeface="Microsoft YaHei" charset="0"/>
              </a:rPr>
              <a:t>+”</a:t>
            </a:r>
            <a:r>
              <a:rPr lang="zh-CN" altLang="en-US" sz="1600" b="1" dirty="0">
                <a:latin typeface="Microsoft YaHei" charset="0"/>
                <a:ea typeface="Microsoft YaHei" charset="0"/>
                <a:cs typeface="Microsoft YaHei" charset="0"/>
              </a:rPr>
              <a:t>的机遇分析</a:t>
            </a:r>
          </a:p>
        </p:txBody>
      </p:sp>
      <p:pic>
        <p:nvPicPr>
          <p:cNvPr id="48" name="图片 4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03648" y="5287892"/>
            <a:ext cx="6552728" cy="977017"/>
          </a:xfrm>
          <a:prstGeom prst="rect">
            <a:avLst/>
          </a:prstGeom>
          <a:effectLst>
            <a:outerShdw blurRad="203200" dist="63500" dir="5400000" algn="t" rotWithShape="0">
              <a:prstClr val="black">
                <a:alpha val="29000"/>
              </a:prstClr>
            </a:outerShdw>
          </a:effectLst>
        </p:spPr>
      </p:pic>
      <p:sp>
        <p:nvSpPr>
          <p:cNvPr id="49" name="TextBox 30"/>
          <p:cNvSpPr txBox="1"/>
          <p:nvPr/>
        </p:nvSpPr>
        <p:spPr>
          <a:xfrm>
            <a:off x="2656868" y="5593119"/>
            <a:ext cx="4893810" cy="338554"/>
          </a:xfrm>
          <a:prstGeom prst="rect">
            <a:avLst/>
          </a:prstGeom>
          <a:noFill/>
        </p:spPr>
        <p:txBody>
          <a:bodyPr wrap="square" rtlCol="0">
            <a:spAutoFit/>
          </a:bodyPr>
          <a:lstStyle/>
          <a:p>
            <a:pPr lvl="0" algn="just">
              <a:defRPr/>
            </a:pPr>
            <a:r>
              <a:rPr lang="zh-CN" altLang="en-US" sz="1600" b="1" kern="0" dirty="0">
                <a:latin typeface="Arial" pitchFamily="34" charset="0"/>
                <a:ea typeface="微软雅黑" pitchFamily="34" charset="-122"/>
                <a:cs typeface="Arial" pitchFamily="34" charset="0"/>
              </a:rPr>
              <a:t>顺义</a:t>
            </a:r>
            <a:r>
              <a:rPr lang="zh-CN" altLang="en-US" sz="1600" b="1" kern="0" dirty="0" smtClean="0">
                <a:latin typeface="Arial" pitchFamily="34" charset="0"/>
                <a:ea typeface="微软雅黑" pitchFamily="34" charset="-122"/>
                <a:cs typeface="Arial" pitchFamily="34" charset="0"/>
              </a:rPr>
              <a:t>区“互联网</a:t>
            </a:r>
            <a:r>
              <a:rPr lang="en-US" altLang="zh-CN" sz="1600" b="1" kern="0" dirty="0" smtClean="0">
                <a:latin typeface="Arial" pitchFamily="34" charset="0"/>
                <a:ea typeface="微软雅黑" pitchFamily="34" charset="-122"/>
                <a:cs typeface="Arial" pitchFamily="34" charset="0"/>
              </a:rPr>
              <a:t>+</a:t>
            </a:r>
            <a:r>
              <a:rPr lang="zh-CN" altLang="en-US" sz="1600" b="1" kern="0" dirty="0" smtClean="0">
                <a:latin typeface="Arial" pitchFamily="34" charset="0"/>
                <a:ea typeface="微软雅黑" pitchFamily="34" charset="-122"/>
                <a:cs typeface="Arial" pitchFamily="34" charset="0"/>
              </a:rPr>
              <a:t>”发展</a:t>
            </a:r>
            <a:r>
              <a:rPr lang="zh-CN" altLang="en-US" sz="1600" b="1" kern="0" dirty="0">
                <a:latin typeface="Arial" pitchFamily="34" charset="0"/>
                <a:ea typeface="微软雅黑" pitchFamily="34" charset="-122"/>
                <a:cs typeface="Arial" pitchFamily="34" charset="0"/>
              </a:rPr>
              <a:t>的战略定位 </a:t>
            </a:r>
          </a:p>
        </p:txBody>
      </p:sp>
      <p:sp>
        <p:nvSpPr>
          <p:cNvPr id="50" name="六边形 4"/>
          <p:cNvSpPr/>
          <p:nvPr/>
        </p:nvSpPr>
        <p:spPr>
          <a:xfrm>
            <a:off x="1579748" y="5463762"/>
            <a:ext cx="841512" cy="672720"/>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1" name="TextBox 32"/>
          <p:cNvSpPr txBox="1"/>
          <p:nvPr/>
        </p:nvSpPr>
        <p:spPr>
          <a:xfrm flipH="1">
            <a:off x="1572234" y="5593119"/>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4</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sp>
        <p:nvSpPr>
          <p:cNvPr id="25" name="矩形 24"/>
          <p:cNvSpPr/>
          <p:nvPr/>
        </p:nvSpPr>
        <p:spPr>
          <a:xfrm>
            <a:off x="395536" y="764784"/>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2400" b="1" dirty="0" smtClean="0">
                <a:solidFill>
                  <a:schemeClr val="tx1"/>
                </a:solidFill>
                <a:latin typeface="黑体" panose="02010609060101010101" pitchFamily="49" charset="-122"/>
                <a:ea typeface="黑体" panose="02010609060101010101" pitchFamily="49" charset="-122"/>
              </a:rPr>
              <a:t>1.2 </a:t>
            </a:r>
            <a:r>
              <a:rPr lang="zh-CN" altLang="en-US" sz="2400" b="1" dirty="0" smtClean="0">
                <a:solidFill>
                  <a:schemeClr val="tx1"/>
                </a:solidFill>
                <a:latin typeface="黑体" panose="02010609060101010101" pitchFamily="49" charset="-122"/>
                <a:ea typeface="黑体" panose="02010609060101010101" pitchFamily="49" charset="-122"/>
              </a:rPr>
              <a:t>战略定位分析关注优势、机遇、现状</a:t>
            </a:r>
            <a:endParaRPr lang="zh-CN" altLang="en-US" sz="2400" b="1"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185953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37"/>
                                        </p:tgtEl>
                                        <p:attrNameLst>
                                          <p:attrName>style.opacity</p:attrName>
                                        </p:attrNameLst>
                                      </p:cBhvr>
                                      <p:to>
                                        <p:strVal val="0.25"/>
                                      </p:to>
                                    </p:set>
                                    <p:animEffect filter="image" prLst="opacity: 0.25">
                                      <p:cBhvr rctx="IE">
                                        <p:cTn id="7" dur="indefinite"/>
                                        <p:tgtEl>
                                          <p:spTgt spid="37"/>
                                        </p:tgtEl>
                                      </p:cBhvr>
                                    </p:animEffect>
                                  </p:childTnLst>
                                </p:cTn>
                              </p:par>
                            </p:childTnLst>
                          </p:cTn>
                        </p:par>
                        <p:par>
                          <p:cTn id="8" fill="hold">
                            <p:stCondLst>
                              <p:cond delay="0"/>
                            </p:stCondLst>
                            <p:childTnLst>
                              <p:par>
                                <p:cTn id="9" presetID="9" presetClass="emph" presetSubtype="0" grpId="0" nodeType="afterEffect">
                                  <p:stCondLst>
                                    <p:cond delay="0"/>
                                  </p:stCondLst>
                                  <p:childTnLst>
                                    <p:set>
                                      <p:cBhvr rctx="PPT">
                                        <p:cTn id="10" dur="indefinite"/>
                                        <p:tgtEl>
                                          <p:spTgt spid="47"/>
                                        </p:tgtEl>
                                        <p:attrNameLst>
                                          <p:attrName>style.opacity</p:attrName>
                                        </p:attrNameLst>
                                      </p:cBhvr>
                                      <p:to>
                                        <p:strVal val="0.25"/>
                                      </p:to>
                                    </p:set>
                                    <p:animEffect filter="image" prLst="opacity: 0.25">
                                      <p:cBhvr rctx="IE">
                                        <p:cTn id="11" dur="indefinite"/>
                                        <p:tgtEl>
                                          <p:spTgt spid="47"/>
                                        </p:tgtEl>
                                      </p:cBhvr>
                                    </p:animEffect>
                                  </p:childTnLst>
                                </p:cTn>
                              </p:par>
                              <p:par>
                                <p:cTn id="12" presetID="9" presetClass="emph" presetSubtype="0" grpId="0" nodeType="withEffect">
                                  <p:stCondLst>
                                    <p:cond delay="0"/>
                                  </p:stCondLst>
                                  <p:childTnLst>
                                    <p:set>
                                      <p:cBhvr rctx="PPT">
                                        <p:cTn id="13" dur="indefinite"/>
                                        <p:tgtEl>
                                          <p:spTgt spid="49"/>
                                        </p:tgtEl>
                                        <p:attrNameLst>
                                          <p:attrName>style.opacity</p:attrName>
                                        </p:attrNameLst>
                                      </p:cBhvr>
                                      <p:to>
                                        <p:strVal val="0.25"/>
                                      </p:to>
                                    </p:set>
                                    <p:animEffect filter="image" prLst="opacity: 0.25">
                                      <p:cBhvr rctx="IE">
                                        <p:cTn id="14" dur="indefinite"/>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7" grpId="0"/>
      <p:bldP spid="4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42</a:t>
            </a:fld>
            <a:endParaRPr lang="zh-CN" altLang="en-US"/>
          </a:p>
        </p:txBody>
      </p:sp>
      <p:grpSp>
        <p:nvGrpSpPr>
          <p:cNvPr id="11" name="组合 10"/>
          <p:cNvGrpSpPr/>
          <p:nvPr/>
        </p:nvGrpSpPr>
        <p:grpSpPr>
          <a:xfrm>
            <a:off x="437515" y="1988840"/>
            <a:ext cx="8310949" cy="3832225"/>
            <a:chOff x="323528" y="1988841"/>
            <a:chExt cx="8532813" cy="3832225"/>
          </a:xfrm>
        </p:grpSpPr>
        <p:sp>
          <p:nvSpPr>
            <p:cNvPr id="3" name="Rectangle 3"/>
            <p:cNvSpPr>
              <a:spLocks noChangeArrowheads="1"/>
            </p:cNvSpPr>
            <p:nvPr/>
          </p:nvSpPr>
          <p:spPr bwMode="auto">
            <a:xfrm>
              <a:off x="426716" y="2352180"/>
              <a:ext cx="3741737"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oAutofit/>
            </a:bodyPr>
            <a:lstStyle/>
            <a:p>
              <a:pPr marL="190500" lvl="1" indent="266700" algn="l">
                <a:lnSpc>
                  <a:spcPct val="150000"/>
                </a:lnSpc>
                <a:spcBef>
                  <a:spcPct val="20000"/>
                </a:spcBef>
                <a:buClr>
                  <a:schemeClr val="tx1"/>
                </a:buClr>
                <a:buFont typeface="Arial" charset="0"/>
                <a:buChar char="–"/>
                <a:tabLst>
                  <a:tab pos="8521700" algn="r"/>
                </a:tabLst>
              </a:pPr>
              <a:r>
                <a:rPr lang="zh-CN" altLang="en-US" dirty="0" smtClean="0">
                  <a:latin typeface="微软雅黑" pitchFamily="34" charset="-122"/>
                  <a:ea typeface="微软雅黑" pitchFamily="34" charset="-122"/>
                </a:rPr>
                <a:t>航空业</a:t>
              </a:r>
              <a:endParaRPr lang="en-US" altLang="zh-CN" dirty="0" smtClean="0">
                <a:latin typeface="微软雅黑" pitchFamily="34" charset="-122"/>
                <a:ea typeface="微软雅黑" pitchFamily="34" charset="-122"/>
              </a:endParaRPr>
            </a:p>
            <a:p>
              <a:pPr marL="190500" lvl="1" indent="266700" algn="l">
                <a:lnSpc>
                  <a:spcPct val="150000"/>
                </a:lnSpc>
                <a:spcBef>
                  <a:spcPct val="20000"/>
                </a:spcBef>
                <a:buClr>
                  <a:schemeClr val="tx1"/>
                </a:buClr>
                <a:buFont typeface="Arial" charset="0"/>
                <a:buChar char="–"/>
                <a:tabLst>
                  <a:tab pos="8521700" algn="r"/>
                </a:tabLst>
              </a:pPr>
              <a:r>
                <a:rPr lang="zh-CN" altLang="en-US" b="0" dirty="0" smtClean="0">
                  <a:latin typeface="微软雅黑" pitchFamily="34" charset="-122"/>
                  <a:ea typeface="微软雅黑" pitchFamily="34" charset="-122"/>
                </a:rPr>
                <a:t>汽车业</a:t>
              </a:r>
              <a:endParaRPr lang="en-US" altLang="zh-CN" b="0" dirty="0" smtClean="0">
                <a:latin typeface="微软雅黑" pitchFamily="34" charset="-122"/>
                <a:ea typeface="微软雅黑" pitchFamily="34" charset="-122"/>
              </a:endParaRPr>
            </a:p>
            <a:p>
              <a:pPr marL="190500" lvl="1" indent="266700" algn="l">
                <a:lnSpc>
                  <a:spcPct val="150000"/>
                </a:lnSpc>
                <a:spcBef>
                  <a:spcPct val="20000"/>
                </a:spcBef>
                <a:buClr>
                  <a:schemeClr val="tx1"/>
                </a:buClr>
                <a:buFont typeface="Arial" charset="0"/>
                <a:buChar char="–"/>
                <a:tabLst>
                  <a:tab pos="8521700" algn="r"/>
                </a:tabLst>
              </a:pPr>
              <a:r>
                <a:rPr lang="zh-CN" altLang="en-US" dirty="0" smtClean="0">
                  <a:latin typeface="微软雅黑" pitchFamily="34" charset="-122"/>
                  <a:ea typeface="微软雅黑" pitchFamily="34" charset="-122"/>
                </a:rPr>
                <a:t>农业</a:t>
              </a:r>
              <a:endParaRPr lang="en-US" altLang="zh-CN" dirty="0" smtClean="0">
                <a:latin typeface="微软雅黑" pitchFamily="34" charset="-122"/>
                <a:ea typeface="微软雅黑" pitchFamily="34" charset="-122"/>
              </a:endParaRPr>
            </a:p>
            <a:p>
              <a:pPr marL="190500" lvl="1" indent="266700" algn="l">
                <a:lnSpc>
                  <a:spcPct val="150000"/>
                </a:lnSpc>
                <a:spcBef>
                  <a:spcPct val="20000"/>
                </a:spcBef>
                <a:buClr>
                  <a:schemeClr val="tx1"/>
                </a:buClr>
                <a:buFont typeface="Arial" charset="0"/>
                <a:buChar char="–"/>
                <a:tabLst>
                  <a:tab pos="8521700" algn="r"/>
                </a:tabLst>
              </a:pPr>
              <a:r>
                <a:rPr lang="zh-CN" altLang="en-US" b="0" dirty="0" smtClean="0">
                  <a:latin typeface="微软雅黑" pitchFamily="34" charset="-122"/>
                  <a:ea typeface="微软雅黑" pitchFamily="34" charset="-122"/>
                </a:rPr>
                <a:t>电子商务</a:t>
              </a:r>
              <a:endParaRPr lang="en-US" altLang="zh-CN" b="0" dirty="0" smtClean="0">
                <a:latin typeface="微软雅黑" pitchFamily="34" charset="-122"/>
                <a:ea typeface="微软雅黑" pitchFamily="34" charset="-122"/>
              </a:endParaRPr>
            </a:p>
            <a:p>
              <a:pPr marL="190500" lvl="1" indent="266700" algn="l">
                <a:lnSpc>
                  <a:spcPct val="150000"/>
                </a:lnSpc>
                <a:spcBef>
                  <a:spcPct val="20000"/>
                </a:spcBef>
                <a:buClr>
                  <a:schemeClr val="tx1"/>
                </a:buClr>
                <a:buFont typeface="Arial" charset="0"/>
                <a:buChar char="–"/>
                <a:tabLst>
                  <a:tab pos="8521700" algn="r"/>
                </a:tabLst>
              </a:pPr>
              <a:r>
                <a:rPr lang="zh-CN" altLang="en-US" dirty="0">
                  <a:latin typeface="微软雅黑" pitchFamily="34" charset="-122"/>
                  <a:ea typeface="微软雅黑" pitchFamily="34" charset="-122"/>
                </a:rPr>
                <a:t>物流</a:t>
              </a:r>
              <a:endParaRPr lang="zh-CN" altLang="de-DE" b="0" dirty="0">
                <a:latin typeface="微软雅黑" pitchFamily="34" charset="-122"/>
                <a:ea typeface="微软雅黑" pitchFamily="34" charset="-122"/>
              </a:endParaRPr>
            </a:p>
          </p:txBody>
        </p:sp>
        <p:sp>
          <p:nvSpPr>
            <p:cNvPr id="4" name="AutoShape 4"/>
            <p:cNvSpPr>
              <a:spLocks noChangeArrowheads="1"/>
            </p:cNvSpPr>
            <p:nvPr/>
          </p:nvSpPr>
          <p:spPr bwMode="auto">
            <a:xfrm rot="16200000" flipV="1">
              <a:off x="2044378" y="3614441"/>
              <a:ext cx="487363" cy="3925887"/>
            </a:xfrm>
            <a:prstGeom prst="homePlate">
              <a:avLst>
                <a:gd name="adj" fmla="val 16616"/>
              </a:avLst>
            </a:prstGeom>
            <a:solidFill>
              <a:schemeClr val="tx2">
                <a:lumMod val="20000"/>
                <a:lumOff val="80000"/>
              </a:schemeClr>
            </a:solidFill>
            <a:ln w="6350">
              <a:noFill/>
              <a:miter lim="800000"/>
              <a:headEnd/>
              <a:tailEnd/>
            </a:ln>
            <a:effectLst>
              <a:outerShdw dist="35921" dir="2700000" algn="ctr" rotWithShape="0">
                <a:schemeClr val="hlink"/>
              </a:outerShdw>
            </a:effectLst>
          </p:spPr>
          <p:txBody>
            <a:bodyPr wrap="none" lIns="0" tIns="0" rIns="0" bIns="0" anchor="ctr">
              <a:noAutofit/>
            </a:bodyPr>
            <a:lstStyle/>
            <a:p>
              <a:pPr>
                <a:defRPr/>
              </a:pPr>
              <a:endParaRPr lang="zh-CN" altLang="en-US">
                <a:latin typeface="微软雅黑" pitchFamily="34" charset="-122"/>
                <a:ea typeface="微软雅黑" pitchFamily="34" charset="-122"/>
                <a:cs typeface="Arial" charset="0"/>
              </a:endParaRPr>
            </a:p>
          </p:txBody>
        </p:sp>
        <p:sp>
          <p:nvSpPr>
            <p:cNvPr id="5" name="Freeform 5"/>
            <p:cNvSpPr>
              <a:spLocks/>
            </p:cNvSpPr>
            <p:nvPr/>
          </p:nvSpPr>
          <p:spPr bwMode="auto">
            <a:xfrm flipV="1">
              <a:off x="323528" y="1988841"/>
              <a:ext cx="3929063" cy="3295650"/>
            </a:xfrm>
            <a:custGeom>
              <a:avLst/>
              <a:gdLst>
                <a:gd name="T0" fmla="*/ 0 w 2475"/>
                <a:gd name="T1" fmla="*/ 0 h 2076"/>
                <a:gd name="T2" fmla="*/ 1228 w 2475"/>
                <a:gd name="T3" fmla="*/ 49 h 2076"/>
                <a:gd name="T4" fmla="*/ 2475 w 2475"/>
                <a:gd name="T5" fmla="*/ 0 h 2076"/>
                <a:gd name="T6" fmla="*/ 2475 w 2475"/>
                <a:gd name="T7" fmla="*/ 2076 h 2076"/>
                <a:gd name="T8" fmla="*/ 0 w 2475"/>
                <a:gd name="T9" fmla="*/ 2076 h 2076"/>
                <a:gd name="T10" fmla="*/ 0 w 2475"/>
                <a:gd name="T11" fmla="*/ 0 h 2076"/>
                <a:gd name="T12" fmla="*/ 0 60000 65536"/>
                <a:gd name="T13" fmla="*/ 0 60000 65536"/>
                <a:gd name="T14" fmla="*/ 0 60000 65536"/>
                <a:gd name="T15" fmla="*/ 0 60000 65536"/>
                <a:gd name="T16" fmla="*/ 0 60000 65536"/>
                <a:gd name="T17" fmla="*/ 0 60000 65536"/>
                <a:gd name="T18" fmla="*/ 0 w 2475"/>
                <a:gd name="T19" fmla="*/ 0 h 2076"/>
                <a:gd name="T20" fmla="*/ 2475 w 2475"/>
                <a:gd name="T21" fmla="*/ 2076 h 2076"/>
              </a:gdLst>
              <a:ahLst/>
              <a:cxnLst>
                <a:cxn ang="T12">
                  <a:pos x="T0" y="T1"/>
                </a:cxn>
                <a:cxn ang="T13">
                  <a:pos x="T2" y="T3"/>
                </a:cxn>
                <a:cxn ang="T14">
                  <a:pos x="T4" y="T5"/>
                </a:cxn>
                <a:cxn ang="T15">
                  <a:pos x="T6" y="T7"/>
                </a:cxn>
                <a:cxn ang="T16">
                  <a:pos x="T8" y="T9"/>
                </a:cxn>
                <a:cxn ang="T17">
                  <a:pos x="T10" y="T11"/>
                </a:cxn>
              </a:cxnLst>
              <a:rect l="T18" t="T19" r="T20" b="T21"/>
              <a:pathLst>
                <a:path w="2475" h="2076">
                  <a:moveTo>
                    <a:pt x="0" y="0"/>
                  </a:moveTo>
                  <a:lnTo>
                    <a:pt x="1228" y="49"/>
                  </a:lnTo>
                  <a:lnTo>
                    <a:pt x="2475" y="0"/>
                  </a:lnTo>
                  <a:lnTo>
                    <a:pt x="2475" y="2076"/>
                  </a:lnTo>
                  <a:lnTo>
                    <a:pt x="0" y="2076"/>
                  </a:lnTo>
                  <a:lnTo>
                    <a:pt x="0" y="0"/>
                  </a:lnTo>
                  <a:close/>
                </a:path>
              </a:pathLst>
            </a:custGeom>
            <a:noFill/>
            <a:ln w="63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noAutofit/>
            </a:bodyPr>
            <a:lstStyle/>
            <a:p>
              <a:endParaRPr lang="zh-CN" altLang="en-US">
                <a:latin typeface="微软雅黑" pitchFamily="34" charset="-122"/>
                <a:ea typeface="微软雅黑" pitchFamily="34" charset="-122"/>
              </a:endParaRPr>
            </a:p>
          </p:txBody>
        </p:sp>
        <p:sp>
          <p:nvSpPr>
            <p:cNvPr id="6" name="AutoShape 6"/>
            <p:cNvSpPr>
              <a:spLocks noChangeArrowheads="1"/>
            </p:cNvSpPr>
            <p:nvPr/>
          </p:nvSpPr>
          <p:spPr bwMode="auto">
            <a:xfrm rot="5400000">
              <a:off x="6651304" y="266403"/>
              <a:ext cx="481012" cy="3925887"/>
            </a:xfrm>
            <a:prstGeom prst="homePlate">
              <a:avLst>
                <a:gd name="adj" fmla="val 15185"/>
              </a:avLst>
            </a:prstGeom>
            <a:solidFill>
              <a:schemeClr val="tx2">
                <a:lumMod val="20000"/>
                <a:lumOff val="80000"/>
              </a:schemeClr>
            </a:solidFill>
            <a:ln w="6350">
              <a:noFill/>
              <a:miter lim="800000"/>
              <a:headEnd/>
              <a:tailEnd/>
            </a:ln>
            <a:effectLst>
              <a:outerShdw dist="35921" dir="2700000" algn="ctr" rotWithShape="0">
                <a:schemeClr val="hlink"/>
              </a:outerShdw>
            </a:effectLst>
          </p:spPr>
          <p:txBody>
            <a:bodyPr wrap="none" lIns="0" tIns="0" rIns="0" bIns="0" anchor="ctr">
              <a:noAutofit/>
            </a:bodyPr>
            <a:lstStyle/>
            <a:p>
              <a:pPr>
                <a:defRPr/>
              </a:pPr>
              <a:endParaRPr lang="zh-CN" altLang="en-US">
                <a:latin typeface="微软雅黑" pitchFamily="34" charset="-122"/>
                <a:ea typeface="微软雅黑" pitchFamily="34" charset="-122"/>
                <a:cs typeface="Arial" charset="0"/>
              </a:endParaRPr>
            </a:p>
          </p:txBody>
        </p:sp>
        <p:sp>
          <p:nvSpPr>
            <p:cNvPr id="7" name="Rectangle 7"/>
            <p:cNvSpPr>
              <a:spLocks noChangeArrowheads="1"/>
            </p:cNvSpPr>
            <p:nvPr/>
          </p:nvSpPr>
          <p:spPr bwMode="auto">
            <a:xfrm>
              <a:off x="5030466" y="2700041"/>
              <a:ext cx="3741737"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oAutofit/>
            </a:bodyPr>
            <a:lstStyle/>
            <a:p>
              <a:pPr marL="190500" lvl="1" indent="266700" algn="l">
                <a:lnSpc>
                  <a:spcPct val="150000"/>
                </a:lnSpc>
                <a:spcBef>
                  <a:spcPct val="20000"/>
                </a:spcBef>
                <a:buClr>
                  <a:schemeClr val="tx1"/>
                </a:buClr>
                <a:buFont typeface="Arial" charset="0"/>
                <a:buChar char="–"/>
                <a:tabLst>
                  <a:tab pos="8521700" algn="r"/>
                </a:tabLst>
              </a:pPr>
              <a:r>
                <a:rPr lang="zh-CN" altLang="en-US" b="0" dirty="0" smtClean="0">
                  <a:latin typeface="微软雅黑" pitchFamily="34" charset="-122"/>
                  <a:ea typeface="微软雅黑" pitchFamily="34" charset="-122"/>
                </a:rPr>
                <a:t>软件与信息技术服务业自身差距</a:t>
              </a:r>
              <a:endParaRPr lang="en-US" altLang="zh-CN" b="0" dirty="0" smtClean="0">
                <a:latin typeface="微软雅黑" pitchFamily="34" charset="-122"/>
                <a:ea typeface="微软雅黑" pitchFamily="34" charset="-122"/>
              </a:endParaRPr>
            </a:p>
            <a:p>
              <a:pPr marL="190500" lvl="1" indent="266700" algn="l">
                <a:lnSpc>
                  <a:spcPct val="150000"/>
                </a:lnSpc>
                <a:spcBef>
                  <a:spcPct val="20000"/>
                </a:spcBef>
                <a:buClr>
                  <a:schemeClr val="tx1"/>
                </a:buClr>
                <a:buFont typeface="Arial" charset="0"/>
                <a:buChar char="–"/>
                <a:tabLst>
                  <a:tab pos="8521700" algn="r"/>
                </a:tabLst>
              </a:pPr>
              <a:r>
                <a:rPr lang="zh-CN" altLang="en-US" dirty="0" smtClean="0">
                  <a:latin typeface="微软雅黑" pitchFamily="34" charset="-122"/>
                  <a:ea typeface="微软雅黑" pitchFamily="34" charset="-122"/>
                </a:rPr>
                <a:t>对“互联网</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”及相关行业的支撑力度</a:t>
              </a:r>
              <a:endParaRPr lang="en-US" altLang="zh-CN" dirty="0" smtClean="0">
                <a:latin typeface="微软雅黑" pitchFamily="34" charset="-122"/>
                <a:ea typeface="微软雅黑" pitchFamily="34" charset="-122"/>
              </a:endParaRPr>
            </a:p>
            <a:p>
              <a:pPr marL="190500" lvl="1" indent="266700" algn="l">
                <a:lnSpc>
                  <a:spcPct val="150000"/>
                </a:lnSpc>
                <a:spcBef>
                  <a:spcPct val="20000"/>
                </a:spcBef>
                <a:buClr>
                  <a:schemeClr val="tx1"/>
                </a:buClr>
                <a:buFont typeface="Arial" charset="0"/>
                <a:buChar char="–"/>
                <a:tabLst>
                  <a:tab pos="8521700" algn="r"/>
                </a:tabLst>
              </a:pPr>
              <a:r>
                <a:rPr lang="zh-CN" altLang="en-US" b="0" dirty="0" smtClean="0">
                  <a:latin typeface="微软雅黑" pitchFamily="34" charset="-122"/>
                  <a:ea typeface="微软雅黑" pitchFamily="34" charset="-122"/>
                </a:rPr>
                <a:t>政府各部门数据资源共享</a:t>
              </a:r>
              <a:endParaRPr lang="en-US" altLang="zh-CN" b="0" dirty="0" smtClean="0">
                <a:latin typeface="微软雅黑" pitchFamily="34" charset="-122"/>
                <a:ea typeface="微软雅黑" pitchFamily="34" charset="-122"/>
              </a:endParaRPr>
            </a:p>
            <a:p>
              <a:pPr marL="190500" lvl="1" indent="266700" algn="l">
                <a:lnSpc>
                  <a:spcPct val="150000"/>
                </a:lnSpc>
                <a:spcBef>
                  <a:spcPct val="20000"/>
                </a:spcBef>
                <a:buClr>
                  <a:schemeClr val="tx1"/>
                </a:buClr>
                <a:buFont typeface="Arial" charset="0"/>
                <a:buChar char="–"/>
                <a:tabLst>
                  <a:tab pos="8521700" algn="r"/>
                </a:tabLst>
              </a:pPr>
              <a:r>
                <a:rPr lang="zh-CN" altLang="en-US" b="0" dirty="0" smtClean="0">
                  <a:latin typeface="微软雅黑" pitchFamily="34" charset="-122"/>
                  <a:ea typeface="微软雅黑" pitchFamily="34" charset="-122"/>
                </a:rPr>
                <a:t>“互联网</a:t>
              </a:r>
              <a:r>
                <a:rPr lang="en-US" altLang="zh-CN" b="0" dirty="0" smtClean="0">
                  <a:latin typeface="微软雅黑" pitchFamily="34" charset="-122"/>
                  <a:ea typeface="微软雅黑" pitchFamily="34" charset="-122"/>
                </a:rPr>
                <a:t>+</a:t>
              </a:r>
              <a:r>
                <a:rPr lang="zh-CN" altLang="en-US" b="0" dirty="0" smtClean="0">
                  <a:latin typeface="微软雅黑" pitchFamily="34" charset="-122"/>
                  <a:ea typeface="微软雅黑" pitchFamily="34" charset="-122"/>
                </a:rPr>
                <a:t>产业”的意识</a:t>
              </a:r>
              <a:endParaRPr lang="en-US" altLang="zh-CN" b="0" dirty="0" smtClean="0">
                <a:latin typeface="微软雅黑" pitchFamily="34" charset="-122"/>
                <a:ea typeface="微软雅黑" pitchFamily="34" charset="-122"/>
              </a:endParaRPr>
            </a:p>
            <a:p>
              <a:pPr marL="190500" lvl="1" indent="266700" algn="l">
                <a:lnSpc>
                  <a:spcPct val="150000"/>
                </a:lnSpc>
                <a:spcBef>
                  <a:spcPct val="20000"/>
                </a:spcBef>
                <a:buClr>
                  <a:schemeClr val="tx1"/>
                </a:buClr>
                <a:buFont typeface="Arial" charset="0"/>
                <a:buChar char="–"/>
                <a:tabLst>
                  <a:tab pos="8521700" algn="r"/>
                </a:tabLst>
              </a:pPr>
              <a:r>
                <a:rPr lang="zh-CN" altLang="en-US" dirty="0" smtClean="0">
                  <a:latin typeface="微软雅黑" pitchFamily="34" charset="-122"/>
                  <a:ea typeface="微软雅黑" pitchFamily="34" charset="-122"/>
                </a:rPr>
                <a:t>“互联网</a:t>
              </a:r>
              <a:r>
                <a:rPr lang="en-US" altLang="zh-CN" dirty="0" smtClean="0">
                  <a:latin typeface="微软雅黑" pitchFamily="34" charset="-122"/>
                  <a:ea typeface="微软雅黑" pitchFamily="34" charset="-122"/>
                </a:rPr>
                <a:t>+</a:t>
              </a:r>
              <a:r>
                <a:rPr lang="zh-CN" altLang="en-US" dirty="0" smtClean="0">
                  <a:latin typeface="微软雅黑" pitchFamily="34" charset="-122"/>
                  <a:ea typeface="微软雅黑" pitchFamily="34" charset="-122"/>
                </a:rPr>
                <a:t>”相关人才状况</a:t>
              </a:r>
              <a:endParaRPr lang="en-US" altLang="zh-CN" b="0" dirty="0" smtClean="0">
                <a:latin typeface="微软雅黑" pitchFamily="34" charset="-122"/>
                <a:ea typeface="微软雅黑" pitchFamily="34" charset="-122"/>
              </a:endParaRPr>
            </a:p>
            <a:p>
              <a:pPr marL="190500" lvl="1" indent="266700" algn="l">
                <a:lnSpc>
                  <a:spcPct val="150000"/>
                </a:lnSpc>
                <a:spcBef>
                  <a:spcPct val="20000"/>
                </a:spcBef>
                <a:buClr>
                  <a:schemeClr val="tx1"/>
                </a:buClr>
                <a:buFont typeface="Arial" charset="0"/>
                <a:buChar char="–"/>
                <a:tabLst>
                  <a:tab pos="8521700" algn="r"/>
                </a:tabLst>
              </a:pPr>
              <a:endParaRPr lang="en-US" altLang="zh-CN" b="0" dirty="0" smtClean="0">
                <a:latin typeface="微软雅黑" pitchFamily="34" charset="-122"/>
                <a:ea typeface="微软雅黑" pitchFamily="34" charset="-122"/>
              </a:endParaRPr>
            </a:p>
            <a:p>
              <a:pPr marL="190500" lvl="1" indent="266700" algn="l">
                <a:lnSpc>
                  <a:spcPct val="150000"/>
                </a:lnSpc>
                <a:spcBef>
                  <a:spcPct val="20000"/>
                </a:spcBef>
                <a:buClr>
                  <a:schemeClr val="tx1"/>
                </a:buClr>
                <a:buFont typeface="Arial" charset="0"/>
                <a:buChar char="–"/>
                <a:tabLst>
                  <a:tab pos="8521700" algn="r"/>
                </a:tabLst>
              </a:pPr>
              <a:endParaRPr lang="zh-CN" altLang="de-DE" b="0" dirty="0">
                <a:latin typeface="微软雅黑" pitchFamily="34" charset="-122"/>
                <a:ea typeface="微软雅黑" pitchFamily="34" charset="-122"/>
              </a:endParaRPr>
            </a:p>
          </p:txBody>
        </p:sp>
        <p:sp>
          <p:nvSpPr>
            <p:cNvPr id="8" name="Text Box 8"/>
            <p:cNvSpPr txBox="1">
              <a:spLocks noChangeArrowheads="1"/>
            </p:cNvSpPr>
            <p:nvPr/>
          </p:nvSpPr>
          <p:spPr bwMode="auto">
            <a:xfrm>
              <a:off x="5214616" y="2114253"/>
              <a:ext cx="3352800" cy="182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oAutofit/>
            </a:bodyPr>
            <a:lstStyle>
              <a:lvl1pPr eaLnBrk="0" hangingPunct="0">
                <a:defRPr sz="1600" b="1">
                  <a:solidFill>
                    <a:schemeClr val="tx1"/>
                  </a:solidFill>
                  <a:latin typeface="Arial" charset="0"/>
                  <a:ea typeface="宋体" charset="-122"/>
                </a:defRPr>
              </a:lvl1pPr>
              <a:lvl2pPr marL="742950" indent="-285750" eaLnBrk="0" hangingPunct="0">
                <a:defRPr sz="1600" b="1">
                  <a:solidFill>
                    <a:schemeClr val="tx1"/>
                  </a:solidFill>
                  <a:latin typeface="Arial" charset="0"/>
                  <a:ea typeface="宋体" charset="-122"/>
                </a:defRPr>
              </a:lvl2pPr>
              <a:lvl3pPr marL="1143000" indent="-228600" eaLnBrk="0" hangingPunct="0">
                <a:defRPr sz="1600" b="1">
                  <a:solidFill>
                    <a:schemeClr val="tx1"/>
                  </a:solidFill>
                  <a:latin typeface="Arial" charset="0"/>
                  <a:ea typeface="宋体" charset="-122"/>
                </a:defRPr>
              </a:lvl3pPr>
              <a:lvl4pPr marL="1600200" indent="-228600" eaLnBrk="0" hangingPunct="0">
                <a:defRPr sz="1600" b="1">
                  <a:solidFill>
                    <a:schemeClr val="tx1"/>
                  </a:solidFill>
                  <a:latin typeface="Arial" charset="0"/>
                  <a:ea typeface="宋体" charset="-122"/>
                </a:defRPr>
              </a:lvl4pPr>
              <a:lvl5pPr marL="2057400" indent="-228600" eaLnBrk="0" hangingPunct="0">
                <a:defRPr sz="1600" b="1">
                  <a:solidFill>
                    <a:schemeClr val="tx1"/>
                  </a:solidFill>
                  <a:latin typeface="Arial" charset="0"/>
                  <a:ea typeface="宋体" charset="-122"/>
                </a:defRPr>
              </a:lvl5pPr>
              <a:lvl6pPr marL="2514600" indent="-228600" algn="ctr" eaLnBrk="0" fontAlgn="base" hangingPunct="0">
                <a:spcBef>
                  <a:spcPct val="0"/>
                </a:spcBef>
                <a:spcAft>
                  <a:spcPct val="0"/>
                </a:spcAft>
                <a:defRPr sz="1600" b="1">
                  <a:solidFill>
                    <a:schemeClr val="tx1"/>
                  </a:solidFill>
                  <a:latin typeface="Arial" charset="0"/>
                  <a:ea typeface="宋体" charset="-122"/>
                </a:defRPr>
              </a:lvl6pPr>
              <a:lvl7pPr marL="2971800" indent="-228600" algn="ctr" eaLnBrk="0" fontAlgn="base" hangingPunct="0">
                <a:spcBef>
                  <a:spcPct val="0"/>
                </a:spcBef>
                <a:spcAft>
                  <a:spcPct val="0"/>
                </a:spcAft>
                <a:defRPr sz="1600" b="1">
                  <a:solidFill>
                    <a:schemeClr val="tx1"/>
                  </a:solidFill>
                  <a:latin typeface="Arial" charset="0"/>
                  <a:ea typeface="宋体" charset="-122"/>
                </a:defRPr>
              </a:lvl7pPr>
              <a:lvl8pPr marL="3429000" indent="-228600" algn="ctr" eaLnBrk="0" fontAlgn="base" hangingPunct="0">
                <a:spcBef>
                  <a:spcPct val="0"/>
                </a:spcBef>
                <a:spcAft>
                  <a:spcPct val="0"/>
                </a:spcAft>
                <a:defRPr sz="1600" b="1">
                  <a:solidFill>
                    <a:schemeClr val="tx1"/>
                  </a:solidFill>
                  <a:latin typeface="Arial" charset="0"/>
                  <a:ea typeface="宋体" charset="-122"/>
                </a:defRPr>
              </a:lvl8pPr>
              <a:lvl9pPr marL="3886200" indent="-228600" algn="ctr" eaLnBrk="0" fontAlgn="base" hangingPunct="0">
                <a:spcBef>
                  <a:spcPct val="0"/>
                </a:spcBef>
                <a:spcAft>
                  <a:spcPct val="0"/>
                </a:spcAft>
                <a:defRPr sz="1600" b="1">
                  <a:solidFill>
                    <a:schemeClr val="tx1"/>
                  </a:solidFill>
                  <a:latin typeface="Arial" charset="0"/>
                  <a:ea typeface="宋体" charset="-122"/>
                </a:defRPr>
              </a:lvl9pPr>
            </a:lstStyle>
            <a:p>
              <a:pPr algn="ctr"/>
              <a:r>
                <a:rPr lang="zh-CN" altLang="en-US" sz="1800" dirty="0" smtClean="0">
                  <a:latin typeface="微软雅黑" pitchFamily="34" charset="-122"/>
                  <a:ea typeface="微软雅黑" pitchFamily="34" charset="-122"/>
                </a:rPr>
                <a:t>“互联网</a:t>
              </a:r>
              <a:r>
                <a:rPr lang="en-US" altLang="zh-CN" sz="1800" dirty="0" smtClean="0">
                  <a:latin typeface="微软雅黑" pitchFamily="34" charset="-122"/>
                  <a:ea typeface="微软雅黑" pitchFamily="34" charset="-122"/>
                </a:rPr>
                <a:t>+</a:t>
              </a:r>
              <a:r>
                <a:rPr lang="zh-CN" altLang="en-US" sz="1800" dirty="0" smtClean="0">
                  <a:latin typeface="微软雅黑" pitchFamily="34" charset="-122"/>
                  <a:ea typeface="微软雅黑" pitchFamily="34" charset="-122"/>
                </a:rPr>
                <a:t>”环境差距分析</a:t>
              </a:r>
              <a:endParaRPr lang="zh-CN" altLang="en-US" sz="1800" dirty="0">
                <a:latin typeface="微软雅黑" pitchFamily="34" charset="-122"/>
                <a:ea typeface="微软雅黑" pitchFamily="34" charset="-122"/>
              </a:endParaRPr>
            </a:p>
          </p:txBody>
        </p:sp>
        <p:sp>
          <p:nvSpPr>
            <p:cNvPr id="9" name="Freeform 9"/>
            <p:cNvSpPr>
              <a:spLocks/>
            </p:cNvSpPr>
            <p:nvPr/>
          </p:nvSpPr>
          <p:spPr bwMode="auto">
            <a:xfrm>
              <a:off x="4927278" y="2525416"/>
              <a:ext cx="3929063" cy="3295650"/>
            </a:xfrm>
            <a:custGeom>
              <a:avLst/>
              <a:gdLst>
                <a:gd name="T0" fmla="*/ 0 w 2475"/>
                <a:gd name="T1" fmla="*/ 0 h 2076"/>
                <a:gd name="T2" fmla="*/ 1228 w 2475"/>
                <a:gd name="T3" fmla="*/ 49 h 2076"/>
                <a:gd name="T4" fmla="*/ 2475 w 2475"/>
                <a:gd name="T5" fmla="*/ 0 h 2076"/>
                <a:gd name="T6" fmla="*/ 2475 w 2475"/>
                <a:gd name="T7" fmla="*/ 2076 h 2076"/>
                <a:gd name="T8" fmla="*/ 0 w 2475"/>
                <a:gd name="T9" fmla="*/ 2076 h 2076"/>
                <a:gd name="T10" fmla="*/ 0 w 2475"/>
                <a:gd name="T11" fmla="*/ 0 h 2076"/>
                <a:gd name="T12" fmla="*/ 0 60000 65536"/>
                <a:gd name="T13" fmla="*/ 0 60000 65536"/>
                <a:gd name="T14" fmla="*/ 0 60000 65536"/>
                <a:gd name="T15" fmla="*/ 0 60000 65536"/>
                <a:gd name="T16" fmla="*/ 0 60000 65536"/>
                <a:gd name="T17" fmla="*/ 0 60000 65536"/>
                <a:gd name="T18" fmla="*/ 0 w 2475"/>
                <a:gd name="T19" fmla="*/ 0 h 2076"/>
                <a:gd name="T20" fmla="*/ 2475 w 2475"/>
                <a:gd name="T21" fmla="*/ 2076 h 2076"/>
              </a:gdLst>
              <a:ahLst/>
              <a:cxnLst>
                <a:cxn ang="T12">
                  <a:pos x="T0" y="T1"/>
                </a:cxn>
                <a:cxn ang="T13">
                  <a:pos x="T2" y="T3"/>
                </a:cxn>
                <a:cxn ang="T14">
                  <a:pos x="T4" y="T5"/>
                </a:cxn>
                <a:cxn ang="T15">
                  <a:pos x="T6" y="T7"/>
                </a:cxn>
                <a:cxn ang="T16">
                  <a:pos x="T8" y="T9"/>
                </a:cxn>
                <a:cxn ang="T17">
                  <a:pos x="T10" y="T11"/>
                </a:cxn>
              </a:cxnLst>
              <a:rect l="T18" t="T19" r="T20" b="T21"/>
              <a:pathLst>
                <a:path w="2475" h="2076">
                  <a:moveTo>
                    <a:pt x="0" y="0"/>
                  </a:moveTo>
                  <a:lnTo>
                    <a:pt x="1228" y="49"/>
                  </a:lnTo>
                  <a:lnTo>
                    <a:pt x="2475" y="0"/>
                  </a:lnTo>
                  <a:lnTo>
                    <a:pt x="2475" y="2076"/>
                  </a:lnTo>
                  <a:lnTo>
                    <a:pt x="0" y="2076"/>
                  </a:lnTo>
                  <a:lnTo>
                    <a:pt x="0" y="0"/>
                  </a:lnTo>
                  <a:close/>
                </a:path>
              </a:pathLst>
            </a:custGeom>
            <a:noFill/>
            <a:ln w="63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wrap="none" lIns="0" tIns="0" rIns="0" bIns="0" anchor="ctr">
              <a:noAutofit/>
            </a:bodyPr>
            <a:lstStyle/>
            <a:p>
              <a:endParaRPr lang="zh-CN" altLang="en-US">
                <a:latin typeface="微软雅黑" pitchFamily="34" charset="-122"/>
                <a:ea typeface="微软雅黑" pitchFamily="34" charset="-122"/>
              </a:endParaRPr>
            </a:p>
          </p:txBody>
        </p:sp>
        <p:sp>
          <p:nvSpPr>
            <p:cNvPr id="10" name="Text Box 10"/>
            <p:cNvSpPr txBox="1">
              <a:spLocks noChangeArrowheads="1"/>
            </p:cNvSpPr>
            <p:nvPr/>
          </p:nvSpPr>
          <p:spPr bwMode="auto">
            <a:xfrm>
              <a:off x="576149" y="5517233"/>
              <a:ext cx="3352800" cy="1825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oAutofit/>
            </a:bodyPr>
            <a:lstStyle>
              <a:lvl1pPr eaLnBrk="0" hangingPunct="0">
                <a:defRPr sz="1600" b="1">
                  <a:solidFill>
                    <a:schemeClr val="tx1"/>
                  </a:solidFill>
                  <a:latin typeface="Arial" charset="0"/>
                  <a:ea typeface="宋体" charset="-122"/>
                </a:defRPr>
              </a:lvl1pPr>
              <a:lvl2pPr marL="742950" indent="-285750" eaLnBrk="0" hangingPunct="0">
                <a:defRPr sz="1600" b="1">
                  <a:solidFill>
                    <a:schemeClr val="tx1"/>
                  </a:solidFill>
                  <a:latin typeface="Arial" charset="0"/>
                  <a:ea typeface="宋体" charset="-122"/>
                </a:defRPr>
              </a:lvl2pPr>
              <a:lvl3pPr marL="1143000" indent="-228600" eaLnBrk="0" hangingPunct="0">
                <a:defRPr sz="1600" b="1">
                  <a:solidFill>
                    <a:schemeClr val="tx1"/>
                  </a:solidFill>
                  <a:latin typeface="Arial" charset="0"/>
                  <a:ea typeface="宋体" charset="-122"/>
                </a:defRPr>
              </a:lvl3pPr>
              <a:lvl4pPr marL="1600200" indent="-228600" eaLnBrk="0" hangingPunct="0">
                <a:defRPr sz="1600" b="1">
                  <a:solidFill>
                    <a:schemeClr val="tx1"/>
                  </a:solidFill>
                  <a:latin typeface="Arial" charset="0"/>
                  <a:ea typeface="宋体" charset="-122"/>
                </a:defRPr>
              </a:lvl4pPr>
              <a:lvl5pPr marL="2057400" indent="-228600" eaLnBrk="0" hangingPunct="0">
                <a:defRPr sz="1600" b="1">
                  <a:solidFill>
                    <a:schemeClr val="tx1"/>
                  </a:solidFill>
                  <a:latin typeface="Arial" charset="0"/>
                  <a:ea typeface="宋体" charset="-122"/>
                </a:defRPr>
              </a:lvl5pPr>
              <a:lvl6pPr marL="2514600" indent="-228600" algn="ctr" eaLnBrk="0" fontAlgn="base" hangingPunct="0">
                <a:spcBef>
                  <a:spcPct val="0"/>
                </a:spcBef>
                <a:spcAft>
                  <a:spcPct val="0"/>
                </a:spcAft>
                <a:defRPr sz="1600" b="1">
                  <a:solidFill>
                    <a:schemeClr val="tx1"/>
                  </a:solidFill>
                  <a:latin typeface="Arial" charset="0"/>
                  <a:ea typeface="宋体" charset="-122"/>
                </a:defRPr>
              </a:lvl6pPr>
              <a:lvl7pPr marL="2971800" indent="-228600" algn="ctr" eaLnBrk="0" fontAlgn="base" hangingPunct="0">
                <a:spcBef>
                  <a:spcPct val="0"/>
                </a:spcBef>
                <a:spcAft>
                  <a:spcPct val="0"/>
                </a:spcAft>
                <a:defRPr sz="1600" b="1">
                  <a:solidFill>
                    <a:schemeClr val="tx1"/>
                  </a:solidFill>
                  <a:latin typeface="Arial" charset="0"/>
                  <a:ea typeface="宋体" charset="-122"/>
                </a:defRPr>
              </a:lvl7pPr>
              <a:lvl8pPr marL="3429000" indent="-228600" algn="ctr" eaLnBrk="0" fontAlgn="base" hangingPunct="0">
                <a:spcBef>
                  <a:spcPct val="0"/>
                </a:spcBef>
                <a:spcAft>
                  <a:spcPct val="0"/>
                </a:spcAft>
                <a:defRPr sz="1600" b="1">
                  <a:solidFill>
                    <a:schemeClr val="tx1"/>
                  </a:solidFill>
                  <a:latin typeface="Arial" charset="0"/>
                  <a:ea typeface="宋体" charset="-122"/>
                </a:defRPr>
              </a:lvl8pPr>
              <a:lvl9pPr marL="3886200" indent="-228600" algn="ctr" eaLnBrk="0" fontAlgn="base" hangingPunct="0">
                <a:spcBef>
                  <a:spcPct val="0"/>
                </a:spcBef>
                <a:spcAft>
                  <a:spcPct val="0"/>
                </a:spcAft>
                <a:defRPr sz="1600" b="1">
                  <a:solidFill>
                    <a:schemeClr val="tx1"/>
                  </a:solidFill>
                  <a:latin typeface="Arial" charset="0"/>
                  <a:ea typeface="宋体" charset="-122"/>
                </a:defRPr>
              </a:lvl9pPr>
            </a:lstStyle>
            <a:p>
              <a:pPr algn="ctr"/>
              <a:r>
                <a:rPr lang="zh-CN" altLang="en-US" sz="1800" dirty="0">
                  <a:latin typeface="微软雅黑" pitchFamily="34" charset="-122"/>
                  <a:ea typeface="微软雅黑" pitchFamily="34" charset="-122"/>
                  <a:cs typeface="Arial" pitchFamily="34" charset="0"/>
                </a:rPr>
                <a:t>重点产业差距分析</a:t>
              </a:r>
              <a:endParaRPr lang="zh-CN" altLang="zh-CN" sz="1800" dirty="0">
                <a:latin typeface="微软雅黑" pitchFamily="34" charset="-122"/>
                <a:ea typeface="微软雅黑" pitchFamily="34" charset="-122"/>
                <a:cs typeface="Arial" pitchFamily="34" charset="0"/>
              </a:endParaRPr>
            </a:p>
          </p:txBody>
        </p:sp>
      </p:grpSp>
      <p:sp>
        <p:nvSpPr>
          <p:cNvPr id="12" name="矩形 11"/>
          <p:cNvSpPr/>
          <p:nvPr/>
        </p:nvSpPr>
        <p:spPr>
          <a:xfrm>
            <a:off x="395536" y="54868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prstClr val="black"/>
                </a:solidFill>
                <a:latin typeface="黑体" panose="02010609060101010101" pitchFamily="49" charset="-122"/>
                <a:ea typeface="黑体" panose="02010609060101010101" pitchFamily="49" charset="-122"/>
              </a:rPr>
              <a:t>顺义区发展现状及差距分析</a:t>
            </a:r>
          </a:p>
        </p:txBody>
      </p:sp>
    </p:spTree>
    <p:extLst>
      <p:ext uri="{BB962C8B-B14F-4D97-AF65-F5344CB8AC3E}">
        <p14:creationId xmlns:p14="http://schemas.microsoft.com/office/powerpoint/2010/main" xmlns="" val="7455925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顺义航空运输业收入于</a:t>
            </a:r>
            <a:r>
              <a:rPr lang="en-US" altLang="zh-CN" sz="2400" b="1" dirty="0" smtClean="0">
                <a:solidFill>
                  <a:schemeClr val="tx1"/>
                </a:solidFill>
                <a:latin typeface="黑体" panose="02010609060101010101" pitchFamily="49" charset="-122"/>
                <a:ea typeface="黑体" panose="02010609060101010101" pitchFamily="49" charset="-122"/>
              </a:rPr>
              <a:t>2014</a:t>
            </a:r>
            <a:r>
              <a:rPr lang="zh-CN" altLang="en-US" sz="2400" b="1" dirty="0" smtClean="0">
                <a:solidFill>
                  <a:schemeClr val="tx1"/>
                </a:solidFill>
                <a:latin typeface="黑体" panose="02010609060101010101" pitchFamily="49" charset="-122"/>
                <a:ea typeface="黑体" panose="02010609060101010101" pitchFamily="49" charset="-122"/>
              </a:rPr>
              <a:t>年增速呈现放缓趋势</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9" name="灯片编号占位符 8"/>
          <p:cNvSpPr>
            <a:spLocks noGrp="1"/>
          </p:cNvSpPr>
          <p:nvPr>
            <p:ph type="sldNum" sz="quarter" idx="12"/>
          </p:nvPr>
        </p:nvSpPr>
        <p:spPr/>
        <p:txBody>
          <a:bodyPr/>
          <a:lstStyle/>
          <a:p>
            <a:fld id="{57F98C0C-FAF2-480B-87BE-9D56BE4863FC}" type="slidenum">
              <a:rPr lang="zh-CN" altLang="en-US" smtClean="0"/>
              <a:pPr/>
              <a:t>43</a:t>
            </a:fld>
            <a:endParaRPr lang="zh-CN" altLang="en-US"/>
          </a:p>
        </p:txBody>
      </p:sp>
      <p:pic>
        <p:nvPicPr>
          <p:cNvPr id="20" name="图片 19"/>
          <p:cNvPicPr/>
          <p:nvPr/>
        </p:nvPicPr>
        <p:blipFill>
          <a:blip r:embed="rId2">
            <a:extLst>
              <a:ext uri="{28A0092B-C50C-407E-A947-70E740481C1C}">
                <a14:useLocalDpi xmlns:a14="http://schemas.microsoft.com/office/drawing/2010/main" xmlns="" val="0"/>
              </a:ext>
            </a:extLst>
          </a:blip>
          <a:stretch>
            <a:fillRect/>
          </a:stretch>
        </p:blipFill>
        <p:spPr>
          <a:xfrm>
            <a:off x="2152712" y="3356992"/>
            <a:ext cx="4939568" cy="3079036"/>
          </a:xfrm>
          <a:prstGeom prst="rect">
            <a:avLst/>
          </a:prstGeom>
        </p:spPr>
      </p:pic>
      <p:sp>
        <p:nvSpPr>
          <p:cNvPr id="21" name="文本框 20"/>
          <p:cNvSpPr txBox="1"/>
          <p:nvPr/>
        </p:nvSpPr>
        <p:spPr>
          <a:xfrm>
            <a:off x="489765" y="6381328"/>
            <a:ext cx="264207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数据来源：顺义统计信息网</a:t>
            </a:r>
            <a:endParaRPr lang="zh-CN" altLang="en-US" sz="1200" dirty="0">
              <a:latin typeface="微软雅黑" panose="020B0503020204020204" pitchFamily="34" charset="-122"/>
              <a:ea typeface="微软雅黑" panose="020B0503020204020204" pitchFamily="34" charset="-122"/>
            </a:endParaRPr>
          </a:p>
        </p:txBody>
      </p:sp>
      <p:grpSp>
        <p:nvGrpSpPr>
          <p:cNvPr id="15" name="组 14"/>
          <p:cNvGrpSpPr/>
          <p:nvPr/>
        </p:nvGrpSpPr>
        <p:grpSpPr>
          <a:xfrm>
            <a:off x="345749" y="1484784"/>
            <a:ext cx="8494072" cy="1478598"/>
            <a:chOff x="1115616" y="519973"/>
            <a:chExt cx="6842344" cy="1373787"/>
          </a:xfrm>
        </p:grpSpPr>
        <p:sp>
          <p:nvSpPr>
            <p:cNvPr id="16" name="椭圆 15"/>
            <p:cNvSpPr/>
            <p:nvPr/>
          </p:nvSpPr>
          <p:spPr>
            <a:xfrm>
              <a:off x="1132803" y="1492204"/>
              <a:ext cx="239380" cy="212196"/>
            </a:xfrm>
            <a:prstGeom prst="ellipse">
              <a:avLst/>
            </a:prstGeom>
            <a:gradFill flip="none" rotWithShape="1">
              <a:gsLst>
                <a:gs pos="44000">
                  <a:srgbClr val="0070C0">
                    <a:shade val="30000"/>
                    <a:satMod val="115000"/>
                  </a:srgbClr>
                </a:gs>
                <a:gs pos="81000">
                  <a:srgbClr val="0070C0">
                    <a:shade val="67500"/>
                    <a:satMod val="115000"/>
                  </a:srgbClr>
                </a:gs>
                <a:gs pos="100000">
                  <a:srgbClr val="0070C0">
                    <a:shade val="100000"/>
                    <a:satMod val="115000"/>
                  </a:srgbClr>
                </a:gs>
              </a:gsLst>
              <a:path path="circle">
                <a:fillToRect l="50000" t="50000" r="50000" b="50000"/>
              </a:path>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 name="椭圆 16"/>
            <p:cNvSpPr/>
            <p:nvPr/>
          </p:nvSpPr>
          <p:spPr>
            <a:xfrm>
              <a:off x="1137388" y="779418"/>
              <a:ext cx="239380" cy="212196"/>
            </a:xfrm>
            <a:prstGeom prst="ellipse">
              <a:avLst/>
            </a:prstGeom>
            <a:gradFill flip="none" rotWithShape="1">
              <a:gsLst>
                <a:gs pos="44000">
                  <a:srgbClr val="0070C0">
                    <a:shade val="30000"/>
                    <a:satMod val="115000"/>
                  </a:srgbClr>
                </a:gs>
                <a:gs pos="81000">
                  <a:srgbClr val="0070C0">
                    <a:shade val="67500"/>
                    <a:satMod val="115000"/>
                  </a:srgbClr>
                </a:gs>
                <a:gs pos="100000">
                  <a:srgbClr val="0070C0">
                    <a:shade val="100000"/>
                    <a:satMod val="115000"/>
                  </a:srgbClr>
                </a:gs>
              </a:gsLst>
              <a:path path="circle">
                <a:fillToRect l="50000" t="50000" r="50000" b="50000"/>
              </a:path>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8" name="圆角矩形 17"/>
            <p:cNvSpPr/>
            <p:nvPr/>
          </p:nvSpPr>
          <p:spPr>
            <a:xfrm>
              <a:off x="1210980" y="519973"/>
              <a:ext cx="6673388" cy="1373787"/>
            </a:xfrm>
            <a:prstGeom prst="roundRect">
              <a:avLst>
                <a:gd name="adj" fmla="val 7863"/>
              </a:avLst>
            </a:prstGeom>
            <a:gradFill flip="none" rotWithShape="1">
              <a:gsLst>
                <a:gs pos="0">
                  <a:sysClr val="window" lastClr="FFFFFF">
                    <a:lumMod val="95000"/>
                  </a:sysClr>
                </a:gs>
                <a:gs pos="50000">
                  <a:sysClr val="window" lastClr="FFFFFF">
                    <a:lumMod val="85000"/>
                  </a:sysClr>
                </a:gs>
                <a:gs pos="100000">
                  <a:sysClr val="window" lastClr="FFFFFF">
                    <a:lumMod val="95000"/>
                    <a:shade val="100000"/>
                    <a:satMod val="115000"/>
                  </a:sysClr>
                </a:gs>
              </a:gsLst>
              <a:lin ang="540000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25400" h="44450" prst="angle"/>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五边形 4"/>
            <p:cNvSpPr/>
            <p:nvPr/>
          </p:nvSpPr>
          <p:spPr>
            <a:xfrm>
              <a:off x="1133007" y="897733"/>
              <a:ext cx="2454237" cy="700569"/>
            </a:xfrm>
            <a:custGeom>
              <a:avLst/>
              <a:gdLst>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0 w 2448272"/>
                <a:gd name="connsiteY5" fmla="*/ 0 h 918020"/>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3008 w 2448272"/>
                <a:gd name="connsiteY5" fmla="*/ 436506 h 918020"/>
                <a:gd name="connsiteX6" fmla="*/ 0 w 2448272"/>
                <a:gd name="connsiteY6" fmla="*/ 0 h 918020"/>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88352 w 2448272"/>
                <a:gd name="connsiteY5" fmla="*/ 436506 h 918020"/>
                <a:gd name="connsiteX6" fmla="*/ 0 w 2448272"/>
                <a:gd name="connsiteY6" fmla="*/ 0 h 918020"/>
                <a:gd name="connsiteX0" fmla="*/ 122121 w 2570393"/>
                <a:gd name="connsiteY0" fmla="*/ 0 h 918020"/>
                <a:gd name="connsiteX1" fmla="*/ 2128348 w 2570393"/>
                <a:gd name="connsiteY1" fmla="*/ 0 h 918020"/>
                <a:gd name="connsiteX2" fmla="*/ 2570393 w 2570393"/>
                <a:gd name="connsiteY2" fmla="*/ 459010 h 918020"/>
                <a:gd name="connsiteX3" fmla="*/ 2128348 w 2570393"/>
                <a:gd name="connsiteY3" fmla="*/ 918020 h 918020"/>
                <a:gd name="connsiteX4" fmla="*/ 122121 w 2570393"/>
                <a:gd name="connsiteY4" fmla="*/ 918020 h 918020"/>
                <a:gd name="connsiteX5" fmla="*/ 210473 w 2570393"/>
                <a:gd name="connsiteY5" fmla="*/ 436506 h 918020"/>
                <a:gd name="connsiteX6" fmla="*/ 122121 w 2570393"/>
                <a:gd name="connsiteY6" fmla="*/ 0 h 918020"/>
                <a:gd name="connsiteX0" fmla="*/ 4076 w 2452348"/>
                <a:gd name="connsiteY0" fmla="*/ 0 h 918020"/>
                <a:gd name="connsiteX1" fmla="*/ 2010303 w 2452348"/>
                <a:gd name="connsiteY1" fmla="*/ 0 h 918020"/>
                <a:gd name="connsiteX2" fmla="*/ 2452348 w 2452348"/>
                <a:gd name="connsiteY2" fmla="*/ 459010 h 918020"/>
                <a:gd name="connsiteX3" fmla="*/ 2010303 w 2452348"/>
                <a:gd name="connsiteY3" fmla="*/ 918020 h 918020"/>
                <a:gd name="connsiteX4" fmla="*/ 4076 w 2452348"/>
                <a:gd name="connsiteY4" fmla="*/ 918020 h 918020"/>
                <a:gd name="connsiteX5" fmla="*/ 92428 w 2452348"/>
                <a:gd name="connsiteY5" fmla="*/ 436506 h 918020"/>
                <a:gd name="connsiteX6" fmla="*/ 4076 w 2452348"/>
                <a:gd name="connsiteY6" fmla="*/ 0 h 918020"/>
                <a:gd name="connsiteX0" fmla="*/ 6458 w 2454730"/>
                <a:gd name="connsiteY0" fmla="*/ 0 h 918020"/>
                <a:gd name="connsiteX1" fmla="*/ 2012685 w 2454730"/>
                <a:gd name="connsiteY1" fmla="*/ 0 h 918020"/>
                <a:gd name="connsiteX2" fmla="*/ 2454730 w 2454730"/>
                <a:gd name="connsiteY2" fmla="*/ 459010 h 918020"/>
                <a:gd name="connsiteX3" fmla="*/ 2012685 w 2454730"/>
                <a:gd name="connsiteY3" fmla="*/ 918020 h 918020"/>
                <a:gd name="connsiteX4" fmla="*/ 6458 w 2454730"/>
                <a:gd name="connsiteY4" fmla="*/ 918020 h 918020"/>
                <a:gd name="connsiteX5" fmla="*/ 94810 w 2454730"/>
                <a:gd name="connsiteY5" fmla="*/ 436506 h 918020"/>
                <a:gd name="connsiteX6" fmla="*/ 6458 w 2454730"/>
                <a:gd name="connsiteY6" fmla="*/ 0 h 918020"/>
                <a:gd name="connsiteX0" fmla="*/ 9649 w 2457921"/>
                <a:gd name="connsiteY0" fmla="*/ 0 h 918020"/>
                <a:gd name="connsiteX1" fmla="*/ 2015876 w 2457921"/>
                <a:gd name="connsiteY1" fmla="*/ 0 h 918020"/>
                <a:gd name="connsiteX2" fmla="*/ 2457921 w 2457921"/>
                <a:gd name="connsiteY2" fmla="*/ 459010 h 918020"/>
                <a:gd name="connsiteX3" fmla="*/ 2015876 w 2457921"/>
                <a:gd name="connsiteY3" fmla="*/ 918020 h 918020"/>
                <a:gd name="connsiteX4" fmla="*/ 9649 w 2457921"/>
                <a:gd name="connsiteY4" fmla="*/ 918020 h 918020"/>
                <a:gd name="connsiteX5" fmla="*/ 49233 w 2457921"/>
                <a:gd name="connsiteY5" fmla="*/ 424314 h 918020"/>
                <a:gd name="connsiteX6" fmla="*/ 9649 w 2457921"/>
                <a:gd name="connsiteY6" fmla="*/ 0 h 918020"/>
                <a:gd name="connsiteX0" fmla="*/ 5965 w 2454237"/>
                <a:gd name="connsiteY0" fmla="*/ 0 h 918020"/>
                <a:gd name="connsiteX1" fmla="*/ 2012192 w 2454237"/>
                <a:gd name="connsiteY1" fmla="*/ 0 h 918020"/>
                <a:gd name="connsiteX2" fmla="*/ 2454237 w 2454237"/>
                <a:gd name="connsiteY2" fmla="*/ 459010 h 918020"/>
                <a:gd name="connsiteX3" fmla="*/ 2012192 w 2454237"/>
                <a:gd name="connsiteY3" fmla="*/ 918020 h 918020"/>
                <a:gd name="connsiteX4" fmla="*/ 5965 w 2454237"/>
                <a:gd name="connsiteY4" fmla="*/ 918020 h 918020"/>
                <a:gd name="connsiteX5" fmla="*/ 106509 w 2454237"/>
                <a:gd name="connsiteY5" fmla="*/ 448698 h 918020"/>
                <a:gd name="connsiteX6" fmla="*/ 5965 w 2454237"/>
                <a:gd name="connsiteY6" fmla="*/ 0 h 91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4237" h="918020">
                  <a:moveTo>
                    <a:pt x="5965" y="0"/>
                  </a:moveTo>
                  <a:lnTo>
                    <a:pt x="2012192" y="0"/>
                  </a:lnTo>
                  <a:lnTo>
                    <a:pt x="2454237" y="459010"/>
                  </a:lnTo>
                  <a:lnTo>
                    <a:pt x="2012192" y="918020"/>
                  </a:lnTo>
                  <a:lnTo>
                    <a:pt x="5965" y="918020"/>
                  </a:lnTo>
                  <a:cubicBezTo>
                    <a:pt x="-21073" y="545160"/>
                    <a:pt x="107512" y="594200"/>
                    <a:pt x="106509" y="448698"/>
                  </a:cubicBezTo>
                  <a:cubicBezTo>
                    <a:pt x="105506" y="303196"/>
                    <a:pt x="-29608" y="267422"/>
                    <a:pt x="5965" y="0"/>
                  </a:cubicBezTo>
                  <a:close/>
                </a:path>
              </a:pathLst>
            </a:custGeom>
            <a:gradFill flip="none" rotWithShape="1">
              <a:gsLst>
                <a:gs pos="22000">
                  <a:schemeClr val="tx2">
                    <a:lumMod val="20000"/>
                    <a:lumOff val="80000"/>
                  </a:schemeClr>
                </a:gs>
                <a:gs pos="91966">
                  <a:schemeClr val="tx2">
                    <a:lumMod val="40000"/>
                    <a:lumOff val="60000"/>
                  </a:schemeClr>
                </a:gs>
                <a:gs pos="9000">
                  <a:schemeClr val="tx2">
                    <a:lumMod val="20000"/>
                    <a:lumOff val="80000"/>
                  </a:schemeClr>
                </a:gs>
                <a:gs pos="100000">
                  <a:schemeClr val="tx2">
                    <a:lumMod val="40000"/>
                    <a:lumOff val="60000"/>
                  </a:schemeClr>
                </a:gs>
              </a:gsLst>
              <a:lin ang="0" scaled="1"/>
              <a:tileRect/>
            </a:gradFill>
            <a:ln w="25400" cap="flat" cmpd="sng" algn="ctr">
              <a:noFill/>
              <a:prstDash val="solid"/>
            </a:ln>
            <a:effectLst>
              <a:outerShdw blurRad="25400" dist="25400" dir="5400000" algn="t" rotWithShape="0">
                <a:prstClr val="black">
                  <a:alpha val="23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五边形 4"/>
            <p:cNvSpPr/>
            <p:nvPr/>
          </p:nvSpPr>
          <p:spPr>
            <a:xfrm>
              <a:off x="1115616" y="881816"/>
              <a:ext cx="2454237" cy="385040"/>
            </a:xfrm>
            <a:custGeom>
              <a:avLst/>
              <a:gdLst>
                <a:gd name="connsiteX0" fmla="*/ 5965 w 2454237"/>
                <a:gd name="connsiteY0" fmla="*/ 0 h 497110"/>
                <a:gd name="connsiteX1" fmla="*/ 2012192 w 2454237"/>
                <a:gd name="connsiteY1" fmla="*/ 0 h 497110"/>
                <a:gd name="connsiteX2" fmla="*/ 2454237 w 2454237"/>
                <a:gd name="connsiteY2" fmla="*/ 459010 h 497110"/>
                <a:gd name="connsiteX3" fmla="*/ 1820645 w 2454237"/>
                <a:gd name="connsiteY3" fmla="*/ 3701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497110"/>
                <a:gd name="connsiteX1" fmla="*/ 2012192 w 2454237"/>
                <a:gd name="connsiteY1" fmla="*/ 0 h 497110"/>
                <a:gd name="connsiteX2" fmla="*/ 2454237 w 2454237"/>
                <a:gd name="connsiteY2" fmla="*/ 459010 h 497110"/>
                <a:gd name="connsiteX3" fmla="*/ 1820645 w 2454237"/>
                <a:gd name="connsiteY3" fmla="*/ 3701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497110"/>
                <a:gd name="connsiteX1" fmla="*/ 2012192 w 2454237"/>
                <a:gd name="connsiteY1" fmla="*/ 0 h 497110"/>
                <a:gd name="connsiteX2" fmla="*/ 2454237 w 2454237"/>
                <a:gd name="connsiteY2" fmla="*/ 459010 h 497110"/>
                <a:gd name="connsiteX3" fmla="*/ 1769845 w 2454237"/>
                <a:gd name="connsiteY3" fmla="*/ 3193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504553"/>
                <a:gd name="connsiteX1" fmla="*/ 2012192 w 2454237"/>
                <a:gd name="connsiteY1" fmla="*/ 0 h 504553"/>
                <a:gd name="connsiteX2" fmla="*/ 2454237 w 2454237"/>
                <a:gd name="connsiteY2" fmla="*/ 459010 h 504553"/>
                <a:gd name="connsiteX3" fmla="*/ 1769845 w 2454237"/>
                <a:gd name="connsiteY3" fmla="*/ 319310 h 504553"/>
                <a:gd name="connsiteX4" fmla="*/ 100677 w 2454237"/>
                <a:gd name="connsiteY4" fmla="*/ 497110 h 504553"/>
                <a:gd name="connsiteX5" fmla="*/ 106509 w 2454237"/>
                <a:gd name="connsiteY5" fmla="*/ 448698 h 504553"/>
                <a:gd name="connsiteX6" fmla="*/ 5965 w 2454237"/>
                <a:gd name="connsiteY6" fmla="*/ 0 h 50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4237" h="504553">
                  <a:moveTo>
                    <a:pt x="5965" y="0"/>
                  </a:moveTo>
                  <a:lnTo>
                    <a:pt x="2012192" y="0"/>
                  </a:lnTo>
                  <a:lnTo>
                    <a:pt x="2454237" y="459010"/>
                  </a:lnTo>
                  <a:cubicBezTo>
                    <a:pt x="2422313" y="520695"/>
                    <a:pt x="2162105" y="312960"/>
                    <a:pt x="1769845" y="319310"/>
                  </a:cubicBezTo>
                  <a:cubicBezTo>
                    <a:pt x="1377585" y="325660"/>
                    <a:pt x="805466" y="547512"/>
                    <a:pt x="100677" y="497110"/>
                  </a:cubicBezTo>
                  <a:cubicBezTo>
                    <a:pt x="104556" y="483418"/>
                    <a:pt x="106640" y="467721"/>
                    <a:pt x="106509" y="448698"/>
                  </a:cubicBezTo>
                  <a:cubicBezTo>
                    <a:pt x="105506" y="303196"/>
                    <a:pt x="-29608" y="267422"/>
                    <a:pt x="5965" y="0"/>
                  </a:cubicBezTo>
                  <a:close/>
                </a:path>
              </a:pathLst>
            </a:custGeom>
            <a:solidFill>
              <a:srgbClr val="FFFFFF">
                <a:alpha val="57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TextBox 53"/>
            <p:cNvSpPr txBox="1"/>
            <p:nvPr/>
          </p:nvSpPr>
          <p:spPr>
            <a:xfrm>
              <a:off x="1273403" y="1038887"/>
              <a:ext cx="1962902" cy="81784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defRPr/>
              </a:pPr>
              <a:r>
                <a:rPr lang="zh-CN" altLang="en-US" sz="3200" dirty="0">
                  <a:solidFill>
                    <a:srgbClr val="004F8A"/>
                  </a:solidFill>
                  <a:effectLst>
                    <a:outerShdw dist="38100" dir="5400000" algn="t" rotWithShape="0">
                      <a:sysClr val="window" lastClr="FFFFFF">
                        <a:alpha val="40000"/>
                      </a:sysClr>
                    </a:outerShdw>
                  </a:effectLst>
                </a:rPr>
                <a:t>航空运输</a:t>
              </a:r>
            </a:p>
            <a:p>
              <a:pPr lvl="0" algn="ctr">
                <a:defRPr/>
              </a:pPr>
              <a:endParaRPr lang="zh-CN" altLang="en-US" sz="3200" dirty="0">
                <a:solidFill>
                  <a:srgbClr val="004F8A"/>
                </a:solidFill>
                <a:effectLst>
                  <a:outerShdw dist="38100" dir="5400000" algn="t" rotWithShape="0">
                    <a:sysClr val="window" lastClr="FFFFFF">
                      <a:alpha val="40000"/>
                    </a:sysClr>
                  </a:outerShdw>
                </a:effectLst>
              </a:endParaRPr>
            </a:p>
          </p:txBody>
        </p:sp>
        <p:cxnSp>
          <p:nvCxnSpPr>
            <p:cNvPr id="29" name="直接连接符 55"/>
            <p:cNvCxnSpPr/>
            <p:nvPr/>
          </p:nvCxnSpPr>
          <p:spPr>
            <a:xfrm>
              <a:off x="1235306" y="607261"/>
              <a:ext cx="6620792" cy="0"/>
            </a:xfrm>
            <a:prstGeom prst="line">
              <a:avLst/>
            </a:prstGeom>
            <a:noFill/>
            <a:ln w="12700" cap="flat" cmpd="sng" algn="ctr">
              <a:solidFill>
                <a:sysClr val="window" lastClr="FFFFFF">
                  <a:lumMod val="65000"/>
                </a:sysClr>
              </a:solidFill>
              <a:prstDash val="dash"/>
            </a:ln>
            <a:effectLst>
              <a:outerShdw dist="12700" dir="5400000" algn="t" rotWithShape="0">
                <a:sysClr val="window" lastClr="FFFFFF"/>
              </a:outerShdw>
            </a:effectLst>
          </p:spPr>
        </p:cxnSp>
        <p:cxnSp>
          <p:nvCxnSpPr>
            <p:cNvPr id="30" name="直接连接符 56"/>
            <p:cNvCxnSpPr/>
            <p:nvPr/>
          </p:nvCxnSpPr>
          <p:spPr>
            <a:xfrm>
              <a:off x="1259632" y="1840621"/>
              <a:ext cx="6620792" cy="0"/>
            </a:xfrm>
            <a:prstGeom prst="line">
              <a:avLst/>
            </a:prstGeom>
            <a:noFill/>
            <a:ln w="12700" cap="flat" cmpd="sng" algn="ctr">
              <a:solidFill>
                <a:sysClr val="window" lastClr="FFFFFF">
                  <a:lumMod val="65000"/>
                </a:sysClr>
              </a:solidFill>
              <a:prstDash val="dash"/>
            </a:ln>
            <a:effectLst>
              <a:outerShdw dist="12700" dir="5400000" algn="t" rotWithShape="0">
                <a:sysClr val="window" lastClr="FFFFFF"/>
              </a:outerShdw>
            </a:effectLst>
          </p:spPr>
        </p:cxnSp>
        <p:sp>
          <p:nvSpPr>
            <p:cNvPr id="31" name="TextBox 61"/>
            <p:cNvSpPr txBox="1"/>
            <p:nvPr/>
          </p:nvSpPr>
          <p:spPr>
            <a:xfrm>
              <a:off x="3359934" y="604608"/>
              <a:ext cx="4598026" cy="1286819"/>
            </a:xfrm>
            <a:prstGeom prst="rect">
              <a:avLst/>
            </a:prstGeom>
            <a:noFill/>
          </p:spPr>
          <p:txBody>
            <a:bodyPr wrap="square" rtlCol="0">
              <a:spAutoFit/>
            </a:bodyPr>
            <a:lstStyle/>
            <a:p>
              <a:pPr lvl="0">
                <a:lnSpc>
                  <a:spcPct val="150000"/>
                </a:lnSpc>
                <a:defRPr/>
              </a:pP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2014</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开始航空运输业收入增速呈现放缓趋势</a:t>
              </a:r>
              <a:r>
                <a:rPr lang="zh-CN" altLang="en-US" sz="1400" kern="0" dirty="0" smtClean="0">
                  <a:solidFill>
                    <a:sysClr val="windowText" lastClr="000000">
                      <a:lumMod val="65000"/>
                      <a:lumOff val="35000"/>
                    </a:sysClr>
                  </a:solidFill>
                  <a:latin typeface="Arial" pitchFamily="34" charset="0"/>
                  <a:ea typeface="微软雅黑" pitchFamily="34" charset="-122"/>
                  <a:cs typeface="Arial" pitchFamily="34" charset="0"/>
                </a:rPr>
                <a:t>。</a:t>
              </a:r>
              <a:r>
                <a:rPr lang="en-US" altLang="zh-CN" sz="1400" kern="0" dirty="0" smtClean="0">
                  <a:solidFill>
                    <a:sysClr val="windowText" lastClr="000000">
                      <a:lumMod val="65000"/>
                      <a:lumOff val="35000"/>
                    </a:sysClr>
                  </a:solidFill>
                  <a:latin typeface="Arial" pitchFamily="34" charset="0"/>
                  <a:ea typeface="微软雅黑" pitchFamily="34" charset="-122"/>
                  <a:cs typeface="Arial" pitchFamily="34" charset="0"/>
                </a:rPr>
                <a:t>2015</a:t>
              </a:r>
              <a:r>
                <a:rPr lang="zh-CN" altLang="en-US" sz="1400" kern="0" dirty="0" smtClean="0">
                  <a:solidFill>
                    <a:sysClr val="windowText" lastClr="000000">
                      <a:lumMod val="65000"/>
                      <a:lumOff val="35000"/>
                    </a:sysClr>
                  </a:solidFill>
                  <a:latin typeface="Arial" pitchFamily="34" charset="0"/>
                  <a:ea typeface="微软雅黑" pitchFamily="34" charset="-122"/>
                  <a:cs typeface="Arial" pitchFamily="34" charset="0"/>
                </a:rPr>
                <a:t>年</a:t>
              </a:r>
              <a:r>
                <a:rPr lang="en-US" altLang="zh-CN" sz="1400" kern="0" dirty="0" smtClean="0">
                  <a:solidFill>
                    <a:sysClr val="windowText" lastClr="000000">
                      <a:lumMod val="65000"/>
                      <a:lumOff val="35000"/>
                    </a:sysClr>
                  </a:solidFill>
                  <a:latin typeface="Arial" pitchFamily="34" charset="0"/>
                  <a:ea typeface="微软雅黑" pitchFamily="34" charset="-122"/>
                  <a:cs typeface="Arial" pitchFamily="34" charset="0"/>
                </a:rPr>
                <a:t>8</a:t>
              </a:r>
              <a:r>
                <a:rPr lang="zh-CN" altLang="en-US" sz="1400" kern="0" dirty="0" smtClean="0">
                  <a:solidFill>
                    <a:sysClr val="windowText" lastClr="000000">
                      <a:lumMod val="65000"/>
                      <a:lumOff val="35000"/>
                    </a:sysClr>
                  </a:solidFill>
                  <a:latin typeface="Arial" pitchFamily="34" charset="0"/>
                  <a:ea typeface="微软雅黑" pitchFamily="34" charset="-122"/>
                  <a:cs typeface="Arial" pitchFamily="34" charset="0"/>
                </a:rPr>
                <a:t>月，行业</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内营业收入</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10</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亿元以上的企业有</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6</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家，占到航空运输业企业收入的</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97.9%</a:t>
              </a:r>
              <a:r>
                <a:rPr lang="zh-CN" altLang="en-US" sz="1400" kern="0" dirty="0" smtClean="0">
                  <a:solidFill>
                    <a:sysClr val="windowText" lastClr="000000">
                      <a:lumMod val="65000"/>
                      <a:lumOff val="35000"/>
                    </a:sysClr>
                  </a:solidFill>
                  <a:latin typeface="Arial" pitchFamily="34" charset="0"/>
                  <a:ea typeface="微软雅黑" pitchFamily="34" charset="-122"/>
                  <a:cs typeface="Arial" pitchFamily="34" charset="0"/>
                </a:rPr>
                <a:t>，</a:t>
              </a:r>
              <a:r>
                <a:rPr lang="en-US" altLang="zh-CN" sz="1400" kern="0" dirty="0" smtClean="0">
                  <a:solidFill>
                    <a:sysClr val="windowText" lastClr="000000">
                      <a:lumMod val="65000"/>
                      <a:lumOff val="35000"/>
                    </a:sysClr>
                  </a:solidFill>
                  <a:latin typeface="Arial" pitchFamily="34" charset="0"/>
                  <a:ea typeface="微软雅黑" pitchFamily="34" charset="-122"/>
                  <a:cs typeface="Arial" pitchFamily="34" charset="0"/>
                </a:rPr>
                <a:t>1-8</a:t>
              </a:r>
              <a:r>
                <a:rPr lang="zh-CN" altLang="en-US" sz="1400" kern="0" dirty="0" smtClean="0">
                  <a:solidFill>
                    <a:sysClr val="windowText" lastClr="000000">
                      <a:lumMod val="65000"/>
                      <a:lumOff val="35000"/>
                    </a:sysClr>
                  </a:solidFill>
                  <a:latin typeface="Arial" pitchFamily="34" charset="0"/>
                  <a:ea typeface="微软雅黑" pitchFamily="34" charset="-122"/>
                  <a:cs typeface="Arial" pitchFamily="34" charset="0"/>
                </a:rPr>
                <a:t>月的增速</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较</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1-5</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月下降</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0.5</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个百分点。</a:t>
              </a:r>
              <a:r>
                <a:rPr lang="zh-CN" altLang="en-US" sz="1400" kern="0" dirty="0" smtClean="0">
                  <a:solidFill>
                    <a:sysClr val="windowText" lastClr="000000">
                      <a:lumMod val="65000"/>
                      <a:lumOff val="35000"/>
                    </a:sysClr>
                  </a:solidFill>
                  <a:latin typeface="Arial" pitchFamily="34" charset="0"/>
                  <a:ea typeface="微软雅黑" pitchFamily="34" charset="-122"/>
                  <a:cs typeface="Arial" pitchFamily="34" charset="0"/>
                </a:rPr>
                <a:t>其中包含一家航空公司，该航空公司营业收入的下降拉动整个航空运输</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业收入下降</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0.8</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个百分点。</a:t>
              </a:r>
            </a:p>
          </p:txBody>
        </p:sp>
      </p:grpSp>
    </p:spTree>
    <p:extLst>
      <p:ext uri="{BB962C8B-B14F-4D97-AF65-F5344CB8AC3E}">
        <p14:creationId xmlns:p14="http://schemas.microsoft.com/office/powerpoint/2010/main" xmlns="" val="74162631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a:xfrm>
            <a:off x="6739191" y="6237312"/>
            <a:ext cx="2133600" cy="365125"/>
          </a:xfrm>
        </p:spPr>
        <p:txBody>
          <a:bodyPr/>
          <a:lstStyle/>
          <a:p>
            <a:fld id="{57F98C0C-FAF2-480B-87BE-9D56BE4863FC}" type="slidenum">
              <a:rPr lang="zh-CN" altLang="en-US" smtClean="0"/>
              <a:pPr/>
              <a:t>44</a:t>
            </a:fld>
            <a:endParaRPr lang="zh-CN" altLang="en-US" dirty="0"/>
          </a:p>
        </p:txBody>
      </p:sp>
      <p:sp>
        <p:nvSpPr>
          <p:cNvPr id="4" name="矩形 3"/>
          <p:cNvSpPr/>
          <p:nvPr/>
        </p:nvSpPr>
        <p:spPr>
          <a:xfrm>
            <a:off x="395535"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从顺义航空产业链的角度分析收入增速放缓的原因</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13" name="TextBox 8"/>
          <p:cNvSpPr txBox="1"/>
          <p:nvPr/>
        </p:nvSpPr>
        <p:spPr>
          <a:xfrm flipH="1">
            <a:off x="1071168" y="4522247"/>
            <a:ext cx="764367"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endParaRPr lang="zh-CN" altLang="en-US" sz="1600" dirty="0">
              <a:solidFill>
                <a:srgbClr val="984807"/>
              </a:solidFill>
              <a:latin typeface="Arial Rounded MT Bold" pitchFamily="34" charset="0"/>
              <a:cs typeface="Times New Roman" pitchFamily="18" charset="0"/>
            </a:endParaRPr>
          </a:p>
        </p:txBody>
      </p:sp>
      <p:grpSp>
        <p:nvGrpSpPr>
          <p:cNvPr id="2" name="组合 1"/>
          <p:cNvGrpSpPr/>
          <p:nvPr/>
        </p:nvGrpSpPr>
        <p:grpSpPr>
          <a:xfrm>
            <a:off x="791749" y="1346914"/>
            <a:ext cx="7516092" cy="2010078"/>
            <a:chOff x="791749" y="1274906"/>
            <a:chExt cx="7516092" cy="2010078"/>
          </a:xfrm>
        </p:grpSpPr>
        <p:grpSp>
          <p:nvGrpSpPr>
            <p:cNvPr id="5" name="组合 4"/>
            <p:cNvGrpSpPr/>
            <p:nvPr/>
          </p:nvGrpSpPr>
          <p:grpSpPr>
            <a:xfrm>
              <a:off x="893696" y="1274906"/>
              <a:ext cx="7344816" cy="2010078"/>
              <a:chOff x="855144" y="3304257"/>
              <a:chExt cx="7344816" cy="2010078"/>
            </a:xfrm>
          </p:grpSpPr>
          <p:sp>
            <p:nvSpPr>
              <p:cNvPr id="7" name="圆角矩形 6"/>
              <p:cNvSpPr/>
              <p:nvPr/>
            </p:nvSpPr>
            <p:spPr>
              <a:xfrm>
                <a:off x="855144" y="4378231"/>
                <a:ext cx="7344816" cy="936104"/>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8" name="圆角矩形 7"/>
              <p:cNvSpPr/>
              <p:nvPr/>
            </p:nvSpPr>
            <p:spPr>
              <a:xfrm>
                <a:off x="855144" y="3304257"/>
                <a:ext cx="7344816" cy="936104"/>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grpSp>
        <p:sp>
          <p:nvSpPr>
            <p:cNvPr id="10" name="矩形 9"/>
            <p:cNvSpPr/>
            <p:nvPr/>
          </p:nvSpPr>
          <p:spPr>
            <a:xfrm>
              <a:off x="2273774" y="1454615"/>
              <a:ext cx="5964738" cy="609398"/>
            </a:xfrm>
            <a:prstGeom prst="rect">
              <a:avLst/>
            </a:prstGeom>
          </p:spPr>
          <p:txBody>
            <a:bodyPr wrap="square">
              <a:spAutoFit/>
            </a:bodyPr>
            <a:lstStyle/>
            <a:p>
              <a:pPr>
                <a:lnSpc>
                  <a:spcPct val="120000"/>
                </a:lnSpc>
              </a:pPr>
              <a:r>
                <a:rPr lang="zh-CN" altLang="en-US" sz="1400" dirty="0">
                  <a:solidFill>
                    <a:prstClr val="black"/>
                  </a:solidFill>
                  <a:latin typeface="微软雅黑" panose="020B0503020204020204" pitchFamily="34" charset="-122"/>
                  <a:ea typeface="微软雅黑" panose="020B0503020204020204" pitchFamily="34" charset="-122"/>
                </a:rPr>
                <a:t>由于其业务性质的特殊性，人工成本、起降费用、维修维护费用高，很难降低成本，成本</a:t>
              </a:r>
              <a:r>
                <a:rPr lang="zh-CN" altLang="en-US" sz="1400" dirty="0" smtClean="0">
                  <a:solidFill>
                    <a:prstClr val="black"/>
                  </a:solidFill>
                  <a:latin typeface="微软雅黑" panose="020B0503020204020204" pitchFamily="34" charset="-122"/>
                  <a:ea typeface="微软雅黑" panose="020B0503020204020204" pitchFamily="34" charset="-122"/>
                </a:rPr>
                <a:t>压力巨大。</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1" name="TextBox 6"/>
            <p:cNvSpPr txBox="1"/>
            <p:nvPr/>
          </p:nvSpPr>
          <p:spPr>
            <a:xfrm flipH="1">
              <a:off x="977630" y="1417682"/>
              <a:ext cx="1296144"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r>
                <a:rPr lang="zh-CN" altLang="en-US" sz="1600" dirty="0" smtClean="0">
                  <a:solidFill>
                    <a:srgbClr val="984807"/>
                  </a:solidFill>
                  <a:latin typeface="Arial Rounded MT Bold" pitchFamily="34" charset="0"/>
                  <a:cs typeface="Times New Roman" pitchFamily="18" charset="0"/>
                </a:rPr>
                <a:t>中游成本</a:t>
              </a:r>
              <a:endParaRPr lang="en-US" altLang="zh-CN" sz="1600" dirty="0" smtClean="0">
                <a:solidFill>
                  <a:srgbClr val="984807"/>
                </a:solidFill>
                <a:latin typeface="Arial Rounded MT Bold" pitchFamily="34" charset="0"/>
                <a:cs typeface="Times New Roman" pitchFamily="18" charset="0"/>
              </a:endParaRPr>
            </a:p>
            <a:p>
              <a:pPr algn="ctr">
                <a:lnSpc>
                  <a:spcPct val="120000"/>
                </a:lnSpc>
                <a:defRPr/>
              </a:pPr>
              <a:r>
                <a:rPr lang="zh-CN" altLang="en-US" sz="1600" dirty="0" smtClean="0">
                  <a:solidFill>
                    <a:srgbClr val="984807"/>
                  </a:solidFill>
                  <a:latin typeface="Arial Rounded MT Bold" pitchFamily="34" charset="0"/>
                  <a:cs typeface="Times New Roman" pitchFamily="18" charset="0"/>
                </a:rPr>
                <a:t>压力大</a:t>
              </a:r>
              <a:endParaRPr lang="zh-CN" altLang="en-US" sz="1600" dirty="0">
                <a:solidFill>
                  <a:srgbClr val="984807"/>
                </a:solidFill>
                <a:latin typeface="Arial Rounded MT Bold" pitchFamily="34" charset="0"/>
                <a:cs typeface="Times New Roman" pitchFamily="18" charset="0"/>
              </a:endParaRPr>
            </a:p>
          </p:txBody>
        </p:sp>
        <p:sp>
          <p:nvSpPr>
            <p:cNvPr id="12" name="矩形 11"/>
            <p:cNvSpPr/>
            <p:nvPr/>
          </p:nvSpPr>
          <p:spPr>
            <a:xfrm>
              <a:off x="2281312" y="2492896"/>
              <a:ext cx="6026529" cy="609398"/>
            </a:xfrm>
            <a:prstGeom prst="rect">
              <a:avLst/>
            </a:prstGeom>
          </p:spPr>
          <p:txBody>
            <a:bodyPr wrap="square">
              <a:spAutoFit/>
            </a:bodyPr>
            <a:lstStyle/>
            <a:p>
              <a:pPr>
                <a:lnSpc>
                  <a:spcPct val="120000"/>
                </a:lnSpc>
              </a:pPr>
              <a:r>
                <a:rPr lang="zh-CN" altLang="en-US" sz="1400" dirty="0">
                  <a:solidFill>
                    <a:prstClr val="black"/>
                  </a:solidFill>
                  <a:latin typeface="微软雅黑" panose="020B0503020204020204" pitchFamily="34" charset="-122"/>
                  <a:ea typeface="微软雅黑" panose="020B0503020204020204" pitchFamily="34" charset="-122"/>
                </a:rPr>
                <a:t>下游服务类企业众多，企业之间缺乏信息共享，相互合作。这既不利于企业内部的成本管控，也不利于为乘客提供高效</a:t>
              </a:r>
              <a:r>
                <a:rPr lang="zh-CN" altLang="en-US" sz="1400" dirty="0" smtClean="0">
                  <a:solidFill>
                    <a:prstClr val="black"/>
                  </a:solidFill>
                  <a:latin typeface="微软雅黑" panose="020B0503020204020204" pitchFamily="34" charset="-122"/>
                  <a:ea typeface="微软雅黑" panose="020B0503020204020204" pitchFamily="34" charset="-122"/>
                </a:rPr>
                <a:t>服务。</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7" name="TextBox 6"/>
            <p:cNvSpPr txBox="1"/>
            <p:nvPr/>
          </p:nvSpPr>
          <p:spPr>
            <a:xfrm flipH="1">
              <a:off x="791749" y="2436467"/>
              <a:ext cx="1741760" cy="65748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r>
                <a:rPr lang="zh-CN" altLang="en-US" sz="1600" dirty="0">
                  <a:solidFill>
                    <a:srgbClr val="984807"/>
                  </a:solidFill>
                  <a:latin typeface="Arial Rounded MT Bold" pitchFamily="34" charset="0"/>
                  <a:cs typeface="Times New Roman" pitchFamily="18" charset="0"/>
                </a:rPr>
                <a:t>下游</a:t>
              </a:r>
              <a:r>
                <a:rPr lang="zh-CN" altLang="en-US" sz="1600" dirty="0" smtClean="0">
                  <a:solidFill>
                    <a:srgbClr val="984807"/>
                  </a:solidFill>
                  <a:latin typeface="Arial Rounded MT Bold" pitchFamily="34" charset="0"/>
                  <a:cs typeface="Times New Roman" pitchFamily="18" charset="0"/>
                </a:rPr>
                <a:t>服务业</a:t>
              </a:r>
              <a:endParaRPr lang="en-US" altLang="zh-CN" sz="1600" dirty="0" smtClean="0">
                <a:solidFill>
                  <a:srgbClr val="984807"/>
                </a:solidFill>
                <a:latin typeface="Arial Rounded MT Bold" pitchFamily="34" charset="0"/>
                <a:cs typeface="Times New Roman" pitchFamily="18" charset="0"/>
              </a:endParaRPr>
            </a:p>
            <a:p>
              <a:pPr algn="ctr">
                <a:lnSpc>
                  <a:spcPct val="120000"/>
                </a:lnSpc>
                <a:defRPr/>
              </a:pPr>
              <a:r>
                <a:rPr lang="zh-CN" altLang="en-US" sz="1600" dirty="0" smtClean="0">
                  <a:solidFill>
                    <a:srgbClr val="984807"/>
                  </a:solidFill>
                  <a:latin typeface="Arial Rounded MT Bold" pitchFamily="34" charset="0"/>
                  <a:cs typeface="Times New Roman" pitchFamily="18" charset="0"/>
                </a:rPr>
                <a:t>缺乏协同效应</a:t>
              </a:r>
              <a:endParaRPr lang="zh-CN" altLang="en-US" sz="1600" dirty="0">
                <a:solidFill>
                  <a:srgbClr val="984807"/>
                </a:solidFill>
                <a:latin typeface="Arial Rounded MT Bold" pitchFamily="34" charset="0"/>
                <a:cs typeface="Times New Roman" pitchFamily="18" charset="0"/>
              </a:endParaRPr>
            </a:p>
          </p:txBody>
        </p:sp>
      </p:grpSp>
      <p:sp>
        <p:nvSpPr>
          <p:cNvPr id="20" name="文本框 19"/>
          <p:cNvSpPr txBox="1"/>
          <p:nvPr/>
        </p:nvSpPr>
        <p:spPr>
          <a:xfrm>
            <a:off x="251520" y="6431300"/>
            <a:ext cx="3384376"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数据来源</a:t>
            </a:r>
            <a:r>
              <a:rPr lang="zh-CN" altLang="en-US" sz="1200" smtClean="0">
                <a:latin typeface="微软雅黑" panose="020B0503020204020204" pitchFamily="34" charset="-122"/>
                <a:ea typeface="微软雅黑" panose="020B0503020204020204" pitchFamily="34" charset="-122"/>
              </a:rPr>
              <a:t>：北京市统计局、顺义</a:t>
            </a:r>
            <a:r>
              <a:rPr lang="zh-CN" altLang="en-US" sz="1200" dirty="0" smtClean="0">
                <a:latin typeface="微软雅黑" panose="020B0503020204020204" pitchFamily="34" charset="-122"/>
                <a:ea typeface="微软雅黑" panose="020B0503020204020204" pitchFamily="34" charset="-122"/>
              </a:rPr>
              <a:t>统计信息网</a:t>
            </a:r>
            <a:endParaRPr lang="zh-CN" altLang="en-US" sz="1200" dirty="0">
              <a:latin typeface="微软雅黑" panose="020B0503020204020204" pitchFamily="34" charset="-122"/>
              <a:ea typeface="微软雅黑" panose="020B0503020204020204" pitchFamily="34" charset="-122"/>
            </a:endParaRPr>
          </a:p>
        </p:txBody>
      </p:sp>
      <p:grpSp>
        <p:nvGrpSpPr>
          <p:cNvPr id="37" name="组 14"/>
          <p:cNvGrpSpPr/>
          <p:nvPr/>
        </p:nvGrpSpPr>
        <p:grpSpPr>
          <a:xfrm>
            <a:off x="538320" y="3382257"/>
            <a:ext cx="8067360" cy="3561878"/>
            <a:chOff x="287524" y="1486778"/>
            <a:chExt cx="8712968" cy="4606517"/>
          </a:xfrm>
        </p:grpSpPr>
        <p:pic>
          <p:nvPicPr>
            <p:cNvPr id="38" name="图片 37"/>
            <p:cNvPicPr>
              <a:picLocks noChangeAspect="1"/>
            </p:cNvPicPr>
            <p:nvPr/>
          </p:nvPicPr>
          <p:blipFill rotWithShape="1">
            <a:blip r:embed="rId2" cstate="print">
              <a:extLst>
                <a:ext uri="{28A0092B-C50C-407E-A947-70E740481C1C}">
                  <a14:useLocalDpi xmlns:a14="http://schemas.microsoft.com/office/drawing/2010/main" xmlns="" val="0"/>
                </a:ext>
              </a:extLst>
            </a:blip>
            <a:srcRect b="6175"/>
            <a:stretch/>
          </p:blipFill>
          <p:spPr>
            <a:xfrm rot="16200000">
              <a:off x="2340749" y="-566447"/>
              <a:ext cx="4606517" cy="8712968"/>
            </a:xfrm>
            <a:prstGeom prst="rect">
              <a:avLst/>
            </a:prstGeom>
          </p:spPr>
        </p:pic>
        <p:sp>
          <p:nvSpPr>
            <p:cNvPr id="39" name="圆角矩形 38"/>
            <p:cNvSpPr/>
            <p:nvPr/>
          </p:nvSpPr>
          <p:spPr>
            <a:xfrm>
              <a:off x="1337338" y="1854823"/>
              <a:ext cx="1189790" cy="339674"/>
            </a:xfrm>
            <a:prstGeom prst="roundRect">
              <a:avLst>
                <a:gd name="adj" fmla="val 46902"/>
              </a:avLst>
            </a:prstGeom>
            <a:solidFill>
              <a:srgbClr val="F79646">
                <a:lumMod val="75000"/>
              </a:srgbClr>
            </a:solidFill>
            <a:ln w="25400" cap="flat" cmpd="sng" algn="ctr">
              <a:noFill/>
              <a:prstDash val="solid"/>
            </a:ln>
            <a:effectLst>
              <a:outerShdw dist="38100" dir="5400000" algn="t" rotWithShape="0">
                <a:srgbClr val="F79646">
                  <a:lumMod val="5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0" name="TextBox 14"/>
            <p:cNvSpPr txBox="1"/>
            <p:nvPr/>
          </p:nvSpPr>
          <p:spPr>
            <a:xfrm>
              <a:off x="1263687" y="1900792"/>
              <a:ext cx="1337092" cy="31393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defRPr/>
              </a:pPr>
              <a:r>
                <a:rPr lang="zh-CN" altLang="en-US" sz="1800" dirty="0" smtClean="0">
                  <a:solidFill>
                    <a:sysClr val="window" lastClr="FFFFFF"/>
                  </a:solidFill>
                  <a:effectLst>
                    <a:outerShdw blurRad="50800" dist="38100" dir="5400000" algn="t" rotWithShape="0">
                      <a:prstClr val="black">
                        <a:alpha val="40000"/>
                      </a:prstClr>
                    </a:outerShdw>
                  </a:effectLst>
                  <a:latin typeface="Adidas Unity" pitchFamily="2" charset="0"/>
                  <a:cs typeface="Times New Roman" pitchFamily="18" charset="0"/>
                </a:rPr>
                <a:t>上游 </a:t>
              </a:r>
              <a:endParaRPr kumimoji="0" lang="zh-CN" altLang="en-US"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endParaRPr>
            </a:p>
          </p:txBody>
        </p:sp>
        <p:sp>
          <p:nvSpPr>
            <p:cNvPr id="41" name="TextBox 15"/>
            <p:cNvSpPr txBox="1"/>
            <p:nvPr/>
          </p:nvSpPr>
          <p:spPr>
            <a:xfrm>
              <a:off x="1195151" y="3196374"/>
              <a:ext cx="1569124" cy="676672"/>
            </a:xfrm>
            <a:prstGeom prst="rect">
              <a:avLst/>
            </a:prstGeom>
            <a:noFill/>
          </p:spPr>
          <p:txBody>
            <a:bodyPr wrap="square" rtlCol="0">
              <a:spAutoFit/>
            </a:bodyPr>
            <a:lstStyle/>
            <a:p>
              <a:pPr>
                <a:defRPr/>
              </a:pPr>
              <a:r>
                <a:rPr lang="zh-CN" altLang="en-US" sz="1400" kern="0" dirty="0" smtClean="0">
                  <a:solidFill>
                    <a:sysClr val="windowText" lastClr="000000">
                      <a:lumMod val="75000"/>
                      <a:lumOff val="25000"/>
                    </a:sysClr>
                  </a:solidFill>
                  <a:latin typeface="Arial" pitchFamily="34" charset="0"/>
                  <a:ea typeface="微软雅黑" pitchFamily="34" charset="-122"/>
                  <a:cs typeface="Arial" pitchFamily="34" charset="0"/>
                </a:rPr>
                <a:t>北京</a:t>
              </a:r>
              <a:r>
                <a:rPr lang="zh-CN" altLang="en-US" sz="1400" kern="0" dirty="0">
                  <a:solidFill>
                    <a:sysClr val="windowText" lastClr="000000">
                      <a:lumMod val="75000"/>
                      <a:lumOff val="25000"/>
                    </a:sysClr>
                  </a:solidFill>
                  <a:latin typeface="Arial" pitchFamily="34" charset="0"/>
                  <a:ea typeface="微软雅黑" pitchFamily="34" charset="-122"/>
                  <a:cs typeface="Arial" pitchFamily="34" charset="0"/>
                </a:rPr>
                <a:t>航空产业园做研发</a:t>
              </a:r>
              <a:r>
                <a:rPr lang="zh-CN" altLang="en-US" sz="1400" kern="0" dirty="0" smtClean="0">
                  <a:solidFill>
                    <a:sysClr val="windowText" lastClr="000000">
                      <a:lumMod val="75000"/>
                      <a:lumOff val="25000"/>
                    </a:sysClr>
                  </a:solidFill>
                  <a:latin typeface="Arial" pitchFamily="34" charset="0"/>
                  <a:ea typeface="微软雅黑" pitchFamily="34" charset="-122"/>
                  <a:cs typeface="Arial" pitchFamily="34" charset="0"/>
                </a:rPr>
                <a:t>支撑</a:t>
              </a:r>
              <a:endPar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endParaRPr>
            </a:p>
          </p:txBody>
        </p:sp>
        <p:sp>
          <p:nvSpPr>
            <p:cNvPr id="42" name="圆角矩形 41"/>
            <p:cNvSpPr/>
            <p:nvPr/>
          </p:nvSpPr>
          <p:spPr>
            <a:xfrm>
              <a:off x="3829225" y="4968500"/>
              <a:ext cx="1189790" cy="339674"/>
            </a:xfrm>
            <a:prstGeom prst="roundRect">
              <a:avLst>
                <a:gd name="adj" fmla="val 46902"/>
              </a:avLst>
            </a:prstGeom>
            <a:solidFill>
              <a:srgbClr val="F79646">
                <a:lumMod val="75000"/>
              </a:srgbClr>
            </a:solidFill>
            <a:ln w="25400" cap="flat" cmpd="sng" algn="ctr">
              <a:noFill/>
              <a:prstDash val="solid"/>
            </a:ln>
            <a:effectLst>
              <a:outerShdw dist="38100" dir="5400000" algn="t" rotWithShape="0">
                <a:srgbClr val="F79646">
                  <a:lumMod val="5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3" name="TextBox 17"/>
            <p:cNvSpPr txBox="1"/>
            <p:nvPr/>
          </p:nvSpPr>
          <p:spPr>
            <a:xfrm>
              <a:off x="3786905" y="5014700"/>
              <a:ext cx="1259777" cy="31393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1800" b="1" i="0" u="none" strike="noStrike" kern="0" cap="none" spc="0" normalizeH="0" baseline="0" noProof="0" dirty="0" smtClean="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中游</a:t>
              </a:r>
              <a:endParaRPr kumimoji="0" lang="zh-CN" altLang="en-US"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endParaRPr>
            </a:p>
          </p:txBody>
        </p:sp>
        <p:sp>
          <p:nvSpPr>
            <p:cNvPr id="44" name="TextBox 18"/>
            <p:cNvSpPr txBox="1"/>
            <p:nvPr/>
          </p:nvSpPr>
          <p:spPr>
            <a:xfrm>
              <a:off x="3786905" y="2917745"/>
              <a:ext cx="1493017" cy="1233931"/>
            </a:xfrm>
            <a:prstGeom prst="rect">
              <a:avLst/>
            </a:prstGeom>
            <a:noFill/>
          </p:spPr>
          <p:txBody>
            <a:bodyPr wrap="square" rtlCol="0">
              <a:spAutoFit/>
            </a:bodyPr>
            <a:lstStyle/>
            <a:p>
              <a:pPr lvl="0">
                <a:defRPr/>
              </a:pPr>
              <a:r>
                <a:rPr lang="zh-CN" altLang="en-US" sz="1400" kern="0" dirty="0" smtClean="0">
                  <a:solidFill>
                    <a:sysClr val="windowText" lastClr="000000">
                      <a:lumMod val="75000"/>
                      <a:lumOff val="25000"/>
                    </a:sysClr>
                  </a:solidFill>
                  <a:latin typeface="Arial" pitchFamily="34" charset="0"/>
                  <a:ea typeface="微软雅黑" pitchFamily="34" charset="-122"/>
                  <a:cs typeface="Arial" pitchFamily="34" charset="0"/>
                </a:rPr>
                <a:t>生产</a:t>
              </a:r>
              <a:r>
                <a:rPr lang="zh-CN" altLang="en-US" sz="1400" kern="0" dirty="0">
                  <a:solidFill>
                    <a:sysClr val="windowText" lastClr="000000">
                      <a:lumMod val="75000"/>
                      <a:lumOff val="25000"/>
                    </a:sysClr>
                  </a:solidFill>
                  <a:latin typeface="Arial" pitchFamily="34" charset="0"/>
                  <a:ea typeface="微软雅黑" pitchFamily="34" charset="-122"/>
                  <a:cs typeface="Arial" pitchFamily="34" charset="0"/>
                </a:rPr>
                <a:t>制造、航油供应、机场建设等支柱型</a:t>
              </a:r>
              <a:r>
                <a:rPr lang="zh-CN" altLang="en-US" sz="1400" kern="0" dirty="0" smtClean="0">
                  <a:solidFill>
                    <a:sysClr val="windowText" lastClr="000000">
                      <a:lumMod val="75000"/>
                      <a:lumOff val="25000"/>
                    </a:sysClr>
                  </a:solidFill>
                  <a:latin typeface="Arial" pitchFamily="34" charset="0"/>
                  <a:ea typeface="微软雅黑" pitchFamily="34" charset="-122"/>
                  <a:cs typeface="Arial" pitchFamily="34" charset="0"/>
                </a:rPr>
                <a:t>企业</a:t>
              </a:r>
              <a:endPar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endParaRPr>
            </a:p>
          </p:txBody>
        </p:sp>
        <p:sp>
          <p:nvSpPr>
            <p:cNvPr id="45" name="圆角矩形 44"/>
            <p:cNvSpPr/>
            <p:nvPr/>
          </p:nvSpPr>
          <p:spPr>
            <a:xfrm>
              <a:off x="6726386" y="1854592"/>
              <a:ext cx="1189790" cy="339674"/>
            </a:xfrm>
            <a:prstGeom prst="roundRect">
              <a:avLst>
                <a:gd name="adj" fmla="val 46902"/>
              </a:avLst>
            </a:prstGeom>
            <a:solidFill>
              <a:srgbClr val="F79646">
                <a:lumMod val="75000"/>
              </a:srgbClr>
            </a:solidFill>
            <a:ln w="25400" cap="flat" cmpd="sng" algn="ctr">
              <a:noFill/>
              <a:prstDash val="solid"/>
            </a:ln>
            <a:effectLst>
              <a:outerShdw dist="38100" dir="5400000" algn="t" rotWithShape="0">
                <a:srgbClr val="F79646">
                  <a:lumMod val="50000"/>
                  <a:alpha val="40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6" name="TextBox 20"/>
            <p:cNvSpPr txBox="1"/>
            <p:nvPr/>
          </p:nvSpPr>
          <p:spPr>
            <a:xfrm>
              <a:off x="6684065" y="1900792"/>
              <a:ext cx="1259777" cy="31393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zh-CN" altLang="en-US" sz="1800" b="1" i="0" u="none" strike="noStrike" kern="0" cap="none" spc="0" normalizeH="0" baseline="0" noProof="0" dirty="0" smtClean="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rPr>
                <a:t>下游</a:t>
              </a:r>
              <a:endParaRPr kumimoji="0" lang="zh-CN" altLang="en-US" sz="1800" b="1" i="0" u="none" strike="noStrike" kern="0" cap="none" spc="0" normalizeH="0" baseline="0" noProof="0" dirty="0">
                <a:ln w="18415" cmpd="sng">
                  <a:noFill/>
                  <a:prstDash val="solid"/>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cs typeface="Times New Roman" pitchFamily="18" charset="0"/>
              </a:endParaRPr>
            </a:p>
          </p:txBody>
        </p:sp>
        <p:sp>
          <p:nvSpPr>
            <p:cNvPr id="47" name="TextBox 21"/>
            <p:cNvSpPr txBox="1"/>
            <p:nvPr/>
          </p:nvSpPr>
          <p:spPr>
            <a:xfrm>
              <a:off x="6684065" y="3232652"/>
              <a:ext cx="1444014" cy="955302"/>
            </a:xfrm>
            <a:prstGeom prst="rect">
              <a:avLst/>
            </a:prstGeom>
            <a:noFill/>
          </p:spPr>
          <p:txBody>
            <a:bodyPr wrap="square" rtlCol="0">
              <a:spAutoFit/>
            </a:bodyPr>
            <a:lstStyle/>
            <a:p>
              <a:pPr lvl="0">
                <a:defRPr/>
              </a:pPr>
              <a:r>
                <a:rPr lang="zh-CN" altLang="en-US" sz="1400" kern="0" dirty="0" smtClean="0">
                  <a:solidFill>
                    <a:sysClr val="windowText" lastClr="000000">
                      <a:lumMod val="75000"/>
                      <a:lumOff val="25000"/>
                    </a:sysClr>
                  </a:solidFill>
                  <a:latin typeface="Arial" pitchFamily="34" charset="0"/>
                  <a:ea typeface="微软雅黑" pitchFamily="34" charset="-122"/>
                  <a:cs typeface="Arial" pitchFamily="34" charset="0"/>
                </a:rPr>
                <a:t>航空运输</a:t>
              </a:r>
              <a:r>
                <a:rPr lang="zh-CN" altLang="en-US" sz="1400" kern="0" dirty="0">
                  <a:solidFill>
                    <a:sysClr val="windowText" lastClr="000000">
                      <a:lumMod val="75000"/>
                      <a:lumOff val="25000"/>
                    </a:sysClr>
                  </a:solidFill>
                  <a:latin typeface="Arial" pitchFamily="34" charset="0"/>
                  <a:ea typeface="微软雅黑" pitchFamily="34" charset="-122"/>
                  <a:cs typeface="Arial" pitchFamily="34" charset="0"/>
                </a:rPr>
                <a:t>、服务维修两大</a:t>
              </a:r>
              <a:r>
                <a:rPr lang="zh-CN" altLang="en-US" sz="1400" kern="0" dirty="0" smtClean="0">
                  <a:solidFill>
                    <a:sysClr val="windowText" lastClr="000000">
                      <a:lumMod val="75000"/>
                      <a:lumOff val="25000"/>
                    </a:sysClr>
                  </a:solidFill>
                  <a:latin typeface="Arial" pitchFamily="34" charset="0"/>
                  <a:ea typeface="微软雅黑" pitchFamily="34" charset="-122"/>
                  <a:cs typeface="Arial" pitchFamily="34" charset="0"/>
                </a:rPr>
                <a:t>板块</a:t>
              </a:r>
              <a:endPar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endParaRPr>
            </a:p>
          </p:txBody>
        </p:sp>
      </p:grpSp>
    </p:spTree>
    <p:extLst>
      <p:ext uri="{BB962C8B-B14F-4D97-AF65-F5344CB8AC3E}">
        <p14:creationId xmlns:p14="http://schemas.microsoft.com/office/powerpoint/2010/main" xmlns="" val="322751457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顺义汽车制造业收入于</a:t>
            </a:r>
            <a:r>
              <a:rPr lang="en-US" altLang="zh-CN" sz="2400" b="1" dirty="0" smtClean="0">
                <a:solidFill>
                  <a:schemeClr val="tx1"/>
                </a:solidFill>
                <a:latin typeface="黑体" panose="02010609060101010101" pitchFamily="49" charset="-122"/>
                <a:ea typeface="黑体" panose="02010609060101010101" pitchFamily="49" charset="-122"/>
              </a:rPr>
              <a:t>2014</a:t>
            </a:r>
            <a:r>
              <a:rPr lang="zh-CN" altLang="en-US" sz="2400" b="1" dirty="0" smtClean="0">
                <a:solidFill>
                  <a:schemeClr val="tx1"/>
                </a:solidFill>
                <a:latin typeface="黑体" panose="02010609060101010101" pitchFamily="49" charset="-122"/>
                <a:ea typeface="黑体" panose="02010609060101010101" pitchFamily="49" charset="-122"/>
              </a:rPr>
              <a:t>开始增速减缓，</a:t>
            </a:r>
            <a:r>
              <a:rPr lang="en-US" altLang="zh-CN" sz="2400" b="1" dirty="0" smtClean="0">
                <a:solidFill>
                  <a:schemeClr val="tx1"/>
                </a:solidFill>
                <a:latin typeface="黑体" panose="02010609060101010101" pitchFamily="49" charset="-122"/>
                <a:ea typeface="黑体" panose="02010609060101010101" pitchFamily="49" charset="-122"/>
              </a:rPr>
              <a:t>2015</a:t>
            </a:r>
            <a:r>
              <a:rPr lang="zh-CN" altLang="en-US" sz="2400" b="1" dirty="0" smtClean="0">
                <a:solidFill>
                  <a:schemeClr val="tx1"/>
                </a:solidFill>
                <a:latin typeface="黑体" panose="02010609060101010101" pitchFamily="49" charset="-122"/>
                <a:ea typeface="黑体" panose="02010609060101010101" pitchFamily="49" charset="-122"/>
              </a:rPr>
              <a:t>年出现下降</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9" name="灯片编号占位符 8"/>
          <p:cNvSpPr>
            <a:spLocks noGrp="1"/>
          </p:cNvSpPr>
          <p:nvPr>
            <p:ph type="sldNum" sz="quarter" idx="12"/>
          </p:nvPr>
        </p:nvSpPr>
        <p:spPr/>
        <p:txBody>
          <a:bodyPr/>
          <a:lstStyle/>
          <a:p>
            <a:fld id="{57F98C0C-FAF2-480B-87BE-9D56BE4863FC}" type="slidenum">
              <a:rPr lang="zh-CN" altLang="en-US" smtClean="0"/>
              <a:pPr/>
              <a:t>45</a:t>
            </a:fld>
            <a:endParaRPr lang="zh-CN" altLang="en-US"/>
          </a:p>
        </p:txBody>
      </p:sp>
      <p:sp>
        <p:nvSpPr>
          <p:cNvPr id="26" name="文本框 25"/>
          <p:cNvSpPr txBox="1"/>
          <p:nvPr/>
        </p:nvSpPr>
        <p:spPr>
          <a:xfrm>
            <a:off x="345749" y="6381328"/>
            <a:ext cx="264207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数据来源：中国汽车制造行研报告</a:t>
            </a:r>
            <a:endParaRPr lang="zh-CN" altLang="en-US" sz="1200" dirty="0">
              <a:latin typeface="微软雅黑" panose="020B0503020204020204" pitchFamily="34" charset="-122"/>
              <a:ea typeface="微软雅黑" panose="020B0503020204020204" pitchFamily="34" charset="-122"/>
            </a:endParaRPr>
          </a:p>
        </p:txBody>
      </p:sp>
      <p:graphicFrame>
        <p:nvGraphicFramePr>
          <p:cNvPr id="14" name="图表 13"/>
          <p:cNvGraphicFramePr>
            <a:graphicFrameLocks/>
          </p:cNvGraphicFramePr>
          <p:nvPr>
            <p:extLst>
              <p:ext uri="{D42A27DB-BD31-4B8C-83A1-F6EECF244321}">
                <p14:modId xmlns:p14="http://schemas.microsoft.com/office/powerpoint/2010/main" xmlns="" val="254087734"/>
              </p:ext>
            </p:extLst>
          </p:nvPr>
        </p:nvGraphicFramePr>
        <p:xfrm>
          <a:off x="361095" y="3443720"/>
          <a:ext cx="4176464" cy="2783334"/>
        </p:xfrm>
        <a:graphic>
          <a:graphicData uri="http://schemas.openxmlformats.org/drawingml/2006/chart">
            <c:chart xmlns:c="http://schemas.openxmlformats.org/drawingml/2006/chart" xmlns:r="http://schemas.openxmlformats.org/officeDocument/2006/relationships" r:id="rId3"/>
          </a:graphicData>
        </a:graphic>
      </p:graphicFrame>
      <p:pic>
        <p:nvPicPr>
          <p:cNvPr id="15" name="Picture 2"/>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934122" y="3356992"/>
            <a:ext cx="3598318" cy="230633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椭圆 1"/>
          <p:cNvSpPr/>
          <p:nvPr/>
        </p:nvSpPr>
        <p:spPr>
          <a:xfrm>
            <a:off x="6155338" y="4110996"/>
            <a:ext cx="1007705" cy="151216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下箭头 5"/>
          <p:cNvSpPr/>
          <p:nvPr/>
        </p:nvSpPr>
        <p:spPr>
          <a:xfrm>
            <a:off x="6659190" y="5623164"/>
            <a:ext cx="45719" cy="228002"/>
          </a:xfrm>
          <a:prstGeom prst="down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5436096" y="5930116"/>
            <a:ext cx="2471666" cy="523220"/>
          </a:xfrm>
          <a:prstGeom prst="rect">
            <a:avLst/>
          </a:prstGeom>
          <a:noFill/>
        </p:spPr>
        <p:txBody>
          <a:bodyPr wrap="square" rtlCol="0">
            <a:spAutoFit/>
          </a:bodyPr>
          <a:lstStyle/>
          <a:p>
            <a:r>
              <a:rPr lang="zh-CN" altLang="en-US" sz="1400" dirty="0" smtClean="0">
                <a:latin typeface="微软雅黑" panose="020B0503020204020204" pitchFamily="34" charset="-122"/>
                <a:ea typeface="微软雅黑" panose="020B0503020204020204" pitchFamily="34" charset="-122"/>
              </a:rPr>
              <a:t>顺义汽车产业链主要集中于此环节，利润空间小</a:t>
            </a:r>
            <a:endParaRPr lang="zh-CN" altLang="en-US" sz="1400" dirty="0">
              <a:latin typeface="微软雅黑" panose="020B0503020204020204" pitchFamily="34" charset="-122"/>
              <a:ea typeface="微软雅黑" panose="020B0503020204020204" pitchFamily="34" charset="-122"/>
            </a:endParaRPr>
          </a:p>
        </p:txBody>
      </p:sp>
      <p:grpSp>
        <p:nvGrpSpPr>
          <p:cNvPr id="17" name="组 16"/>
          <p:cNvGrpSpPr/>
          <p:nvPr/>
        </p:nvGrpSpPr>
        <p:grpSpPr>
          <a:xfrm>
            <a:off x="345749" y="1578049"/>
            <a:ext cx="8402715" cy="1478598"/>
            <a:chOff x="1115616" y="519973"/>
            <a:chExt cx="6768752" cy="1373787"/>
          </a:xfrm>
        </p:grpSpPr>
        <p:sp>
          <p:nvSpPr>
            <p:cNvPr id="18" name="椭圆 17"/>
            <p:cNvSpPr/>
            <p:nvPr/>
          </p:nvSpPr>
          <p:spPr>
            <a:xfrm>
              <a:off x="1132803" y="1492204"/>
              <a:ext cx="239380" cy="212196"/>
            </a:xfrm>
            <a:prstGeom prst="ellipse">
              <a:avLst/>
            </a:prstGeom>
            <a:gradFill flip="none" rotWithShape="1">
              <a:gsLst>
                <a:gs pos="44000">
                  <a:srgbClr val="0070C0">
                    <a:shade val="30000"/>
                    <a:satMod val="115000"/>
                  </a:srgbClr>
                </a:gs>
                <a:gs pos="81000">
                  <a:srgbClr val="0070C0">
                    <a:shade val="67500"/>
                    <a:satMod val="115000"/>
                  </a:srgbClr>
                </a:gs>
                <a:gs pos="100000">
                  <a:srgbClr val="0070C0">
                    <a:shade val="100000"/>
                    <a:satMod val="115000"/>
                  </a:srgbClr>
                </a:gs>
              </a:gsLst>
              <a:path path="circle">
                <a:fillToRect l="50000" t="50000" r="50000" b="50000"/>
              </a:path>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椭圆 18"/>
            <p:cNvSpPr/>
            <p:nvPr/>
          </p:nvSpPr>
          <p:spPr>
            <a:xfrm>
              <a:off x="1137388" y="779418"/>
              <a:ext cx="239380" cy="212196"/>
            </a:xfrm>
            <a:prstGeom prst="ellipse">
              <a:avLst/>
            </a:prstGeom>
            <a:gradFill flip="none" rotWithShape="1">
              <a:gsLst>
                <a:gs pos="44000">
                  <a:srgbClr val="0070C0">
                    <a:shade val="30000"/>
                    <a:satMod val="115000"/>
                  </a:srgbClr>
                </a:gs>
                <a:gs pos="81000">
                  <a:srgbClr val="0070C0">
                    <a:shade val="67500"/>
                    <a:satMod val="115000"/>
                  </a:srgbClr>
                </a:gs>
                <a:gs pos="100000">
                  <a:srgbClr val="0070C0">
                    <a:shade val="100000"/>
                    <a:satMod val="115000"/>
                  </a:srgbClr>
                </a:gs>
              </a:gsLst>
              <a:path path="circle">
                <a:fillToRect l="50000" t="50000" r="50000" b="50000"/>
              </a:path>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0" name="圆角矩形 19"/>
            <p:cNvSpPr/>
            <p:nvPr/>
          </p:nvSpPr>
          <p:spPr>
            <a:xfrm>
              <a:off x="1210980" y="519973"/>
              <a:ext cx="6673388" cy="1373787"/>
            </a:xfrm>
            <a:prstGeom prst="roundRect">
              <a:avLst>
                <a:gd name="adj" fmla="val 7863"/>
              </a:avLst>
            </a:prstGeom>
            <a:gradFill flip="none" rotWithShape="1">
              <a:gsLst>
                <a:gs pos="0">
                  <a:sysClr val="window" lastClr="FFFFFF">
                    <a:lumMod val="95000"/>
                  </a:sysClr>
                </a:gs>
                <a:gs pos="50000">
                  <a:sysClr val="window" lastClr="FFFFFF">
                    <a:lumMod val="85000"/>
                  </a:sysClr>
                </a:gs>
                <a:gs pos="100000">
                  <a:sysClr val="window" lastClr="FFFFFF">
                    <a:lumMod val="95000"/>
                    <a:shade val="100000"/>
                    <a:satMod val="115000"/>
                  </a:sysClr>
                </a:gs>
              </a:gsLst>
              <a:lin ang="540000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25400" h="44450" prst="angle"/>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1" name="五边形 4"/>
            <p:cNvSpPr/>
            <p:nvPr/>
          </p:nvSpPr>
          <p:spPr>
            <a:xfrm>
              <a:off x="1133007" y="897733"/>
              <a:ext cx="2454237" cy="700569"/>
            </a:xfrm>
            <a:custGeom>
              <a:avLst/>
              <a:gdLst>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0 w 2448272"/>
                <a:gd name="connsiteY5" fmla="*/ 0 h 918020"/>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3008 w 2448272"/>
                <a:gd name="connsiteY5" fmla="*/ 436506 h 918020"/>
                <a:gd name="connsiteX6" fmla="*/ 0 w 2448272"/>
                <a:gd name="connsiteY6" fmla="*/ 0 h 918020"/>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88352 w 2448272"/>
                <a:gd name="connsiteY5" fmla="*/ 436506 h 918020"/>
                <a:gd name="connsiteX6" fmla="*/ 0 w 2448272"/>
                <a:gd name="connsiteY6" fmla="*/ 0 h 918020"/>
                <a:gd name="connsiteX0" fmla="*/ 122121 w 2570393"/>
                <a:gd name="connsiteY0" fmla="*/ 0 h 918020"/>
                <a:gd name="connsiteX1" fmla="*/ 2128348 w 2570393"/>
                <a:gd name="connsiteY1" fmla="*/ 0 h 918020"/>
                <a:gd name="connsiteX2" fmla="*/ 2570393 w 2570393"/>
                <a:gd name="connsiteY2" fmla="*/ 459010 h 918020"/>
                <a:gd name="connsiteX3" fmla="*/ 2128348 w 2570393"/>
                <a:gd name="connsiteY3" fmla="*/ 918020 h 918020"/>
                <a:gd name="connsiteX4" fmla="*/ 122121 w 2570393"/>
                <a:gd name="connsiteY4" fmla="*/ 918020 h 918020"/>
                <a:gd name="connsiteX5" fmla="*/ 210473 w 2570393"/>
                <a:gd name="connsiteY5" fmla="*/ 436506 h 918020"/>
                <a:gd name="connsiteX6" fmla="*/ 122121 w 2570393"/>
                <a:gd name="connsiteY6" fmla="*/ 0 h 918020"/>
                <a:gd name="connsiteX0" fmla="*/ 4076 w 2452348"/>
                <a:gd name="connsiteY0" fmla="*/ 0 h 918020"/>
                <a:gd name="connsiteX1" fmla="*/ 2010303 w 2452348"/>
                <a:gd name="connsiteY1" fmla="*/ 0 h 918020"/>
                <a:gd name="connsiteX2" fmla="*/ 2452348 w 2452348"/>
                <a:gd name="connsiteY2" fmla="*/ 459010 h 918020"/>
                <a:gd name="connsiteX3" fmla="*/ 2010303 w 2452348"/>
                <a:gd name="connsiteY3" fmla="*/ 918020 h 918020"/>
                <a:gd name="connsiteX4" fmla="*/ 4076 w 2452348"/>
                <a:gd name="connsiteY4" fmla="*/ 918020 h 918020"/>
                <a:gd name="connsiteX5" fmla="*/ 92428 w 2452348"/>
                <a:gd name="connsiteY5" fmla="*/ 436506 h 918020"/>
                <a:gd name="connsiteX6" fmla="*/ 4076 w 2452348"/>
                <a:gd name="connsiteY6" fmla="*/ 0 h 918020"/>
                <a:gd name="connsiteX0" fmla="*/ 6458 w 2454730"/>
                <a:gd name="connsiteY0" fmla="*/ 0 h 918020"/>
                <a:gd name="connsiteX1" fmla="*/ 2012685 w 2454730"/>
                <a:gd name="connsiteY1" fmla="*/ 0 h 918020"/>
                <a:gd name="connsiteX2" fmla="*/ 2454730 w 2454730"/>
                <a:gd name="connsiteY2" fmla="*/ 459010 h 918020"/>
                <a:gd name="connsiteX3" fmla="*/ 2012685 w 2454730"/>
                <a:gd name="connsiteY3" fmla="*/ 918020 h 918020"/>
                <a:gd name="connsiteX4" fmla="*/ 6458 w 2454730"/>
                <a:gd name="connsiteY4" fmla="*/ 918020 h 918020"/>
                <a:gd name="connsiteX5" fmla="*/ 94810 w 2454730"/>
                <a:gd name="connsiteY5" fmla="*/ 436506 h 918020"/>
                <a:gd name="connsiteX6" fmla="*/ 6458 w 2454730"/>
                <a:gd name="connsiteY6" fmla="*/ 0 h 918020"/>
                <a:gd name="connsiteX0" fmla="*/ 9649 w 2457921"/>
                <a:gd name="connsiteY0" fmla="*/ 0 h 918020"/>
                <a:gd name="connsiteX1" fmla="*/ 2015876 w 2457921"/>
                <a:gd name="connsiteY1" fmla="*/ 0 h 918020"/>
                <a:gd name="connsiteX2" fmla="*/ 2457921 w 2457921"/>
                <a:gd name="connsiteY2" fmla="*/ 459010 h 918020"/>
                <a:gd name="connsiteX3" fmla="*/ 2015876 w 2457921"/>
                <a:gd name="connsiteY3" fmla="*/ 918020 h 918020"/>
                <a:gd name="connsiteX4" fmla="*/ 9649 w 2457921"/>
                <a:gd name="connsiteY4" fmla="*/ 918020 h 918020"/>
                <a:gd name="connsiteX5" fmla="*/ 49233 w 2457921"/>
                <a:gd name="connsiteY5" fmla="*/ 424314 h 918020"/>
                <a:gd name="connsiteX6" fmla="*/ 9649 w 2457921"/>
                <a:gd name="connsiteY6" fmla="*/ 0 h 918020"/>
                <a:gd name="connsiteX0" fmla="*/ 5965 w 2454237"/>
                <a:gd name="connsiteY0" fmla="*/ 0 h 918020"/>
                <a:gd name="connsiteX1" fmla="*/ 2012192 w 2454237"/>
                <a:gd name="connsiteY1" fmla="*/ 0 h 918020"/>
                <a:gd name="connsiteX2" fmla="*/ 2454237 w 2454237"/>
                <a:gd name="connsiteY2" fmla="*/ 459010 h 918020"/>
                <a:gd name="connsiteX3" fmla="*/ 2012192 w 2454237"/>
                <a:gd name="connsiteY3" fmla="*/ 918020 h 918020"/>
                <a:gd name="connsiteX4" fmla="*/ 5965 w 2454237"/>
                <a:gd name="connsiteY4" fmla="*/ 918020 h 918020"/>
                <a:gd name="connsiteX5" fmla="*/ 106509 w 2454237"/>
                <a:gd name="connsiteY5" fmla="*/ 448698 h 918020"/>
                <a:gd name="connsiteX6" fmla="*/ 5965 w 2454237"/>
                <a:gd name="connsiteY6" fmla="*/ 0 h 91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4237" h="918020">
                  <a:moveTo>
                    <a:pt x="5965" y="0"/>
                  </a:moveTo>
                  <a:lnTo>
                    <a:pt x="2012192" y="0"/>
                  </a:lnTo>
                  <a:lnTo>
                    <a:pt x="2454237" y="459010"/>
                  </a:lnTo>
                  <a:lnTo>
                    <a:pt x="2012192" y="918020"/>
                  </a:lnTo>
                  <a:lnTo>
                    <a:pt x="5965" y="918020"/>
                  </a:lnTo>
                  <a:cubicBezTo>
                    <a:pt x="-21073" y="545160"/>
                    <a:pt x="107512" y="594200"/>
                    <a:pt x="106509" y="448698"/>
                  </a:cubicBezTo>
                  <a:cubicBezTo>
                    <a:pt x="105506" y="303196"/>
                    <a:pt x="-29608" y="267422"/>
                    <a:pt x="5965" y="0"/>
                  </a:cubicBezTo>
                  <a:close/>
                </a:path>
              </a:pathLst>
            </a:custGeom>
            <a:gradFill flip="none" rotWithShape="1">
              <a:gsLst>
                <a:gs pos="22000">
                  <a:schemeClr val="tx2">
                    <a:lumMod val="20000"/>
                    <a:lumOff val="80000"/>
                  </a:schemeClr>
                </a:gs>
                <a:gs pos="91966">
                  <a:schemeClr val="tx2">
                    <a:lumMod val="40000"/>
                    <a:lumOff val="60000"/>
                  </a:schemeClr>
                </a:gs>
                <a:gs pos="9000">
                  <a:schemeClr val="tx2">
                    <a:lumMod val="20000"/>
                    <a:lumOff val="80000"/>
                  </a:schemeClr>
                </a:gs>
                <a:gs pos="100000">
                  <a:schemeClr val="tx2">
                    <a:lumMod val="40000"/>
                    <a:lumOff val="60000"/>
                  </a:schemeClr>
                </a:gs>
              </a:gsLst>
              <a:lin ang="0" scaled="1"/>
              <a:tileRect/>
            </a:gradFill>
            <a:ln w="25400" cap="flat" cmpd="sng" algn="ctr">
              <a:noFill/>
              <a:prstDash val="solid"/>
            </a:ln>
            <a:effectLst>
              <a:outerShdw blurRad="25400" dist="25400" dir="5400000" algn="t" rotWithShape="0">
                <a:prstClr val="black">
                  <a:alpha val="23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 name="五边形 4"/>
            <p:cNvSpPr/>
            <p:nvPr/>
          </p:nvSpPr>
          <p:spPr>
            <a:xfrm>
              <a:off x="1115616" y="881816"/>
              <a:ext cx="2454237" cy="385040"/>
            </a:xfrm>
            <a:custGeom>
              <a:avLst/>
              <a:gdLst>
                <a:gd name="connsiteX0" fmla="*/ 5965 w 2454237"/>
                <a:gd name="connsiteY0" fmla="*/ 0 h 497110"/>
                <a:gd name="connsiteX1" fmla="*/ 2012192 w 2454237"/>
                <a:gd name="connsiteY1" fmla="*/ 0 h 497110"/>
                <a:gd name="connsiteX2" fmla="*/ 2454237 w 2454237"/>
                <a:gd name="connsiteY2" fmla="*/ 459010 h 497110"/>
                <a:gd name="connsiteX3" fmla="*/ 1820645 w 2454237"/>
                <a:gd name="connsiteY3" fmla="*/ 3701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497110"/>
                <a:gd name="connsiteX1" fmla="*/ 2012192 w 2454237"/>
                <a:gd name="connsiteY1" fmla="*/ 0 h 497110"/>
                <a:gd name="connsiteX2" fmla="*/ 2454237 w 2454237"/>
                <a:gd name="connsiteY2" fmla="*/ 459010 h 497110"/>
                <a:gd name="connsiteX3" fmla="*/ 1820645 w 2454237"/>
                <a:gd name="connsiteY3" fmla="*/ 3701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497110"/>
                <a:gd name="connsiteX1" fmla="*/ 2012192 w 2454237"/>
                <a:gd name="connsiteY1" fmla="*/ 0 h 497110"/>
                <a:gd name="connsiteX2" fmla="*/ 2454237 w 2454237"/>
                <a:gd name="connsiteY2" fmla="*/ 459010 h 497110"/>
                <a:gd name="connsiteX3" fmla="*/ 1769845 w 2454237"/>
                <a:gd name="connsiteY3" fmla="*/ 3193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504553"/>
                <a:gd name="connsiteX1" fmla="*/ 2012192 w 2454237"/>
                <a:gd name="connsiteY1" fmla="*/ 0 h 504553"/>
                <a:gd name="connsiteX2" fmla="*/ 2454237 w 2454237"/>
                <a:gd name="connsiteY2" fmla="*/ 459010 h 504553"/>
                <a:gd name="connsiteX3" fmla="*/ 1769845 w 2454237"/>
                <a:gd name="connsiteY3" fmla="*/ 319310 h 504553"/>
                <a:gd name="connsiteX4" fmla="*/ 100677 w 2454237"/>
                <a:gd name="connsiteY4" fmla="*/ 497110 h 504553"/>
                <a:gd name="connsiteX5" fmla="*/ 106509 w 2454237"/>
                <a:gd name="connsiteY5" fmla="*/ 448698 h 504553"/>
                <a:gd name="connsiteX6" fmla="*/ 5965 w 2454237"/>
                <a:gd name="connsiteY6" fmla="*/ 0 h 50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4237" h="504553">
                  <a:moveTo>
                    <a:pt x="5965" y="0"/>
                  </a:moveTo>
                  <a:lnTo>
                    <a:pt x="2012192" y="0"/>
                  </a:lnTo>
                  <a:lnTo>
                    <a:pt x="2454237" y="459010"/>
                  </a:lnTo>
                  <a:cubicBezTo>
                    <a:pt x="2422313" y="520695"/>
                    <a:pt x="2162105" y="312960"/>
                    <a:pt x="1769845" y="319310"/>
                  </a:cubicBezTo>
                  <a:cubicBezTo>
                    <a:pt x="1377585" y="325660"/>
                    <a:pt x="805466" y="547512"/>
                    <a:pt x="100677" y="497110"/>
                  </a:cubicBezTo>
                  <a:cubicBezTo>
                    <a:pt x="104556" y="483418"/>
                    <a:pt x="106640" y="467721"/>
                    <a:pt x="106509" y="448698"/>
                  </a:cubicBezTo>
                  <a:cubicBezTo>
                    <a:pt x="105506" y="303196"/>
                    <a:pt x="-29608" y="267422"/>
                    <a:pt x="5965" y="0"/>
                  </a:cubicBezTo>
                  <a:close/>
                </a:path>
              </a:pathLst>
            </a:custGeom>
            <a:solidFill>
              <a:srgbClr val="FFFFFF">
                <a:alpha val="57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5" name="TextBox 53"/>
            <p:cNvSpPr txBox="1"/>
            <p:nvPr/>
          </p:nvSpPr>
          <p:spPr>
            <a:xfrm>
              <a:off x="1273403" y="1038887"/>
              <a:ext cx="1962902" cy="65476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defRPr/>
              </a:pPr>
              <a:r>
                <a:rPr lang="zh-CN" altLang="en-US" sz="3200" dirty="0">
                  <a:solidFill>
                    <a:srgbClr val="004F8A"/>
                  </a:solidFill>
                  <a:effectLst>
                    <a:outerShdw dist="38100" dir="5400000" algn="t" rotWithShape="0">
                      <a:sysClr val="window" lastClr="FFFFFF">
                        <a:alpha val="40000"/>
                      </a:sysClr>
                    </a:outerShdw>
                  </a:effectLst>
                </a:rPr>
                <a:t>盈利状况</a:t>
              </a:r>
            </a:p>
            <a:p>
              <a:pPr lvl="0" algn="ctr">
                <a:defRPr/>
              </a:pPr>
              <a:endParaRPr lang="zh-CN" altLang="en-US" sz="3200" dirty="0">
                <a:solidFill>
                  <a:srgbClr val="004F8A"/>
                </a:solidFill>
                <a:effectLst>
                  <a:outerShdw dist="38100" dir="5400000" algn="t" rotWithShape="0">
                    <a:sysClr val="window" lastClr="FFFFFF">
                      <a:alpha val="40000"/>
                    </a:sysClr>
                  </a:outerShdw>
                </a:effectLst>
              </a:endParaRPr>
            </a:p>
          </p:txBody>
        </p:sp>
        <p:cxnSp>
          <p:nvCxnSpPr>
            <p:cNvPr id="32" name="直接连接符 55"/>
            <p:cNvCxnSpPr/>
            <p:nvPr/>
          </p:nvCxnSpPr>
          <p:spPr>
            <a:xfrm>
              <a:off x="1235306" y="607261"/>
              <a:ext cx="6620792" cy="0"/>
            </a:xfrm>
            <a:prstGeom prst="line">
              <a:avLst/>
            </a:prstGeom>
            <a:noFill/>
            <a:ln w="12700" cap="flat" cmpd="sng" algn="ctr">
              <a:solidFill>
                <a:sysClr val="window" lastClr="FFFFFF">
                  <a:lumMod val="65000"/>
                </a:sysClr>
              </a:solidFill>
              <a:prstDash val="dash"/>
            </a:ln>
            <a:effectLst>
              <a:outerShdw dist="12700" dir="5400000" algn="t" rotWithShape="0">
                <a:sysClr val="window" lastClr="FFFFFF"/>
              </a:outerShdw>
            </a:effectLst>
          </p:spPr>
        </p:cxnSp>
        <p:cxnSp>
          <p:nvCxnSpPr>
            <p:cNvPr id="33" name="直接连接符 56"/>
            <p:cNvCxnSpPr/>
            <p:nvPr/>
          </p:nvCxnSpPr>
          <p:spPr>
            <a:xfrm>
              <a:off x="1259632" y="1840621"/>
              <a:ext cx="6620792" cy="0"/>
            </a:xfrm>
            <a:prstGeom prst="line">
              <a:avLst/>
            </a:prstGeom>
            <a:noFill/>
            <a:ln w="12700" cap="flat" cmpd="sng" algn="ctr">
              <a:solidFill>
                <a:sysClr val="window" lastClr="FFFFFF">
                  <a:lumMod val="65000"/>
                </a:sysClr>
              </a:solidFill>
              <a:prstDash val="dash"/>
            </a:ln>
            <a:effectLst>
              <a:outerShdw dist="12700" dir="5400000" algn="t" rotWithShape="0">
                <a:sysClr val="window" lastClr="FFFFFF"/>
              </a:outerShdw>
            </a:effectLst>
          </p:spPr>
        </p:cxnSp>
        <p:sp>
          <p:nvSpPr>
            <p:cNvPr id="34" name="TextBox 61"/>
            <p:cNvSpPr txBox="1"/>
            <p:nvPr/>
          </p:nvSpPr>
          <p:spPr>
            <a:xfrm>
              <a:off x="3559820" y="686859"/>
              <a:ext cx="4296277" cy="789844"/>
            </a:xfrm>
            <a:prstGeom prst="rect">
              <a:avLst/>
            </a:prstGeom>
            <a:noFill/>
          </p:spPr>
          <p:txBody>
            <a:bodyPr wrap="square" rtlCol="0">
              <a:spAutoFit/>
            </a:bodyPr>
            <a:lstStyle/>
            <a:p>
              <a:pPr lvl="0">
                <a:lnSpc>
                  <a:spcPct val="150000"/>
                </a:lnSpc>
                <a:defRPr/>
              </a:pP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自</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2014</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年顺义汽车制造业增速有所减缓，开始个位数增长，</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2015</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年</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1-11</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月顺义区汽车制造业实现主营业务收入</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1531.1</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亿元，同比下降</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5.8%</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。而全国汽车制造业收入仍在稳步发展</a:t>
              </a:r>
              <a:r>
                <a:rPr lang="zh-CN" altLang="en-US" sz="1400" kern="0" dirty="0" smtClean="0">
                  <a:solidFill>
                    <a:sysClr val="windowText" lastClr="000000">
                      <a:lumMod val="65000"/>
                      <a:lumOff val="35000"/>
                    </a:sysClr>
                  </a:solidFill>
                  <a:latin typeface="Arial" pitchFamily="34" charset="0"/>
                  <a:ea typeface="微软雅黑" pitchFamily="34" charset="-122"/>
                  <a:cs typeface="Arial" pitchFamily="34" charset="0"/>
                </a:rPr>
                <a:t>。</a:t>
              </a:r>
              <a:endPar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endParaRPr>
            </a:p>
          </p:txBody>
        </p:sp>
      </p:grpSp>
    </p:spTree>
    <p:extLst>
      <p:ext uri="{BB962C8B-B14F-4D97-AF65-F5344CB8AC3E}">
        <p14:creationId xmlns:p14="http://schemas.microsoft.com/office/powerpoint/2010/main" xmlns="" val="34721086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a:xfrm>
            <a:off x="6542856" y="6362595"/>
            <a:ext cx="2133600" cy="365125"/>
          </a:xfrm>
        </p:spPr>
        <p:txBody>
          <a:bodyPr/>
          <a:lstStyle/>
          <a:p>
            <a:fld id="{57F98C0C-FAF2-480B-87BE-9D56BE4863FC}" type="slidenum">
              <a:rPr lang="zh-CN" altLang="en-US" smtClean="0"/>
              <a:pPr/>
              <a:t>46</a:t>
            </a:fld>
            <a:endParaRPr lang="zh-CN" altLang="en-US" dirty="0"/>
          </a:p>
        </p:txBody>
      </p:sp>
      <p:sp>
        <p:nvSpPr>
          <p:cNvPr id="4" name="矩形 3"/>
          <p:cNvSpPr/>
          <p:nvPr/>
        </p:nvSpPr>
        <p:spPr>
          <a:xfrm>
            <a:off x="395535"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a:solidFill>
                  <a:schemeClr val="tx1"/>
                </a:solidFill>
                <a:latin typeface="黑体" panose="02010609060101010101" pitchFamily="49" charset="-122"/>
                <a:ea typeface="黑体" panose="02010609060101010101" pitchFamily="49" charset="-122"/>
              </a:rPr>
              <a:t>从顺义汽车产业链的角度分析盈利状况下降的原因</a:t>
            </a:r>
          </a:p>
        </p:txBody>
      </p:sp>
      <p:sp>
        <p:nvSpPr>
          <p:cNvPr id="13" name="TextBox 8"/>
          <p:cNvSpPr txBox="1"/>
          <p:nvPr/>
        </p:nvSpPr>
        <p:spPr>
          <a:xfrm flipH="1">
            <a:off x="1071168" y="4522247"/>
            <a:ext cx="764367"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endParaRPr lang="zh-CN" altLang="en-US" sz="1600" dirty="0">
              <a:solidFill>
                <a:srgbClr val="984807"/>
              </a:solidFill>
              <a:latin typeface="Arial Rounded MT Bold" pitchFamily="34" charset="0"/>
              <a:cs typeface="Times New Roman" pitchFamily="18" charset="0"/>
            </a:endParaRPr>
          </a:p>
        </p:txBody>
      </p:sp>
      <p:sp>
        <p:nvSpPr>
          <p:cNvPr id="20" name="文本框 19"/>
          <p:cNvSpPr txBox="1"/>
          <p:nvPr/>
        </p:nvSpPr>
        <p:spPr>
          <a:xfrm>
            <a:off x="323528" y="6536377"/>
            <a:ext cx="3384376"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数据来源：北京市统计局、顺义统计信息网</a:t>
            </a:r>
            <a:endParaRPr lang="zh-CN" altLang="en-US" sz="1200" dirty="0">
              <a:latin typeface="微软雅黑" panose="020B0503020204020204" pitchFamily="34" charset="-122"/>
              <a:ea typeface="微软雅黑" panose="020B0503020204020204" pitchFamily="34" charset="-122"/>
            </a:endParaRPr>
          </a:p>
        </p:txBody>
      </p:sp>
      <p:pic>
        <p:nvPicPr>
          <p:cNvPr id="37" name="图片 36"/>
          <p:cNvPicPr/>
          <p:nvPr/>
        </p:nvPicPr>
        <p:blipFill>
          <a:blip r:embed="rId3" cstate="print">
            <a:extLst>
              <a:ext uri="{28A0092B-C50C-407E-A947-70E740481C1C}">
                <a14:useLocalDpi xmlns:a14="http://schemas.microsoft.com/office/drawing/2010/main" xmlns="" val="0"/>
              </a:ext>
            </a:extLst>
          </a:blip>
          <a:stretch>
            <a:fillRect/>
          </a:stretch>
        </p:blipFill>
        <p:spPr>
          <a:xfrm>
            <a:off x="4952727" y="4577151"/>
            <a:ext cx="3200617" cy="1948193"/>
          </a:xfrm>
          <a:prstGeom prst="rect">
            <a:avLst/>
          </a:prstGeom>
        </p:spPr>
      </p:pic>
      <p:sp>
        <p:nvSpPr>
          <p:cNvPr id="39" name="文本框 38"/>
          <p:cNvSpPr txBox="1"/>
          <p:nvPr/>
        </p:nvSpPr>
        <p:spPr>
          <a:xfrm>
            <a:off x="3995936" y="5597160"/>
            <a:ext cx="648072" cy="646331"/>
          </a:xfrm>
          <a:prstGeom prst="rect">
            <a:avLst/>
          </a:prstGeom>
          <a:noFill/>
          <a:ln>
            <a:solidFill>
              <a:srgbClr val="FF0000"/>
            </a:solidFill>
          </a:ln>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不及第一名的</a:t>
            </a:r>
            <a:r>
              <a:rPr lang="en-US" altLang="zh-CN" sz="1200" b="1" dirty="0" smtClean="0">
                <a:latin typeface="微软雅黑" panose="020B0503020204020204" pitchFamily="34" charset="-122"/>
                <a:ea typeface="微软雅黑" panose="020B0503020204020204" pitchFamily="34" charset="-122"/>
              </a:rPr>
              <a:t>50%</a:t>
            </a:r>
            <a:endParaRPr lang="zh-CN" altLang="en-US" sz="1200" b="1" dirty="0">
              <a:latin typeface="微软雅黑" panose="020B0503020204020204" pitchFamily="34" charset="-122"/>
              <a:ea typeface="微软雅黑" panose="020B0503020204020204" pitchFamily="34" charset="-122"/>
            </a:endParaRPr>
          </a:p>
        </p:txBody>
      </p:sp>
      <p:sp>
        <p:nvSpPr>
          <p:cNvPr id="38" name="左箭头 37"/>
          <p:cNvSpPr/>
          <p:nvPr/>
        </p:nvSpPr>
        <p:spPr>
          <a:xfrm flipV="1">
            <a:off x="4644008" y="5891031"/>
            <a:ext cx="864096" cy="56509"/>
          </a:xfrm>
          <a:prstGeom prst="lef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5547544" y="5504934"/>
            <a:ext cx="176584" cy="77219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1" name="图表 40"/>
          <p:cNvGraphicFramePr>
            <a:graphicFrameLocks/>
          </p:cNvGraphicFramePr>
          <p:nvPr>
            <p:extLst>
              <p:ext uri="{D42A27DB-BD31-4B8C-83A1-F6EECF244321}">
                <p14:modId xmlns:p14="http://schemas.microsoft.com/office/powerpoint/2010/main" xmlns="" val="2885272053"/>
              </p:ext>
            </p:extLst>
          </p:nvPr>
        </p:nvGraphicFramePr>
        <p:xfrm>
          <a:off x="803254" y="4554436"/>
          <a:ext cx="3017059" cy="1993622"/>
        </p:xfrm>
        <a:graphic>
          <a:graphicData uri="http://schemas.openxmlformats.org/drawingml/2006/chart">
            <c:chart xmlns:c="http://schemas.openxmlformats.org/drawingml/2006/chart" xmlns:r="http://schemas.openxmlformats.org/officeDocument/2006/relationships" r:id="rId4"/>
          </a:graphicData>
        </a:graphic>
      </p:graphicFrame>
      <p:grpSp>
        <p:nvGrpSpPr>
          <p:cNvPr id="2" name="组合 1"/>
          <p:cNvGrpSpPr/>
          <p:nvPr/>
        </p:nvGrpSpPr>
        <p:grpSpPr>
          <a:xfrm>
            <a:off x="755576" y="1368349"/>
            <a:ext cx="7531568" cy="3140771"/>
            <a:chOff x="683568" y="1291975"/>
            <a:chExt cx="7531568" cy="3140771"/>
          </a:xfrm>
        </p:grpSpPr>
        <p:sp>
          <p:nvSpPr>
            <p:cNvPr id="42" name="圆角矩形 41"/>
            <p:cNvSpPr/>
            <p:nvPr/>
          </p:nvSpPr>
          <p:spPr>
            <a:xfrm>
              <a:off x="731246" y="3496642"/>
              <a:ext cx="7344816" cy="936104"/>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7" name="圆角矩形 6"/>
            <p:cNvSpPr/>
            <p:nvPr/>
          </p:nvSpPr>
          <p:spPr>
            <a:xfrm>
              <a:off x="683568" y="2367512"/>
              <a:ext cx="7344816" cy="936104"/>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8" name="圆角矩形 7"/>
            <p:cNvSpPr/>
            <p:nvPr/>
          </p:nvSpPr>
          <p:spPr>
            <a:xfrm>
              <a:off x="683568" y="1291975"/>
              <a:ext cx="7344816" cy="936104"/>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9"/>
            <p:cNvSpPr/>
            <p:nvPr/>
          </p:nvSpPr>
          <p:spPr>
            <a:xfrm>
              <a:off x="2147087" y="2307217"/>
              <a:ext cx="5964738" cy="1061829"/>
            </a:xfrm>
            <a:prstGeom prst="rect">
              <a:avLst/>
            </a:prstGeom>
          </p:spPr>
          <p:txBody>
            <a:bodyPr wrap="square">
              <a:spAutoFit/>
            </a:bodyPr>
            <a:lstStyle/>
            <a:p>
              <a:pPr>
                <a:lnSpc>
                  <a:spcPct val="150000"/>
                </a:lnSpc>
              </a:pPr>
              <a:r>
                <a:rPr lang="zh-CN" altLang="en-US" sz="1400" dirty="0">
                  <a:solidFill>
                    <a:prstClr val="black"/>
                  </a:solidFill>
                  <a:latin typeface="微软雅黑" panose="020B0503020204020204" pitchFamily="34" charset="-122"/>
                  <a:ea typeface="微软雅黑" panose="020B0503020204020204" pitchFamily="34" charset="-122"/>
                </a:rPr>
                <a:t>随着京津冀一体化的升温</a:t>
              </a:r>
              <a:r>
                <a:rPr lang="zh-CN" altLang="en-US" sz="1400">
                  <a:solidFill>
                    <a:prstClr val="black"/>
                  </a:solidFill>
                  <a:latin typeface="微软雅黑" panose="020B0503020204020204" pitchFamily="34" charset="-122"/>
                  <a:ea typeface="微软雅黑" panose="020B0503020204020204" pitchFamily="34" charset="-122"/>
                </a:rPr>
                <a:t>，</a:t>
              </a:r>
              <a:r>
                <a:rPr lang="zh-CN" altLang="en-US" sz="1400" smtClean="0">
                  <a:solidFill>
                    <a:prstClr val="black"/>
                  </a:solidFill>
                  <a:latin typeface="微软雅黑" panose="020B0503020204020204" pitchFamily="34" charset="-122"/>
                  <a:ea typeface="微软雅黑" panose="020B0503020204020204" pitchFamily="34" charset="-122"/>
                </a:rPr>
                <a:t>近年</a:t>
              </a:r>
              <a:r>
                <a:rPr lang="zh-CN" altLang="en-US" sz="1400" dirty="0">
                  <a:solidFill>
                    <a:prstClr val="black"/>
                  </a:solidFill>
                  <a:latin typeface="微软雅黑" panose="020B0503020204020204" pitchFamily="34" charset="-122"/>
                  <a:ea typeface="微软雅黑" panose="020B0503020204020204" pitchFamily="34" charset="-122"/>
                </a:rPr>
                <a:t>已有</a:t>
              </a:r>
              <a:r>
                <a:rPr lang="en-US" altLang="zh-CN" sz="1400" dirty="0">
                  <a:solidFill>
                    <a:prstClr val="black"/>
                  </a:solidFill>
                  <a:latin typeface="微软雅黑" panose="020B0503020204020204" pitchFamily="34" charset="-122"/>
                  <a:ea typeface="微软雅黑" panose="020B0503020204020204" pitchFamily="34" charset="-122"/>
                </a:rPr>
                <a:t>4</a:t>
              </a:r>
              <a:r>
                <a:rPr lang="zh-CN" altLang="en-US" sz="1400" dirty="0">
                  <a:solidFill>
                    <a:prstClr val="black"/>
                  </a:solidFill>
                  <a:latin typeface="微软雅黑" panose="020B0503020204020204" pitchFamily="34" charset="-122"/>
                  <a:ea typeface="微软雅黑" panose="020B0503020204020204" pitchFamily="34" charset="-122"/>
                </a:rPr>
                <a:t>家汽车整车及汽车零配件企业</a:t>
              </a:r>
              <a:r>
                <a:rPr lang="zh-CN" altLang="en-US" sz="1400" dirty="0" smtClean="0">
                  <a:solidFill>
                    <a:prstClr val="black"/>
                  </a:solidFill>
                  <a:latin typeface="微软雅黑" panose="020B0503020204020204" pitchFamily="34" charset="-122"/>
                  <a:ea typeface="微软雅黑" panose="020B0503020204020204" pitchFamily="34" charset="-122"/>
                </a:rPr>
                <a:t>迁出，</a:t>
              </a:r>
              <a:r>
                <a:rPr lang="zh-CN" altLang="en-US" sz="1400" dirty="0">
                  <a:solidFill>
                    <a:prstClr val="black"/>
                  </a:solidFill>
                  <a:latin typeface="微软雅黑" panose="020B0503020204020204" pitchFamily="34" charset="-122"/>
                  <a:ea typeface="微软雅黑" panose="020B0503020204020204" pitchFamily="34" charset="-122"/>
                </a:rPr>
                <a:t>北京现代汽车有限公司也已公布第四、第五工厂将建在外埠</a:t>
              </a:r>
              <a:r>
                <a:rPr lang="zh-CN" altLang="en-US" sz="1400" dirty="0" smtClean="0">
                  <a:solidFill>
                    <a:prstClr val="black"/>
                  </a:solidFill>
                  <a:latin typeface="微软雅黑" panose="020B0503020204020204" pitchFamily="34" charset="-122"/>
                  <a:ea typeface="微软雅黑" panose="020B0503020204020204" pitchFamily="34" charset="-122"/>
                </a:rPr>
                <a:t>。</a:t>
              </a:r>
              <a:r>
                <a:rPr lang="zh-CN" altLang="en-US" sz="1400" dirty="0">
                  <a:solidFill>
                    <a:prstClr val="black"/>
                  </a:solidFill>
                  <a:latin typeface="微软雅黑" panose="020B0503020204020204" pitchFamily="34" charset="-122"/>
                  <a:ea typeface="微软雅黑" panose="020B0503020204020204" pitchFamily="34" charset="-122"/>
                </a:rPr>
                <a:t>再加上</a:t>
              </a:r>
              <a:r>
                <a:rPr lang="zh-CN" altLang="en-US" sz="1400" dirty="0" smtClean="0">
                  <a:solidFill>
                    <a:prstClr val="black"/>
                  </a:solidFill>
                  <a:latin typeface="微软雅黑" panose="020B0503020204020204" pitchFamily="34" charset="-122"/>
                  <a:ea typeface="微软雅黑" panose="020B0503020204020204" pitchFamily="34" charset="-122"/>
                </a:rPr>
                <a:t>新增</a:t>
              </a:r>
              <a:r>
                <a:rPr lang="zh-CN" altLang="en-US" sz="1400" dirty="0">
                  <a:solidFill>
                    <a:prstClr val="black"/>
                  </a:solidFill>
                  <a:latin typeface="微软雅黑" panose="020B0503020204020204" pitchFamily="34" charset="-122"/>
                  <a:ea typeface="微软雅黑" panose="020B0503020204020204" pitchFamily="34" charset="-122"/>
                </a:rPr>
                <a:t>产业的禁止和限制目录</a:t>
              </a:r>
              <a:r>
                <a:rPr lang="zh-CN" altLang="en-US" sz="1400" dirty="0" smtClean="0">
                  <a:solidFill>
                    <a:prstClr val="black"/>
                  </a:solidFill>
                  <a:latin typeface="微软雅黑" panose="020B0503020204020204" pitchFamily="34" charset="-122"/>
                  <a:ea typeface="微软雅黑" panose="020B0503020204020204" pitchFamily="34" charset="-122"/>
                </a:rPr>
                <a:t>，产业结构调整企业</a:t>
              </a:r>
              <a:r>
                <a:rPr lang="zh-CN" altLang="en-US" sz="1400" dirty="0">
                  <a:solidFill>
                    <a:prstClr val="black"/>
                  </a:solidFill>
                  <a:latin typeface="微软雅黑" panose="020B0503020204020204" pitchFamily="34" charset="-122"/>
                  <a:ea typeface="微软雅黑" panose="020B0503020204020204" pitchFamily="34" charset="-122"/>
                </a:rPr>
                <a:t>外迁趋势可能会更加明显。</a:t>
              </a:r>
            </a:p>
          </p:txBody>
        </p:sp>
        <p:sp>
          <p:nvSpPr>
            <p:cNvPr id="11" name="TextBox 6"/>
            <p:cNvSpPr txBox="1"/>
            <p:nvPr/>
          </p:nvSpPr>
          <p:spPr>
            <a:xfrm flipH="1">
              <a:off x="731246" y="1387449"/>
              <a:ext cx="1582324"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r>
                <a:rPr lang="zh-CN" altLang="en-US" sz="1600" dirty="0" smtClean="0">
                  <a:solidFill>
                    <a:srgbClr val="984807"/>
                  </a:solidFill>
                  <a:latin typeface="Arial Rounded MT Bold" pitchFamily="34" charset="0"/>
                  <a:cs typeface="Times New Roman" pitchFamily="18" charset="0"/>
                </a:rPr>
                <a:t>上游研发产品缺乏竞争力</a:t>
              </a:r>
              <a:endParaRPr lang="en-US" altLang="zh-CN" sz="1600" dirty="0" smtClean="0">
                <a:solidFill>
                  <a:srgbClr val="984807"/>
                </a:solidFill>
                <a:latin typeface="Arial Rounded MT Bold" pitchFamily="34" charset="0"/>
                <a:cs typeface="Times New Roman" pitchFamily="18" charset="0"/>
              </a:endParaRPr>
            </a:p>
          </p:txBody>
        </p:sp>
        <p:sp>
          <p:nvSpPr>
            <p:cNvPr id="12" name="矩形 11"/>
            <p:cNvSpPr/>
            <p:nvPr/>
          </p:nvSpPr>
          <p:spPr>
            <a:xfrm>
              <a:off x="2188607" y="3605377"/>
              <a:ext cx="6026529" cy="738664"/>
            </a:xfrm>
            <a:prstGeom prst="rect">
              <a:avLst/>
            </a:prstGeom>
          </p:spPr>
          <p:txBody>
            <a:bodyPr wrap="square">
              <a:spAutoFit/>
            </a:bodyPr>
            <a:lstStyle/>
            <a:p>
              <a:pPr>
                <a:lnSpc>
                  <a:spcPct val="150000"/>
                </a:lnSpc>
              </a:pPr>
              <a:r>
                <a:rPr lang="zh-CN" altLang="en-US" sz="1400" dirty="0">
                  <a:solidFill>
                    <a:prstClr val="black"/>
                  </a:solidFill>
                  <a:latin typeface="微软雅黑" panose="020B0503020204020204" pitchFamily="34" charset="-122"/>
                  <a:ea typeface="微软雅黑" panose="020B0503020204020204" pitchFamily="34" charset="-122"/>
                </a:rPr>
                <a:t>汽车销售体系不健全、售后服务差、专业化程度低、汽车金融服务发展缓慢。</a:t>
              </a:r>
            </a:p>
          </p:txBody>
        </p:sp>
        <p:sp>
          <p:nvSpPr>
            <p:cNvPr id="36" name="TextBox 6"/>
            <p:cNvSpPr txBox="1"/>
            <p:nvPr/>
          </p:nvSpPr>
          <p:spPr>
            <a:xfrm flipH="1">
              <a:off x="731246" y="3619629"/>
              <a:ext cx="1582324"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r>
                <a:rPr lang="zh-CN" altLang="en-US" sz="1600" dirty="0" smtClean="0">
                  <a:solidFill>
                    <a:srgbClr val="984807"/>
                  </a:solidFill>
                  <a:latin typeface="Arial Rounded MT Bold" pitchFamily="34" charset="0"/>
                  <a:cs typeface="Times New Roman" pitchFamily="18" charset="0"/>
                </a:rPr>
                <a:t>下游售后市场体系不完善</a:t>
              </a:r>
              <a:endParaRPr lang="en-US" altLang="zh-CN" sz="1600" dirty="0" smtClean="0">
                <a:solidFill>
                  <a:srgbClr val="984807"/>
                </a:solidFill>
                <a:latin typeface="Arial Rounded MT Bold" pitchFamily="34" charset="0"/>
                <a:cs typeface="Times New Roman" pitchFamily="18" charset="0"/>
              </a:endParaRPr>
            </a:p>
          </p:txBody>
        </p:sp>
        <p:sp>
          <p:nvSpPr>
            <p:cNvPr id="43" name="TextBox 6"/>
            <p:cNvSpPr txBox="1"/>
            <p:nvPr/>
          </p:nvSpPr>
          <p:spPr>
            <a:xfrm flipH="1">
              <a:off x="791577" y="2545655"/>
              <a:ext cx="1397030"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r>
                <a:rPr lang="zh-CN" altLang="en-US" sz="1600" dirty="0" smtClean="0">
                  <a:solidFill>
                    <a:srgbClr val="984807"/>
                  </a:solidFill>
                  <a:latin typeface="Arial Rounded MT Bold" pitchFamily="34" charset="0"/>
                  <a:cs typeface="Times New Roman" pitchFamily="18" charset="0"/>
                </a:rPr>
                <a:t>中游制造企业外迁</a:t>
              </a:r>
              <a:endParaRPr lang="en-US" altLang="zh-CN" sz="1600" dirty="0" smtClean="0">
                <a:solidFill>
                  <a:srgbClr val="984807"/>
                </a:solidFill>
                <a:latin typeface="Arial Rounded MT Bold" pitchFamily="34" charset="0"/>
                <a:cs typeface="Times New Roman" pitchFamily="18" charset="0"/>
              </a:endParaRPr>
            </a:p>
          </p:txBody>
        </p:sp>
        <p:sp>
          <p:nvSpPr>
            <p:cNvPr id="44" name="矩形 43"/>
            <p:cNvSpPr/>
            <p:nvPr/>
          </p:nvSpPr>
          <p:spPr>
            <a:xfrm>
              <a:off x="2147087" y="1421565"/>
              <a:ext cx="5964738" cy="738664"/>
            </a:xfrm>
            <a:prstGeom prst="rect">
              <a:avLst/>
            </a:prstGeom>
          </p:spPr>
          <p:txBody>
            <a:bodyPr wrap="square">
              <a:spAutoFit/>
            </a:bodyPr>
            <a:lstStyle/>
            <a:p>
              <a:pPr>
                <a:lnSpc>
                  <a:spcPct val="150000"/>
                </a:lnSpc>
              </a:pPr>
              <a:r>
                <a:rPr lang="zh-CN" altLang="en-US" sz="1400" dirty="0">
                  <a:solidFill>
                    <a:prstClr val="black"/>
                  </a:solidFill>
                  <a:latin typeface="微软雅黑" panose="020B0503020204020204" pitchFamily="34" charset="-122"/>
                  <a:ea typeface="微软雅黑" panose="020B0503020204020204" pitchFamily="34" charset="-122"/>
                </a:rPr>
                <a:t>顺义研发企业少，技术附加值</a:t>
              </a:r>
              <a:r>
                <a:rPr lang="zh-CN" altLang="en-US" sz="1400" dirty="0" smtClean="0">
                  <a:solidFill>
                    <a:prstClr val="black"/>
                  </a:solidFill>
                  <a:latin typeface="微软雅黑" panose="020B0503020204020204" pitchFamily="34" charset="-122"/>
                  <a:ea typeface="微软雅黑" panose="020B0503020204020204" pitchFamily="34" charset="-122"/>
                </a:rPr>
                <a:t>低。高</a:t>
              </a:r>
              <a:r>
                <a:rPr lang="zh-CN" altLang="en-US" sz="1400" dirty="0">
                  <a:solidFill>
                    <a:prstClr val="black"/>
                  </a:solidFill>
                  <a:latin typeface="微软雅黑" panose="020B0503020204020204" pitchFamily="34" charset="-122"/>
                  <a:ea typeface="微软雅黑" panose="020B0503020204020204" pitchFamily="34" charset="-122"/>
                </a:rPr>
                <a:t>附加值的车型竞争力下降、新车型上市未能打开局面、车型更新换代较慢</a:t>
              </a:r>
            </a:p>
          </p:txBody>
        </p:sp>
      </p:grpSp>
    </p:spTree>
    <p:extLst>
      <p:ext uri="{BB962C8B-B14F-4D97-AF65-F5344CB8AC3E}">
        <p14:creationId xmlns:p14="http://schemas.microsoft.com/office/powerpoint/2010/main" xmlns="" val="30475867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57F98C0C-FAF2-480B-87BE-9D56BE4863FC}" type="slidenum">
              <a:rPr lang="zh-CN" altLang="en-US" smtClean="0"/>
              <a:pPr/>
              <a:t>47</a:t>
            </a:fld>
            <a:endParaRPr lang="zh-CN" altLang="en-US"/>
          </a:p>
        </p:txBody>
      </p:sp>
      <p:sp>
        <p:nvSpPr>
          <p:cNvPr id="4" name="矩形 3"/>
          <p:cNvSpPr/>
          <p:nvPr/>
        </p:nvSpPr>
        <p:spPr>
          <a:xfrm>
            <a:off x="395535"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顺义区农业经济</a:t>
            </a:r>
            <a:r>
              <a:rPr lang="zh-CN" altLang="en-US" sz="2400" b="1" dirty="0">
                <a:solidFill>
                  <a:schemeClr val="tx1"/>
                </a:solidFill>
                <a:latin typeface="黑体" panose="02010609060101010101" pitchFamily="49" charset="-122"/>
                <a:ea typeface="黑体" panose="02010609060101010101" pitchFamily="49" charset="-122"/>
              </a:rPr>
              <a:t>低位</a:t>
            </a:r>
            <a:r>
              <a:rPr lang="zh-CN" altLang="en-US" sz="2400" b="1" dirty="0" smtClean="0">
                <a:solidFill>
                  <a:schemeClr val="tx1"/>
                </a:solidFill>
                <a:latin typeface="黑体" panose="02010609060101010101" pitchFamily="49" charset="-122"/>
                <a:ea typeface="黑体" panose="02010609060101010101" pitchFamily="49" charset="-122"/>
              </a:rPr>
              <a:t>运行，产业结构亟待转型</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51" name="文本框 50"/>
          <p:cNvSpPr txBox="1"/>
          <p:nvPr/>
        </p:nvSpPr>
        <p:spPr>
          <a:xfrm>
            <a:off x="345749" y="6381328"/>
            <a:ext cx="2642075"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数据来源：顺义统计信息网</a:t>
            </a:r>
            <a:endParaRPr lang="zh-CN" altLang="en-US" sz="1200" dirty="0">
              <a:latin typeface="微软雅黑" panose="020B0503020204020204" pitchFamily="34" charset="-122"/>
              <a:ea typeface="微软雅黑" panose="020B0503020204020204" pitchFamily="34" charset="-122"/>
            </a:endParaRPr>
          </a:p>
        </p:txBody>
      </p:sp>
      <p:graphicFrame>
        <p:nvGraphicFramePr>
          <p:cNvPr id="15" name="图表 14"/>
          <p:cNvGraphicFramePr>
            <a:graphicFrameLocks/>
          </p:cNvGraphicFramePr>
          <p:nvPr>
            <p:extLst>
              <p:ext uri="{D42A27DB-BD31-4B8C-83A1-F6EECF244321}">
                <p14:modId xmlns:p14="http://schemas.microsoft.com/office/powerpoint/2010/main" xmlns="" val="3934847799"/>
              </p:ext>
            </p:extLst>
          </p:nvPr>
        </p:nvGraphicFramePr>
        <p:xfrm>
          <a:off x="2391524" y="3429000"/>
          <a:ext cx="4536504" cy="3206268"/>
        </p:xfrm>
        <a:graphic>
          <a:graphicData uri="http://schemas.openxmlformats.org/drawingml/2006/chart">
            <c:chart xmlns:c="http://schemas.openxmlformats.org/drawingml/2006/chart" xmlns:r="http://schemas.openxmlformats.org/officeDocument/2006/relationships" r:id="rId2"/>
          </a:graphicData>
        </a:graphic>
      </p:graphicFrame>
      <p:grpSp>
        <p:nvGrpSpPr>
          <p:cNvPr id="13" name="组 12"/>
          <p:cNvGrpSpPr/>
          <p:nvPr/>
        </p:nvGrpSpPr>
        <p:grpSpPr>
          <a:xfrm>
            <a:off x="330280" y="1348272"/>
            <a:ext cx="8483437" cy="2152736"/>
            <a:chOff x="1115616" y="519973"/>
            <a:chExt cx="6768752" cy="1601317"/>
          </a:xfrm>
        </p:grpSpPr>
        <p:sp>
          <p:nvSpPr>
            <p:cNvPr id="14" name="椭圆 13"/>
            <p:cNvSpPr/>
            <p:nvPr/>
          </p:nvSpPr>
          <p:spPr>
            <a:xfrm>
              <a:off x="1132803" y="1492204"/>
              <a:ext cx="239380" cy="212196"/>
            </a:xfrm>
            <a:prstGeom prst="ellipse">
              <a:avLst/>
            </a:prstGeom>
            <a:gradFill flip="none" rotWithShape="1">
              <a:gsLst>
                <a:gs pos="44000">
                  <a:srgbClr val="0070C0">
                    <a:shade val="30000"/>
                    <a:satMod val="115000"/>
                  </a:srgbClr>
                </a:gs>
                <a:gs pos="81000">
                  <a:srgbClr val="0070C0">
                    <a:shade val="67500"/>
                    <a:satMod val="115000"/>
                  </a:srgbClr>
                </a:gs>
                <a:gs pos="100000">
                  <a:srgbClr val="0070C0">
                    <a:shade val="100000"/>
                    <a:satMod val="115000"/>
                  </a:srgbClr>
                </a:gs>
              </a:gsLst>
              <a:path path="circle">
                <a:fillToRect l="50000" t="50000" r="50000" b="50000"/>
              </a:path>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6" name="椭圆 15"/>
            <p:cNvSpPr/>
            <p:nvPr/>
          </p:nvSpPr>
          <p:spPr>
            <a:xfrm>
              <a:off x="1137388" y="779418"/>
              <a:ext cx="239380" cy="212196"/>
            </a:xfrm>
            <a:prstGeom prst="ellipse">
              <a:avLst/>
            </a:prstGeom>
            <a:gradFill flip="none" rotWithShape="1">
              <a:gsLst>
                <a:gs pos="44000">
                  <a:srgbClr val="0070C0">
                    <a:shade val="30000"/>
                    <a:satMod val="115000"/>
                  </a:srgbClr>
                </a:gs>
                <a:gs pos="81000">
                  <a:srgbClr val="0070C0">
                    <a:shade val="67500"/>
                    <a:satMod val="115000"/>
                  </a:srgbClr>
                </a:gs>
                <a:gs pos="100000">
                  <a:srgbClr val="0070C0">
                    <a:shade val="100000"/>
                    <a:satMod val="115000"/>
                  </a:srgbClr>
                </a:gs>
              </a:gsLst>
              <a:path path="circle">
                <a:fillToRect l="50000" t="50000" r="50000" b="50000"/>
              </a:path>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 name="圆角矩形 16"/>
            <p:cNvSpPr/>
            <p:nvPr/>
          </p:nvSpPr>
          <p:spPr>
            <a:xfrm>
              <a:off x="1210980" y="519973"/>
              <a:ext cx="6673388" cy="1373787"/>
            </a:xfrm>
            <a:prstGeom prst="roundRect">
              <a:avLst>
                <a:gd name="adj" fmla="val 7863"/>
              </a:avLst>
            </a:prstGeom>
            <a:gradFill flip="none" rotWithShape="1">
              <a:gsLst>
                <a:gs pos="0">
                  <a:sysClr val="window" lastClr="FFFFFF">
                    <a:lumMod val="95000"/>
                  </a:sysClr>
                </a:gs>
                <a:gs pos="50000">
                  <a:sysClr val="window" lastClr="FFFFFF">
                    <a:lumMod val="85000"/>
                  </a:sysClr>
                </a:gs>
                <a:gs pos="100000">
                  <a:sysClr val="window" lastClr="FFFFFF">
                    <a:lumMod val="95000"/>
                    <a:shade val="100000"/>
                    <a:satMod val="115000"/>
                  </a:sysClr>
                </a:gs>
              </a:gsLst>
              <a:lin ang="540000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25400" h="44450" prst="angle"/>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8" name="五边形 4"/>
            <p:cNvSpPr/>
            <p:nvPr/>
          </p:nvSpPr>
          <p:spPr>
            <a:xfrm>
              <a:off x="1133007" y="897733"/>
              <a:ext cx="2454237" cy="700569"/>
            </a:xfrm>
            <a:custGeom>
              <a:avLst/>
              <a:gdLst>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0 w 2448272"/>
                <a:gd name="connsiteY5" fmla="*/ 0 h 918020"/>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3008 w 2448272"/>
                <a:gd name="connsiteY5" fmla="*/ 436506 h 918020"/>
                <a:gd name="connsiteX6" fmla="*/ 0 w 2448272"/>
                <a:gd name="connsiteY6" fmla="*/ 0 h 918020"/>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88352 w 2448272"/>
                <a:gd name="connsiteY5" fmla="*/ 436506 h 918020"/>
                <a:gd name="connsiteX6" fmla="*/ 0 w 2448272"/>
                <a:gd name="connsiteY6" fmla="*/ 0 h 918020"/>
                <a:gd name="connsiteX0" fmla="*/ 122121 w 2570393"/>
                <a:gd name="connsiteY0" fmla="*/ 0 h 918020"/>
                <a:gd name="connsiteX1" fmla="*/ 2128348 w 2570393"/>
                <a:gd name="connsiteY1" fmla="*/ 0 h 918020"/>
                <a:gd name="connsiteX2" fmla="*/ 2570393 w 2570393"/>
                <a:gd name="connsiteY2" fmla="*/ 459010 h 918020"/>
                <a:gd name="connsiteX3" fmla="*/ 2128348 w 2570393"/>
                <a:gd name="connsiteY3" fmla="*/ 918020 h 918020"/>
                <a:gd name="connsiteX4" fmla="*/ 122121 w 2570393"/>
                <a:gd name="connsiteY4" fmla="*/ 918020 h 918020"/>
                <a:gd name="connsiteX5" fmla="*/ 210473 w 2570393"/>
                <a:gd name="connsiteY5" fmla="*/ 436506 h 918020"/>
                <a:gd name="connsiteX6" fmla="*/ 122121 w 2570393"/>
                <a:gd name="connsiteY6" fmla="*/ 0 h 918020"/>
                <a:gd name="connsiteX0" fmla="*/ 4076 w 2452348"/>
                <a:gd name="connsiteY0" fmla="*/ 0 h 918020"/>
                <a:gd name="connsiteX1" fmla="*/ 2010303 w 2452348"/>
                <a:gd name="connsiteY1" fmla="*/ 0 h 918020"/>
                <a:gd name="connsiteX2" fmla="*/ 2452348 w 2452348"/>
                <a:gd name="connsiteY2" fmla="*/ 459010 h 918020"/>
                <a:gd name="connsiteX3" fmla="*/ 2010303 w 2452348"/>
                <a:gd name="connsiteY3" fmla="*/ 918020 h 918020"/>
                <a:gd name="connsiteX4" fmla="*/ 4076 w 2452348"/>
                <a:gd name="connsiteY4" fmla="*/ 918020 h 918020"/>
                <a:gd name="connsiteX5" fmla="*/ 92428 w 2452348"/>
                <a:gd name="connsiteY5" fmla="*/ 436506 h 918020"/>
                <a:gd name="connsiteX6" fmla="*/ 4076 w 2452348"/>
                <a:gd name="connsiteY6" fmla="*/ 0 h 918020"/>
                <a:gd name="connsiteX0" fmla="*/ 6458 w 2454730"/>
                <a:gd name="connsiteY0" fmla="*/ 0 h 918020"/>
                <a:gd name="connsiteX1" fmla="*/ 2012685 w 2454730"/>
                <a:gd name="connsiteY1" fmla="*/ 0 h 918020"/>
                <a:gd name="connsiteX2" fmla="*/ 2454730 w 2454730"/>
                <a:gd name="connsiteY2" fmla="*/ 459010 h 918020"/>
                <a:gd name="connsiteX3" fmla="*/ 2012685 w 2454730"/>
                <a:gd name="connsiteY3" fmla="*/ 918020 h 918020"/>
                <a:gd name="connsiteX4" fmla="*/ 6458 w 2454730"/>
                <a:gd name="connsiteY4" fmla="*/ 918020 h 918020"/>
                <a:gd name="connsiteX5" fmla="*/ 94810 w 2454730"/>
                <a:gd name="connsiteY5" fmla="*/ 436506 h 918020"/>
                <a:gd name="connsiteX6" fmla="*/ 6458 w 2454730"/>
                <a:gd name="connsiteY6" fmla="*/ 0 h 918020"/>
                <a:gd name="connsiteX0" fmla="*/ 9649 w 2457921"/>
                <a:gd name="connsiteY0" fmla="*/ 0 h 918020"/>
                <a:gd name="connsiteX1" fmla="*/ 2015876 w 2457921"/>
                <a:gd name="connsiteY1" fmla="*/ 0 h 918020"/>
                <a:gd name="connsiteX2" fmla="*/ 2457921 w 2457921"/>
                <a:gd name="connsiteY2" fmla="*/ 459010 h 918020"/>
                <a:gd name="connsiteX3" fmla="*/ 2015876 w 2457921"/>
                <a:gd name="connsiteY3" fmla="*/ 918020 h 918020"/>
                <a:gd name="connsiteX4" fmla="*/ 9649 w 2457921"/>
                <a:gd name="connsiteY4" fmla="*/ 918020 h 918020"/>
                <a:gd name="connsiteX5" fmla="*/ 49233 w 2457921"/>
                <a:gd name="connsiteY5" fmla="*/ 424314 h 918020"/>
                <a:gd name="connsiteX6" fmla="*/ 9649 w 2457921"/>
                <a:gd name="connsiteY6" fmla="*/ 0 h 918020"/>
                <a:gd name="connsiteX0" fmla="*/ 5965 w 2454237"/>
                <a:gd name="connsiteY0" fmla="*/ 0 h 918020"/>
                <a:gd name="connsiteX1" fmla="*/ 2012192 w 2454237"/>
                <a:gd name="connsiteY1" fmla="*/ 0 h 918020"/>
                <a:gd name="connsiteX2" fmla="*/ 2454237 w 2454237"/>
                <a:gd name="connsiteY2" fmla="*/ 459010 h 918020"/>
                <a:gd name="connsiteX3" fmla="*/ 2012192 w 2454237"/>
                <a:gd name="connsiteY3" fmla="*/ 918020 h 918020"/>
                <a:gd name="connsiteX4" fmla="*/ 5965 w 2454237"/>
                <a:gd name="connsiteY4" fmla="*/ 918020 h 918020"/>
                <a:gd name="connsiteX5" fmla="*/ 106509 w 2454237"/>
                <a:gd name="connsiteY5" fmla="*/ 448698 h 918020"/>
                <a:gd name="connsiteX6" fmla="*/ 5965 w 2454237"/>
                <a:gd name="connsiteY6" fmla="*/ 0 h 91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4237" h="918020">
                  <a:moveTo>
                    <a:pt x="5965" y="0"/>
                  </a:moveTo>
                  <a:lnTo>
                    <a:pt x="2012192" y="0"/>
                  </a:lnTo>
                  <a:lnTo>
                    <a:pt x="2454237" y="459010"/>
                  </a:lnTo>
                  <a:lnTo>
                    <a:pt x="2012192" y="918020"/>
                  </a:lnTo>
                  <a:lnTo>
                    <a:pt x="5965" y="918020"/>
                  </a:lnTo>
                  <a:cubicBezTo>
                    <a:pt x="-21073" y="545160"/>
                    <a:pt x="107512" y="594200"/>
                    <a:pt x="106509" y="448698"/>
                  </a:cubicBezTo>
                  <a:cubicBezTo>
                    <a:pt x="105506" y="303196"/>
                    <a:pt x="-29608" y="267422"/>
                    <a:pt x="5965" y="0"/>
                  </a:cubicBezTo>
                  <a:close/>
                </a:path>
              </a:pathLst>
            </a:custGeom>
            <a:gradFill flip="none" rotWithShape="1">
              <a:gsLst>
                <a:gs pos="22000">
                  <a:schemeClr val="tx2">
                    <a:lumMod val="20000"/>
                    <a:lumOff val="80000"/>
                  </a:schemeClr>
                </a:gs>
                <a:gs pos="91966">
                  <a:schemeClr val="tx2">
                    <a:lumMod val="40000"/>
                    <a:lumOff val="60000"/>
                  </a:schemeClr>
                </a:gs>
                <a:gs pos="9000">
                  <a:schemeClr val="tx2">
                    <a:lumMod val="20000"/>
                    <a:lumOff val="80000"/>
                  </a:schemeClr>
                </a:gs>
                <a:gs pos="100000">
                  <a:schemeClr val="tx2">
                    <a:lumMod val="40000"/>
                    <a:lumOff val="60000"/>
                  </a:schemeClr>
                </a:gs>
              </a:gsLst>
              <a:lin ang="0" scaled="1"/>
              <a:tileRect/>
            </a:gradFill>
            <a:ln w="25400" cap="flat" cmpd="sng" algn="ctr">
              <a:noFill/>
              <a:prstDash val="solid"/>
            </a:ln>
            <a:effectLst>
              <a:outerShdw blurRad="25400" dist="25400" dir="5400000" algn="t" rotWithShape="0">
                <a:prstClr val="black">
                  <a:alpha val="23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五边形 4"/>
            <p:cNvSpPr/>
            <p:nvPr/>
          </p:nvSpPr>
          <p:spPr>
            <a:xfrm>
              <a:off x="1115616" y="881816"/>
              <a:ext cx="2454237" cy="385040"/>
            </a:xfrm>
            <a:custGeom>
              <a:avLst/>
              <a:gdLst>
                <a:gd name="connsiteX0" fmla="*/ 5965 w 2454237"/>
                <a:gd name="connsiteY0" fmla="*/ 0 h 497110"/>
                <a:gd name="connsiteX1" fmla="*/ 2012192 w 2454237"/>
                <a:gd name="connsiteY1" fmla="*/ 0 h 497110"/>
                <a:gd name="connsiteX2" fmla="*/ 2454237 w 2454237"/>
                <a:gd name="connsiteY2" fmla="*/ 459010 h 497110"/>
                <a:gd name="connsiteX3" fmla="*/ 1820645 w 2454237"/>
                <a:gd name="connsiteY3" fmla="*/ 3701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497110"/>
                <a:gd name="connsiteX1" fmla="*/ 2012192 w 2454237"/>
                <a:gd name="connsiteY1" fmla="*/ 0 h 497110"/>
                <a:gd name="connsiteX2" fmla="*/ 2454237 w 2454237"/>
                <a:gd name="connsiteY2" fmla="*/ 459010 h 497110"/>
                <a:gd name="connsiteX3" fmla="*/ 1820645 w 2454237"/>
                <a:gd name="connsiteY3" fmla="*/ 3701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497110"/>
                <a:gd name="connsiteX1" fmla="*/ 2012192 w 2454237"/>
                <a:gd name="connsiteY1" fmla="*/ 0 h 497110"/>
                <a:gd name="connsiteX2" fmla="*/ 2454237 w 2454237"/>
                <a:gd name="connsiteY2" fmla="*/ 459010 h 497110"/>
                <a:gd name="connsiteX3" fmla="*/ 1769845 w 2454237"/>
                <a:gd name="connsiteY3" fmla="*/ 3193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504553"/>
                <a:gd name="connsiteX1" fmla="*/ 2012192 w 2454237"/>
                <a:gd name="connsiteY1" fmla="*/ 0 h 504553"/>
                <a:gd name="connsiteX2" fmla="*/ 2454237 w 2454237"/>
                <a:gd name="connsiteY2" fmla="*/ 459010 h 504553"/>
                <a:gd name="connsiteX3" fmla="*/ 1769845 w 2454237"/>
                <a:gd name="connsiteY3" fmla="*/ 319310 h 504553"/>
                <a:gd name="connsiteX4" fmla="*/ 100677 w 2454237"/>
                <a:gd name="connsiteY4" fmla="*/ 497110 h 504553"/>
                <a:gd name="connsiteX5" fmla="*/ 106509 w 2454237"/>
                <a:gd name="connsiteY5" fmla="*/ 448698 h 504553"/>
                <a:gd name="connsiteX6" fmla="*/ 5965 w 2454237"/>
                <a:gd name="connsiteY6" fmla="*/ 0 h 50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4237" h="504553">
                  <a:moveTo>
                    <a:pt x="5965" y="0"/>
                  </a:moveTo>
                  <a:lnTo>
                    <a:pt x="2012192" y="0"/>
                  </a:lnTo>
                  <a:lnTo>
                    <a:pt x="2454237" y="459010"/>
                  </a:lnTo>
                  <a:cubicBezTo>
                    <a:pt x="2422313" y="520695"/>
                    <a:pt x="2162105" y="312960"/>
                    <a:pt x="1769845" y="319310"/>
                  </a:cubicBezTo>
                  <a:cubicBezTo>
                    <a:pt x="1377585" y="325660"/>
                    <a:pt x="805466" y="547512"/>
                    <a:pt x="100677" y="497110"/>
                  </a:cubicBezTo>
                  <a:cubicBezTo>
                    <a:pt x="104556" y="483418"/>
                    <a:pt x="106640" y="467721"/>
                    <a:pt x="106509" y="448698"/>
                  </a:cubicBezTo>
                  <a:cubicBezTo>
                    <a:pt x="105506" y="303196"/>
                    <a:pt x="-29608" y="267422"/>
                    <a:pt x="5965" y="0"/>
                  </a:cubicBezTo>
                  <a:close/>
                </a:path>
              </a:pathLst>
            </a:custGeom>
            <a:solidFill>
              <a:srgbClr val="FFFFFF">
                <a:alpha val="57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0" name="TextBox 53"/>
            <p:cNvSpPr txBox="1"/>
            <p:nvPr/>
          </p:nvSpPr>
          <p:spPr>
            <a:xfrm>
              <a:off x="1273403" y="1038887"/>
              <a:ext cx="1962902" cy="43102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defRPr/>
              </a:pPr>
              <a:r>
                <a:rPr lang="zh-CN" altLang="en-US" sz="3200" dirty="0">
                  <a:solidFill>
                    <a:srgbClr val="004F8A"/>
                  </a:solidFill>
                  <a:effectLst>
                    <a:outerShdw dist="38100" dir="5400000" algn="t" rotWithShape="0">
                      <a:sysClr val="window" lastClr="FFFFFF">
                        <a:alpha val="40000"/>
                      </a:sysClr>
                    </a:outerShdw>
                  </a:effectLst>
                </a:rPr>
                <a:t>农业</a:t>
              </a:r>
            </a:p>
          </p:txBody>
        </p:sp>
        <p:cxnSp>
          <p:nvCxnSpPr>
            <p:cNvPr id="21" name="直接连接符 55"/>
            <p:cNvCxnSpPr/>
            <p:nvPr/>
          </p:nvCxnSpPr>
          <p:spPr>
            <a:xfrm>
              <a:off x="1235306" y="607261"/>
              <a:ext cx="6620792" cy="0"/>
            </a:xfrm>
            <a:prstGeom prst="line">
              <a:avLst/>
            </a:prstGeom>
            <a:noFill/>
            <a:ln w="12700" cap="flat" cmpd="sng" algn="ctr">
              <a:solidFill>
                <a:sysClr val="window" lastClr="FFFFFF">
                  <a:lumMod val="65000"/>
                </a:sysClr>
              </a:solidFill>
              <a:prstDash val="dash"/>
            </a:ln>
            <a:effectLst>
              <a:outerShdw dist="12700" dir="5400000" algn="t" rotWithShape="0">
                <a:sysClr val="window" lastClr="FFFFFF"/>
              </a:outerShdw>
            </a:effectLst>
          </p:spPr>
        </p:cxnSp>
        <p:cxnSp>
          <p:nvCxnSpPr>
            <p:cNvPr id="22" name="直接连接符 56"/>
            <p:cNvCxnSpPr/>
            <p:nvPr/>
          </p:nvCxnSpPr>
          <p:spPr>
            <a:xfrm>
              <a:off x="1259632" y="1840621"/>
              <a:ext cx="6620792" cy="0"/>
            </a:xfrm>
            <a:prstGeom prst="line">
              <a:avLst/>
            </a:prstGeom>
            <a:noFill/>
            <a:ln w="12700" cap="flat" cmpd="sng" algn="ctr">
              <a:solidFill>
                <a:sysClr val="window" lastClr="FFFFFF">
                  <a:lumMod val="65000"/>
                </a:sysClr>
              </a:solidFill>
              <a:prstDash val="dash"/>
            </a:ln>
            <a:effectLst>
              <a:outerShdw dist="12700" dir="5400000" algn="t" rotWithShape="0">
                <a:sysClr val="window" lastClr="FFFFFF"/>
              </a:outerShdw>
            </a:effectLst>
          </p:spPr>
        </p:cxnSp>
        <p:sp>
          <p:nvSpPr>
            <p:cNvPr id="23" name="TextBox 61"/>
            <p:cNvSpPr txBox="1"/>
            <p:nvPr/>
          </p:nvSpPr>
          <p:spPr>
            <a:xfrm>
              <a:off x="3559135" y="607261"/>
              <a:ext cx="4296277" cy="1514029"/>
            </a:xfrm>
            <a:prstGeom prst="rect">
              <a:avLst/>
            </a:prstGeom>
            <a:noFill/>
          </p:spPr>
          <p:txBody>
            <a:bodyPr wrap="square" rtlCol="0">
              <a:spAutoFit/>
            </a:bodyPr>
            <a:lstStyle/>
            <a:p>
              <a:pPr lvl="0">
                <a:lnSpc>
                  <a:spcPct val="150000"/>
                </a:lnSpc>
                <a:defRPr/>
              </a:pP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顺义农业产值低。 </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2015</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年</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1-9</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月，顺义区完成农林牧渔业总产值</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42.7</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亿元，同比下降</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15.4%</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 顺义农业积极“转方式、调结构、促节水”，传统种、养业退出加快；顺义区农业目前正积极向现代农业、休闲农业转型，促进农业与二三产业的融合，提升农业产值，带来新的经济增长极。</a:t>
              </a:r>
            </a:p>
          </p:txBody>
        </p:sp>
      </p:grpSp>
    </p:spTree>
    <p:extLst>
      <p:ext uri="{BB962C8B-B14F-4D97-AF65-F5344CB8AC3E}">
        <p14:creationId xmlns:p14="http://schemas.microsoft.com/office/powerpoint/2010/main" xmlns="" val="255763286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 23"/>
          <p:cNvGrpSpPr/>
          <p:nvPr/>
        </p:nvGrpSpPr>
        <p:grpSpPr>
          <a:xfrm>
            <a:off x="827584" y="1767947"/>
            <a:ext cx="7400426" cy="1489218"/>
            <a:chOff x="743870" y="1767737"/>
            <a:chExt cx="7400426" cy="999656"/>
          </a:xfrm>
        </p:grpSpPr>
        <p:sp>
          <p:nvSpPr>
            <p:cNvPr id="5" name="圆角矩形 4"/>
            <p:cNvSpPr/>
            <p:nvPr/>
          </p:nvSpPr>
          <p:spPr>
            <a:xfrm>
              <a:off x="799480" y="1767737"/>
              <a:ext cx="7344816" cy="936104"/>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7" name="矩形 6"/>
            <p:cNvSpPr/>
            <p:nvPr/>
          </p:nvSpPr>
          <p:spPr>
            <a:xfrm>
              <a:off x="2403559" y="1796844"/>
              <a:ext cx="5740737" cy="970549"/>
            </a:xfrm>
            <a:prstGeom prst="rect">
              <a:avLst/>
            </a:prstGeom>
          </p:spPr>
          <p:txBody>
            <a:bodyPr wrap="square">
              <a:spAutoFit/>
            </a:bodyPr>
            <a:lstStyle/>
            <a:p>
              <a:pPr>
                <a:lnSpc>
                  <a:spcPct val="120000"/>
                </a:lnSpc>
              </a:pPr>
              <a:r>
                <a:rPr lang="zh-CN" altLang="en-US" sz="1600" dirty="0" smtClean="0">
                  <a:solidFill>
                    <a:prstClr val="black"/>
                  </a:solidFill>
                  <a:latin typeface="微软雅黑" panose="020B0503020204020204" pitchFamily="34" charset="-122"/>
                  <a:ea typeface="微软雅黑" panose="020B0503020204020204" pitchFamily="34" charset="-122"/>
                </a:rPr>
                <a:t>农业产业链：上游种植业</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中游加工业</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下游服务业。顺义区农业主要包括蔬菜业、花卉业、粮食业、牧业、林业等。其中，上游种植业的花卉、景观农业已经向下游服务业转型，农业结构向高效高端转型。</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8" name="TextBox 6"/>
            <p:cNvSpPr txBox="1"/>
            <p:nvPr/>
          </p:nvSpPr>
          <p:spPr>
            <a:xfrm flipH="1">
              <a:off x="743870" y="1808129"/>
              <a:ext cx="1576274" cy="85531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r>
                <a:rPr lang="zh-CN" altLang="en-US" sz="1600" dirty="0">
                  <a:solidFill>
                    <a:srgbClr val="984807"/>
                  </a:solidFill>
                  <a:latin typeface="Arial Rounded MT Bold" pitchFamily="34" charset="0"/>
                  <a:cs typeface="Times New Roman" pitchFamily="18" charset="0"/>
                </a:rPr>
                <a:t>农业</a:t>
              </a:r>
              <a:r>
                <a:rPr lang="zh-CN" altLang="en-US" sz="1600" dirty="0" smtClean="0">
                  <a:solidFill>
                    <a:srgbClr val="984807"/>
                  </a:solidFill>
                  <a:latin typeface="Arial Rounded MT Bold" pitchFamily="34" charset="0"/>
                  <a:cs typeface="Times New Roman" pitchFamily="18" charset="0"/>
                </a:rPr>
                <a:t>产业链结构低端，需要与二三产业融合。</a:t>
              </a:r>
              <a:endParaRPr lang="zh-CN" altLang="en-US" sz="1600" dirty="0">
                <a:solidFill>
                  <a:srgbClr val="984807"/>
                </a:solidFill>
                <a:latin typeface="Arial Rounded MT Bold" pitchFamily="34" charset="0"/>
                <a:cs typeface="Times New Roman" pitchFamily="18" charset="0"/>
              </a:endParaRPr>
            </a:p>
          </p:txBody>
        </p:sp>
      </p:grpSp>
      <p:grpSp>
        <p:nvGrpSpPr>
          <p:cNvPr id="23" name="组 22"/>
          <p:cNvGrpSpPr/>
          <p:nvPr/>
        </p:nvGrpSpPr>
        <p:grpSpPr>
          <a:xfrm>
            <a:off x="827584" y="3357929"/>
            <a:ext cx="7400426" cy="1330910"/>
            <a:chOff x="771974" y="3062814"/>
            <a:chExt cx="7400426" cy="943722"/>
          </a:xfrm>
        </p:grpSpPr>
        <p:sp>
          <p:nvSpPr>
            <p:cNvPr id="4" name="圆角矩形 3"/>
            <p:cNvSpPr/>
            <p:nvPr/>
          </p:nvSpPr>
          <p:spPr>
            <a:xfrm>
              <a:off x="827584" y="3062814"/>
              <a:ext cx="7344816" cy="936104"/>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9" name="矩形 8"/>
            <p:cNvSpPr/>
            <p:nvPr/>
          </p:nvSpPr>
          <p:spPr>
            <a:xfrm>
              <a:off x="2431663" y="3103030"/>
              <a:ext cx="5732353" cy="903506"/>
            </a:xfrm>
            <a:prstGeom prst="rect">
              <a:avLst/>
            </a:prstGeom>
          </p:spPr>
          <p:txBody>
            <a:bodyPr wrap="square">
              <a:spAutoFit/>
            </a:bodyPr>
            <a:lstStyle/>
            <a:p>
              <a:pPr>
                <a:lnSpc>
                  <a:spcPct val="120000"/>
                </a:lnSpc>
              </a:pPr>
              <a:r>
                <a:rPr lang="en-US" altLang="zh-CN" sz="1600" dirty="0" smtClean="0">
                  <a:solidFill>
                    <a:prstClr val="black"/>
                  </a:solidFill>
                  <a:latin typeface="微软雅黑" panose="020B0503020204020204" pitchFamily="34" charset="-122"/>
                  <a:ea typeface="微软雅黑" panose="020B0503020204020204" pitchFamily="34" charset="-122"/>
                </a:rPr>
                <a:t>2015</a:t>
              </a:r>
              <a:r>
                <a:rPr lang="zh-CN" altLang="en-US" sz="1600" dirty="0" smtClean="0">
                  <a:solidFill>
                    <a:prstClr val="black"/>
                  </a:solidFill>
                  <a:latin typeface="微软雅黑" panose="020B0503020204020204" pitchFamily="34" charset="-122"/>
                  <a:ea typeface="微软雅黑" panose="020B0503020204020204" pitchFamily="34" charset="-122"/>
                </a:rPr>
                <a:t>年</a:t>
              </a:r>
              <a:r>
                <a:rPr lang="en-US" altLang="zh-CN" sz="1600" dirty="0" smtClean="0">
                  <a:solidFill>
                    <a:prstClr val="black"/>
                  </a:solidFill>
                  <a:latin typeface="微软雅黑" panose="020B0503020204020204" pitchFamily="34" charset="-122"/>
                  <a:ea typeface="微软雅黑" panose="020B0503020204020204" pitchFamily="34" charset="-122"/>
                </a:rPr>
                <a:t>1-9</a:t>
              </a:r>
              <a:r>
                <a:rPr lang="zh-CN" altLang="en-US" sz="1600" dirty="0">
                  <a:solidFill>
                    <a:prstClr val="black"/>
                  </a:solidFill>
                  <a:latin typeface="微软雅黑" panose="020B0503020204020204" pitchFamily="34" charset="-122"/>
                  <a:ea typeface="微软雅黑" panose="020B0503020204020204" pitchFamily="34" charset="-122"/>
                </a:rPr>
                <a:t>月，</a:t>
              </a:r>
              <a:r>
                <a:rPr lang="zh-CN" altLang="en-US" sz="1600" dirty="0" smtClean="0">
                  <a:solidFill>
                    <a:prstClr val="black"/>
                  </a:solidFill>
                  <a:latin typeface="微软雅黑" panose="020B0503020204020204" pitchFamily="34" charset="-122"/>
                  <a:ea typeface="微软雅黑" panose="020B0503020204020204" pitchFamily="34" charset="-122"/>
                </a:rPr>
                <a:t>顺义农产品产量大幅下降</a:t>
              </a:r>
              <a:r>
                <a:rPr lang="zh-CN" altLang="en-US" sz="1600" dirty="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种植业</a:t>
              </a:r>
              <a:r>
                <a:rPr lang="zh-CN" altLang="en-US" sz="1600" dirty="0">
                  <a:solidFill>
                    <a:prstClr val="black"/>
                  </a:solidFill>
                  <a:latin typeface="微软雅黑" panose="020B0503020204020204" pitchFamily="34" charset="-122"/>
                  <a:ea typeface="微软雅黑" panose="020B0503020204020204" pitchFamily="34" charset="-122"/>
                </a:rPr>
                <a:t>受造林占地、效益低下等因素影响减产。粮食总产</a:t>
              </a:r>
              <a:r>
                <a:rPr lang="en-US" altLang="zh-CN" sz="1600" dirty="0">
                  <a:solidFill>
                    <a:prstClr val="black"/>
                  </a:solidFill>
                  <a:latin typeface="微软雅黑" panose="020B0503020204020204" pitchFamily="34" charset="-122"/>
                  <a:ea typeface="微软雅黑" panose="020B0503020204020204" pitchFamily="34" charset="-122"/>
                </a:rPr>
                <a:t>9.9</a:t>
              </a:r>
              <a:r>
                <a:rPr lang="zh-CN" altLang="en-US" sz="1600" dirty="0">
                  <a:solidFill>
                    <a:prstClr val="black"/>
                  </a:solidFill>
                  <a:latin typeface="微软雅黑" panose="020B0503020204020204" pitchFamily="34" charset="-122"/>
                  <a:ea typeface="微软雅黑" panose="020B0503020204020204" pitchFamily="34" charset="-122"/>
                </a:rPr>
                <a:t>万吨，同比下降</a:t>
              </a:r>
              <a:r>
                <a:rPr lang="en-US" altLang="zh-CN" sz="1600" dirty="0">
                  <a:solidFill>
                    <a:prstClr val="black"/>
                  </a:solidFill>
                  <a:latin typeface="微软雅黑" panose="020B0503020204020204" pitchFamily="34" charset="-122"/>
                  <a:ea typeface="微软雅黑" panose="020B0503020204020204" pitchFamily="34" charset="-122"/>
                </a:rPr>
                <a:t>11.1%</a:t>
              </a:r>
              <a:r>
                <a:rPr lang="zh-CN" altLang="en-US" sz="1600" dirty="0">
                  <a:solidFill>
                    <a:prstClr val="black"/>
                  </a:solidFill>
                  <a:latin typeface="微软雅黑" panose="020B0503020204020204" pitchFamily="34" charset="-122"/>
                  <a:ea typeface="微软雅黑" panose="020B0503020204020204" pitchFamily="34" charset="-122"/>
                </a:rPr>
                <a:t>。养殖业受政策和市场双重</a:t>
              </a:r>
              <a:r>
                <a:rPr lang="zh-CN" altLang="en-US" sz="1600" dirty="0" smtClean="0">
                  <a:solidFill>
                    <a:prstClr val="black"/>
                  </a:solidFill>
                  <a:latin typeface="微软雅黑" panose="020B0503020204020204" pitchFamily="34" charset="-122"/>
                  <a:ea typeface="微软雅黑" panose="020B0503020204020204" pitchFamily="34" charset="-122"/>
                </a:rPr>
                <a:t>调节规模缩减。牧业</a:t>
              </a:r>
              <a:r>
                <a:rPr lang="zh-CN" altLang="en-US" sz="1600" dirty="0">
                  <a:solidFill>
                    <a:prstClr val="black"/>
                  </a:solidFill>
                  <a:latin typeface="微软雅黑" panose="020B0503020204020204" pitchFamily="34" charset="-122"/>
                  <a:ea typeface="微软雅黑" panose="020B0503020204020204" pitchFamily="34" charset="-122"/>
                </a:rPr>
                <a:t>实现产值</a:t>
              </a:r>
              <a:r>
                <a:rPr lang="en-US" altLang="zh-CN" sz="1600" dirty="0">
                  <a:solidFill>
                    <a:prstClr val="black"/>
                  </a:solidFill>
                  <a:latin typeface="微软雅黑" panose="020B0503020204020204" pitchFamily="34" charset="-122"/>
                  <a:ea typeface="微软雅黑" panose="020B0503020204020204" pitchFamily="34" charset="-122"/>
                </a:rPr>
                <a:t>17.8</a:t>
              </a:r>
              <a:r>
                <a:rPr lang="zh-CN" altLang="en-US" sz="1600" dirty="0">
                  <a:solidFill>
                    <a:prstClr val="black"/>
                  </a:solidFill>
                  <a:latin typeface="微软雅黑" panose="020B0503020204020204" pitchFamily="34" charset="-122"/>
                  <a:ea typeface="微软雅黑" panose="020B0503020204020204" pitchFamily="34" charset="-122"/>
                </a:rPr>
                <a:t>亿元，同比下降</a:t>
              </a:r>
              <a:r>
                <a:rPr lang="en-US" altLang="zh-CN" sz="1600" dirty="0">
                  <a:solidFill>
                    <a:prstClr val="black"/>
                  </a:solidFill>
                  <a:latin typeface="微软雅黑" panose="020B0503020204020204" pitchFamily="34" charset="-122"/>
                  <a:ea typeface="微软雅黑" panose="020B0503020204020204" pitchFamily="34" charset="-122"/>
                </a:rPr>
                <a:t>10</a:t>
              </a:r>
              <a:r>
                <a:rPr lang="en-US" altLang="zh-CN" sz="1600" dirty="0" smtClean="0">
                  <a:solidFill>
                    <a:prstClr val="black"/>
                  </a:solidFill>
                  <a:latin typeface="微软雅黑" panose="020B0503020204020204" pitchFamily="34" charset="-122"/>
                  <a:ea typeface="微软雅黑" panose="020B0503020204020204" pitchFamily="34" charset="-122"/>
                </a:rPr>
                <a:t>%</a:t>
              </a:r>
              <a:r>
                <a:rPr lang="zh-CN" altLang="en-US" sz="1600" dirty="0" smtClean="0">
                  <a:solidFill>
                    <a:prstClr val="black"/>
                  </a:solidFill>
                  <a:latin typeface="微软雅黑" panose="020B0503020204020204" pitchFamily="34" charset="-122"/>
                  <a:ea typeface="微软雅黑" panose="020B0503020204020204" pitchFamily="34" charset="-122"/>
                </a:rPr>
                <a:t>。</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10" name="TextBox 8"/>
            <p:cNvSpPr txBox="1"/>
            <p:nvPr/>
          </p:nvSpPr>
          <p:spPr>
            <a:xfrm flipH="1">
              <a:off x="1043608" y="3206830"/>
              <a:ext cx="764367"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endParaRPr lang="zh-CN" altLang="en-US" sz="1600" dirty="0">
                <a:solidFill>
                  <a:srgbClr val="984807"/>
                </a:solidFill>
                <a:latin typeface="Arial Rounded MT Bold" pitchFamily="34" charset="0"/>
                <a:cs typeface="Times New Roman" pitchFamily="18" charset="0"/>
              </a:endParaRPr>
            </a:p>
          </p:txBody>
        </p:sp>
        <p:sp>
          <p:nvSpPr>
            <p:cNvPr id="13" name="TextBox 6"/>
            <p:cNvSpPr txBox="1"/>
            <p:nvPr/>
          </p:nvSpPr>
          <p:spPr>
            <a:xfrm flipH="1">
              <a:off x="771974" y="3088852"/>
              <a:ext cx="1576274" cy="903506"/>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r>
                <a:rPr lang="zh-CN" altLang="en-US" sz="1600" dirty="0">
                  <a:solidFill>
                    <a:srgbClr val="984807"/>
                  </a:solidFill>
                  <a:latin typeface="Arial Rounded MT Bold" pitchFamily="34" charset="0"/>
                  <a:cs typeface="Times New Roman" pitchFamily="18" charset="0"/>
                </a:rPr>
                <a:t>传统种养业加快</a:t>
              </a:r>
              <a:r>
                <a:rPr lang="zh-CN" altLang="en-US" sz="1600" dirty="0" smtClean="0">
                  <a:solidFill>
                    <a:srgbClr val="984807"/>
                  </a:solidFill>
                  <a:latin typeface="Arial Rounded MT Bold" pitchFamily="34" charset="0"/>
                  <a:cs typeface="Times New Roman" pitchFamily="18" charset="0"/>
                </a:rPr>
                <a:t>退出造成</a:t>
              </a:r>
              <a:r>
                <a:rPr lang="zh-CN" altLang="en-US" sz="1600" dirty="0">
                  <a:solidFill>
                    <a:srgbClr val="984807"/>
                  </a:solidFill>
                  <a:latin typeface="Arial Rounded MT Bold" pitchFamily="34" charset="0"/>
                  <a:cs typeface="Times New Roman" pitchFamily="18" charset="0"/>
                </a:rPr>
                <a:t>农牧两大产业下降</a:t>
              </a:r>
            </a:p>
          </p:txBody>
        </p:sp>
      </p:grpSp>
      <p:grpSp>
        <p:nvGrpSpPr>
          <p:cNvPr id="22" name="组 21"/>
          <p:cNvGrpSpPr/>
          <p:nvPr/>
        </p:nvGrpSpPr>
        <p:grpSpPr>
          <a:xfrm>
            <a:off x="830536" y="4901004"/>
            <a:ext cx="7389090" cy="1336308"/>
            <a:chOff x="783310" y="4186754"/>
            <a:chExt cx="7389090" cy="936104"/>
          </a:xfrm>
        </p:grpSpPr>
        <p:sp>
          <p:nvSpPr>
            <p:cNvPr id="17" name="圆角矩形 16"/>
            <p:cNvSpPr/>
            <p:nvPr/>
          </p:nvSpPr>
          <p:spPr>
            <a:xfrm>
              <a:off x="827584" y="4186754"/>
              <a:ext cx="7344816" cy="936104"/>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8" name="矩形 17"/>
            <p:cNvSpPr/>
            <p:nvPr/>
          </p:nvSpPr>
          <p:spPr>
            <a:xfrm>
              <a:off x="2431663" y="4311999"/>
              <a:ext cx="5740737" cy="685614"/>
            </a:xfrm>
            <a:prstGeom prst="rect">
              <a:avLst/>
            </a:prstGeom>
          </p:spPr>
          <p:txBody>
            <a:bodyPr wrap="square">
              <a:spAutoFit/>
            </a:bodyPr>
            <a:lstStyle/>
            <a:p>
              <a:pPr>
                <a:lnSpc>
                  <a:spcPct val="120000"/>
                </a:lnSpc>
              </a:pPr>
              <a:r>
                <a:rPr lang="zh-CN" altLang="en-US" sz="1600" dirty="0" smtClean="0">
                  <a:solidFill>
                    <a:prstClr val="black"/>
                  </a:solidFill>
                  <a:latin typeface="微软雅黑" panose="020B0503020204020204" pitchFamily="34" charset="-122"/>
                  <a:ea typeface="微软雅黑" panose="020B0503020204020204" pitchFamily="34" charset="-122"/>
                </a:rPr>
                <a:t>北京市“百万</a:t>
              </a:r>
              <a:r>
                <a:rPr lang="zh-CN" altLang="en-US" sz="1600" dirty="0">
                  <a:solidFill>
                    <a:prstClr val="black"/>
                  </a:solidFill>
                  <a:latin typeface="微软雅黑" panose="020B0503020204020204" pitchFamily="34" charset="-122"/>
                  <a:ea typeface="微软雅黑" panose="020B0503020204020204" pitchFamily="34" charset="-122"/>
                </a:rPr>
                <a:t>亩平原造林</a:t>
              </a:r>
              <a:r>
                <a:rPr lang="zh-CN" altLang="en-US" sz="1600" dirty="0" smtClean="0">
                  <a:solidFill>
                    <a:prstClr val="black"/>
                  </a:solidFill>
                  <a:latin typeface="微软雅黑" panose="020B0503020204020204" pitchFamily="34" charset="-122"/>
                  <a:ea typeface="微软雅黑" panose="020B0503020204020204" pitchFamily="34" charset="-122"/>
                </a:rPr>
                <a:t>工程” 是近</a:t>
              </a:r>
              <a:r>
                <a:rPr lang="zh-CN" altLang="en-US" sz="1600" dirty="0">
                  <a:solidFill>
                    <a:prstClr val="black"/>
                  </a:solidFill>
                  <a:latin typeface="微软雅黑" panose="020B0503020204020204" pitchFamily="34" charset="-122"/>
                  <a:ea typeface="微软雅黑" panose="020B0503020204020204" pitchFamily="34" charset="-122"/>
                </a:rPr>
                <a:t>三年</a:t>
              </a:r>
              <a:r>
                <a:rPr lang="zh-CN" altLang="en-US" sz="1600" dirty="0" smtClean="0">
                  <a:solidFill>
                    <a:prstClr val="black"/>
                  </a:solidFill>
                  <a:latin typeface="微软雅黑" panose="020B0503020204020204" pitchFamily="34" charset="-122"/>
                  <a:ea typeface="微软雅黑" panose="020B0503020204020204" pitchFamily="34" charset="-122"/>
                </a:rPr>
                <a:t>拉动顺义区</a:t>
              </a:r>
              <a:r>
                <a:rPr lang="zh-CN" altLang="en-US" sz="1600" dirty="0">
                  <a:solidFill>
                    <a:prstClr val="black"/>
                  </a:solidFill>
                  <a:latin typeface="微软雅黑" panose="020B0503020204020204" pitchFamily="34" charset="-122"/>
                  <a:ea typeface="微软雅黑" panose="020B0503020204020204" pitchFamily="34" charset="-122"/>
                </a:rPr>
                <a:t>农业经济增长的主要动力。</a:t>
              </a:r>
              <a:r>
                <a:rPr lang="zh-CN" altLang="en-US" sz="1600" dirty="0" smtClean="0">
                  <a:solidFill>
                    <a:prstClr val="black"/>
                  </a:solidFill>
                  <a:latin typeface="微软雅黑" panose="020B0503020204020204" pitchFamily="34" charset="-122"/>
                  <a:ea typeface="微软雅黑" panose="020B0503020204020204" pitchFamily="34" charset="-122"/>
                </a:rPr>
                <a:t>随着</a:t>
              </a:r>
              <a:r>
                <a:rPr lang="en-US" altLang="zh-CN" sz="1600" dirty="0" smtClean="0">
                  <a:solidFill>
                    <a:prstClr val="black"/>
                  </a:solidFill>
                  <a:latin typeface="微软雅黑" panose="020B0503020204020204" pitchFamily="34" charset="-122"/>
                  <a:ea typeface="微软雅黑" panose="020B0503020204020204" pitchFamily="34" charset="-122"/>
                </a:rPr>
                <a:t>2015</a:t>
              </a:r>
              <a:r>
                <a:rPr lang="zh-CN" altLang="en-US" sz="1600" dirty="0" smtClean="0">
                  <a:solidFill>
                    <a:prstClr val="black"/>
                  </a:solidFill>
                  <a:latin typeface="微软雅黑" panose="020B0503020204020204" pitchFamily="34" charset="-122"/>
                  <a:ea typeface="微软雅黑" panose="020B0503020204020204" pitchFamily="34" charset="-122"/>
                </a:rPr>
                <a:t>年</a:t>
              </a:r>
              <a:r>
                <a:rPr lang="zh-CN" altLang="en-US" sz="1600" dirty="0">
                  <a:solidFill>
                    <a:prstClr val="black"/>
                  </a:solidFill>
                  <a:latin typeface="微软雅黑" panose="020B0503020204020204" pitchFamily="34" charset="-122"/>
                  <a:ea typeface="微软雅黑" panose="020B0503020204020204" pitchFamily="34" charset="-122"/>
                </a:rPr>
                <a:t>造林任务收尾</a:t>
              </a:r>
              <a:r>
                <a:rPr lang="zh-CN" altLang="en-US" sz="1600" dirty="0" smtClean="0">
                  <a:solidFill>
                    <a:prstClr val="black"/>
                  </a:solidFill>
                  <a:latin typeface="微软雅黑" panose="020B0503020204020204" pitchFamily="34" charset="-122"/>
                  <a:ea typeface="微软雅黑" panose="020B0503020204020204" pitchFamily="34" charset="-122"/>
                </a:rPr>
                <a:t>，顺义区林业共影响区内农业产值下降超过</a:t>
              </a:r>
              <a:r>
                <a:rPr lang="en-US" altLang="zh-CN" sz="1600" dirty="0" smtClean="0">
                  <a:solidFill>
                    <a:prstClr val="black"/>
                  </a:solidFill>
                  <a:latin typeface="微软雅黑" panose="020B0503020204020204" pitchFamily="34" charset="-122"/>
                  <a:ea typeface="微软雅黑" panose="020B0503020204020204" pitchFamily="34" charset="-122"/>
                </a:rPr>
                <a:t>20</a:t>
              </a:r>
              <a:r>
                <a:rPr lang="zh-CN" altLang="en-US" sz="1600" dirty="0" smtClean="0">
                  <a:solidFill>
                    <a:prstClr val="black"/>
                  </a:solidFill>
                  <a:latin typeface="微软雅黑" panose="020B0503020204020204" pitchFamily="34" charset="-122"/>
                  <a:ea typeface="微软雅黑" panose="020B0503020204020204" pitchFamily="34" charset="-122"/>
                </a:rPr>
                <a:t>个百分点。</a:t>
              </a: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19" name="TextBox 6"/>
            <p:cNvSpPr txBox="1"/>
            <p:nvPr/>
          </p:nvSpPr>
          <p:spPr>
            <a:xfrm flipH="1">
              <a:off x="783310" y="4311999"/>
              <a:ext cx="1584658" cy="68561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r>
                <a:rPr lang="zh-CN" altLang="en-US" sz="1600" dirty="0">
                  <a:solidFill>
                    <a:srgbClr val="984807"/>
                  </a:solidFill>
                  <a:latin typeface="Arial Rounded MT Bold" pitchFamily="34" charset="0"/>
                  <a:cs typeface="Times New Roman" pitchFamily="18" charset="0"/>
                </a:rPr>
                <a:t>平原</a:t>
              </a:r>
              <a:r>
                <a:rPr lang="zh-CN" altLang="en-US" sz="1600" dirty="0" smtClean="0">
                  <a:solidFill>
                    <a:srgbClr val="984807"/>
                  </a:solidFill>
                  <a:latin typeface="Arial Rounded MT Bold" pitchFamily="34" charset="0"/>
                  <a:cs typeface="Times New Roman" pitchFamily="18" charset="0"/>
                </a:rPr>
                <a:t>造林工程收尾造成农业产值大幅下降</a:t>
              </a:r>
              <a:endParaRPr lang="zh-CN" altLang="en-US" sz="1600" dirty="0">
                <a:solidFill>
                  <a:srgbClr val="984807"/>
                </a:solidFill>
                <a:latin typeface="Arial Rounded MT Bold" pitchFamily="34" charset="0"/>
                <a:cs typeface="Times New Roman" pitchFamily="18" charset="0"/>
              </a:endParaRPr>
            </a:p>
          </p:txBody>
        </p:sp>
      </p:grpSp>
      <p:sp>
        <p:nvSpPr>
          <p:cNvPr id="27" name="矩形 26"/>
          <p:cNvSpPr/>
          <p:nvPr/>
        </p:nvSpPr>
        <p:spPr>
          <a:xfrm>
            <a:off x="395535" y="548679"/>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传统农业产业结构亟待调整，应减少传统种养，提升现代农业、休闲农业</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16" name="文本框 15"/>
          <p:cNvSpPr txBox="1"/>
          <p:nvPr/>
        </p:nvSpPr>
        <p:spPr>
          <a:xfrm>
            <a:off x="323528" y="6431300"/>
            <a:ext cx="3384376"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数据来源：顺义统计信息网</a:t>
            </a:r>
            <a:endParaRPr lang="zh-CN" altLang="en-US" sz="1200" dirty="0">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57F98C0C-FAF2-480B-87BE-9D56BE4863FC}" type="slidenum">
              <a:rPr lang="zh-CN" altLang="en-US" smtClean="0"/>
              <a:pPr/>
              <a:t>48</a:t>
            </a:fld>
            <a:endParaRPr lang="zh-CN" altLang="en-US"/>
          </a:p>
        </p:txBody>
      </p:sp>
    </p:spTree>
    <p:extLst>
      <p:ext uri="{BB962C8B-B14F-4D97-AF65-F5344CB8AC3E}">
        <p14:creationId xmlns:p14="http://schemas.microsoft.com/office/powerpoint/2010/main" xmlns="" val="104613339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a:xfrm>
            <a:off x="6542856" y="6362595"/>
            <a:ext cx="2133600" cy="365125"/>
          </a:xfrm>
        </p:spPr>
        <p:txBody>
          <a:bodyPr/>
          <a:lstStyle/>
          <a:p>
            <a:fld id="{57F98C0C-FAF2-480B-87BE-9D56BE4863FC}" type="slidenum">
              <a:rPr lang="zh-CN" altLang="en-US" smtClean="0"/>
              <a:pPr/>
              <a:t>49</a:t>
            </a:fld>
            <a:endParaRPr lang="zh-CN" altLang="en-US" dirty="0"/>
          </a:p>
        </p:txBody>
      </p:sp>
      <p:sp>
        <p:nvSpPr>
          <p:cNvPr id="4" name="矩形 3"/>
          <p:cNvSpPr/>
          <p:nvPr/>
        </p:nvSpPr>
        <p:spPr>
          <a:xfrm>
            <a:off x="395535"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顺义区电子商务落后于北京水平，跨境电商亟待发展</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7" name="圆角矩形 6"/>
          <p:cNvSpPr/>
          <p:nvPr/>
        </p:nvSpPr>
        <p:spPr>
          <a:xfrm>
            <a:off x="855144" y="4378231"/>
            <a:ext cx="7344816" cy="936104"/>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8" name="圆角矩形 7"/>
          <p:cNvSpPr/>
          <p:nvPr/>
        </p:nvSpPr>
        <p:spPr>
          <a:xfrm>
            <a:off x="855144" y="3304257"/>
            <a:ext cx="7344816" cy="936104"/>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9" name="圆角矩形 8"/>
          <p:cNvSpPr/>
          <p:nvPr/>
        </p:nvSpPr>
        <p:spPr>
          <a:xfrm>
            <a:off x="876758" y="5490751"/>
            <a:ext cx="7344816" cy="936104"/>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10" name="矩形 9"/>
          <p:cNvSpPr/>
          <p:nvPr/>
        </p:nvSpPr>
        <p:spPr>
          <a:xfrm>
            <a:off x="2173431" y="3356992"/>
            <a:ext cx="5964738" cy="867930"/>
          </a:xfrm>
          <a:prstGeom prst="rect">
            <a:avLst/>
          </a:prstGeom>
        </p:spPr>
        <p:txBody>
          <a:bodyPr wrap="square">
            <a:spAutoFit/>
          </a:bodyPr>
          <a:lstStyle/>
          <a:p>
            <a:pPr>
              <a:lnSpc>
                <a:spcPct val="120000"/>
              </a:lnSpc>
            </a:pPr>
            <a:r>
              <a:rPr lang="zh-CN" altLang="en-US" sz="1400" dirty="0" smtClean="0">
                <a:solidFill>
                  <a:prstClr val="black"/>
                </a:solidFill>
                <a:latin typeface="微软雅黑" panose="020B0503020204020204" pitchFamily="34" charset="-122"/>
                <a:ea typeface="微软雅黑" panose="020B0503020204020204" pitchFamily="34" charset="-122"/>
              </a:rPr>
              <a:t>顺义区</a:t>
            </a:r>
            <a:r>
              <a:rPr lang="zh-CN" altLang="en-US" sz="1400" dirty="0">
                <a:solidFill>
                  <a:prstClr val="black"/>
                </a:solidFill>
                <a:latin typeface="微软雅黑" panose="020B0503020204020204" pitchFamily="34" charset="-122"/>
                <a:ea typeface="微软雅黑" panose="020B0503020204020204" pitchFamily="34" charset="-122"/>
              </a:rPr>
              <a:t>在区位优势、发展氛围、从业人员、物流发展等各方面已具备了发展电子商务的良好基础</a:t>
            </a:r>
            <a:r>
              <a:rPr lang="zh-CN" altLang="en-US" sz="1400" dirty="0" smtClean="0">
                <a:solidFill>
                  <a:prstClr val="black"/>
                </a:solidFill>
                <a:latin typeface="微软雅黑" panose="020B0503020204020204" pitchFamily="34" charset="-122"/>
                <a:ea typeface="微软雅黑" panose="020B0503020204020204" pitchFamily="34" charset="-122"/>
              </a:rPr>
              <a:t>。顺义未来应充分利用上述优势，明确电子商务产业</a:t>
            </a:r>
            <a:r>
              <a:rPr lang="zh-CN" altLang="en-US" sz="1400" dirty="0">
                <a:solidFill>
                  <a:prstClr val="black"/>
                </a:solidFill>
                <a:latin typeface="微软雅黑" panose="020B0503020204020204" pitchFamily="34" charset="-122"/>
                <a:ea typeface="微软雅黑" panose="020B0503020204020204" pitchFamily="34" charset="-122"/>
              </a:rPr>
              <a:t>发展</a:t>
            </a:r>
            <a:r>
              <a:rPr lang="zh-CN" altLang="en-US" sz="1400" dirty="0" smtClean="0">
                <a:solidFill>
                  <a:prstClr val="black"/>
                </a:solidFill>
                <a:latin typeface="微软雅黑" panose="020B0503020204020204" pitchFamily="34" charset="-122"/>
                <a:ea typeface="微软雅黑" panose="020B0503020204020204" pitchFamily="34" charset="-122"/>
              </a:rPr>
              <a:t>的目标</a:t>
            </a:r>
            <a:r>
              <a:rPr lang="zh-CN" altLang="en-US" sz="1400" dirty="0">
                <a:solidFill>
                  <a:prstClr val="black"/>
                </a:solidFill>
                <a:latin typeface="微软雅黑" panose="020B0503020204020204" pitchFamily="34" charset="-122"/>
                <a:ea typeface="微软雅黑" panose="020B0503020204020204" pitchFamily="34" charset="-122"/>
              </a:rPr>
              <a:t>定位</a:t>
            </a:r>
            <a:r>
              <a:rPr lang="zh-CN" altLang="en-US" sz="1400" dirty="0" smtClean="0">
                <a:solidFill>
                  <a:prstClr val="black"/>
                </a:solidFill>
                <a:latin typeface="微软雅黑" panose="020B0503020204020204" pitchFamily="34" charset="-122"/>
                <a:ea typeface="微软雅黑" panose="020B0503020204020204" pitchFamily="34" charset="-122"/>
              </a:rPr>
              <a:t>，主要</a:t>
            </a:r>
            <a:r>
              <a:rPr lang="zh-CN" altLang="en-US" sz="1400" dirty="0">
                <a:solidFill>
                  <a:prstClr val="black"/>
                </a:solidFill>
                <a:latin typeface="微软雅黑" panose="020B0503020204020204" pitchFamily="34" charset="-122"/>
                <a:ea typeface="微软雅黑" panose="020B0503020204020204" pitchFamily="34" charset="-122"/>
              </a:rPr>
              <a:t>任务</a:t>
            </a:r>
            <a:r>
              <a:rPr lang="zh-CN" altLang="en-US" sz="1400" dirty="0" smtClean="0">
                <a:solidFill>
                  <a:prstClr val="black"/>
                </a:solidFill>
                <a:latin typeface="微软雅黑" panose="020B0503020204020204" pitchFamily="34" charset="-122"/>
                <a:ea typeface="微软雅黑" panose="020B0503020204020204" pitchFamily="34" charset="-122"/>
              </a:rPr>
              <a:t>，健全</a:t>
            </a:r>
            <a:r>
              <a:rPr lang="zh-CN" altLang="en-US" sz="1400" dirty="0">
                <a:solidFill>
                  <a:prstClr val="black"/>
                </a:solidFill>
                <a:latin typeface="微软雅黑" panose="020B0503020204020204" pitchFamily="34" charset="-122"/>
                <a:ea typeface="微软雅黑" panose="020B0503020204020204" pitchFamily="34" charset="-122"/>
              </a:rPr>
              <a:t>工作运行</a:t>
            </a:r>
            <a:r>
              <a:rPr lang="zh-CN" altLang="en-US" sz="1400" dirty="0" smtClean="0">
                <a:solidFill>
                  <a:prstClr val="black"/>
                </a:solidFill>
                <a:latin typeface="微软雅黑" panose="020B0503020204020204" pitchFamily="34" charset="-122"/>
                <a:ea typeface="微软雅黑" panose="020B0503020204020204" pitchFamily="34" charset="-122"/>
              </a:rPr>
              <a:t>机制。</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1" name="TextBox 6"/>
          <p:cNvSpPr txBox="1"/>
          <p:nvPr/>
        </p:nvSpPr>
        <p:spPr>
          <a:xfrm flipH="1">
            <a:off x="923506" y="3437074"/>
            <a:ext cx="1296144"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r>
              <a:rPr lang="zh-CN" altLang="en-US" sz="1600" dirty="0" smtClean="0">
                <a:solidFill>
                  <a:srgbClr val="984807"/>
                </a:solidFill>
                <a:latin typeface="Arial Rounded MT Bold" pitchFamily="34" charset="0"/>
                <a:cs typeface="Times New Roman" pitchFamily="18" charset="0"/>
              </a:rPr>
              <a:t>没有充分利用现有优势</a:t>
            </a:r>
            <a:endParaRPr lang="zh-CN" altLang="en-US" sz="1600" dirty="0">
              <a:solidFill>
                <a:srgbClr val="984807"/>
              </a:solidFill>
              <a:latin typeface="Arial Rounded MT Bold" pitchFamily="34" charset="0"/>
              <a:cs typeface="Times New Roman" pitchFamily="18" charset="0"/>
            </a:endParaRPr>
          </a:p>
        </p:txBody>
      </p:sp>
      <p:sp>
        <p:nvSpPr>
          <p:cNvPr id="12" name="矩形 11"/>
          <p:cNvSpPr/>
          <p:nvPr/>
        </p:nvSpPr>
        <p:spPr>
          <a:xfrm>
            <a:off x="2173431" y="4416152"/>
            <a:ext cx="6026529" cy="867930"/>
          </a:xfrm>
          <a:prstGeom prst="rect">
            <a:avLst/>
          </a:prstGeom>
        </p:spPr>
        <p:txBody>
          <a:bodyPr wrap="square">
            <a:spAutoFit/>
          </a:bodyPr>
          <a:lstStyle/>
          <a:p>
            <a:pPr>
              <a:lnSpc>
                <a:spcPct val="120000"/>
              </a:lnSpc>
            </a:pPr>
            <a:r>
              <a:rPr lang="zh-CN" altLang="en-US" sz="1400">
                <a:solidFill>
                  <a:prstClr val="black"/>
                </a:solidFill>
                <a:latin typeface="微软雅黑" panose="020B0503020204020204" pitchFamily="34" charset="-122"/>
                <a:ea typeface="微软雅黑" panose="020B0503020204020204" pitchFamily="34" charset="-122"/>
              </a:rPr>
              <a:t>围绕“建设绿色国际港、打造航空中心核心区”这一目标，充分利用临空经济核心区已形成的物流、会展以及综保区外向型优势，使电商产业园在该区域迅速集聚，成为支撑临空经济的新增长极。</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13" name="TextBox 8"/>
          <p:cNvSpPr txBox="1"/>
          <p:nvPr/>
        </p:nvSpPr>
        <p:spPr>
          <a:xfrm flipH="1">
            <a:off x="1071168" y="4522247"/>
            <a:ext cx="764367"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endParaRPr lang="zh-CN" altLang="en-US" sz="1600" dirty="0">
              <a:solidFill>
                <a:srgbClr val="984807"/>
              </a:solidFill>
              <a:latin typeface="Arial Rounded MT Bold" pitchFamily="34" charset="0"/>
              <a:cs typeface="Times New Roman" pitchFamily="18" charset="0"/>
            </a:endParaRPr>
          </a:p>
        </p:txBody>
      </p:sp>
      <p:sp>
        <p:nvSpPr>
          <p:cNvPr id="14" name="TextBox 9"/>
          <p:cNvSpPr txBox="1"/>
          <p:nvPr/>
        </p:nvSpPr>
        <p:spPr>
          <a:xfrm flipH="1">
            <a:off x="935366" y="5617171"/>
            <a:ext cx="1219439"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r>
              <a:rPr lang="zh-CN" altLang="en-US" sz="1600" dirty="0" smtClean="0">
                <a:solidFill>
                  <a:srgbClr val="984807"/>
                </a:solidFill>
                <a:latin typeface="Arial Rounded MT Bold" pitchFamily="34" charset="0"/>
                <a:cs typeface="Times New Roman" pitchFamily="18" charset="0"/>
              </a:rPr>
              <a:t>区内配套设施不健全</a:t>
            </a:r>
            <a:endParaRPr lang="en-US" altLang="zh-CN" sz="1600" dirty="0">
              <a:solidFill>
                <a:srgbClr val="984807"/>
              </a:solidFill>
              <a:latin typeface="Arial Rounded MT Bold" pitchFamily="34" charset="0"/>
              <a:cs typeface="Times New Roman" pitchFamily="18" charset="0"/>
            </a:endParaRPr>
          </a:p>
        </p:txBody>
      </p:sp>
      <p:sp>
        <p:nvSpPr>
          <p:cNvPr id="15" name="矩形 14"/>
          <p:cNvSpPr/>
          <p:nvPr/>
        </p:nvSpPr>
        <p:spPr>
          <a:xfrm>
            <a:off x="2173432" y="5576113"/>
            <a:ext cx="5964738" cy="867930"/>
          </a:xfrm>
          <a:prstGeom prst="rect">
            <a:avLst/>
          </a:prstGeom>
        </p:spPr>
        <p:txBody>
          <a:bodyPr wrap="square">
            <a:spAutoFit/>
          </a:bodyPr>
          <a:lstStyle/>
          <a:p>
            <a:pPr>
              <a:lnSpc>
                <a:spcPct val="120000"/>
              </a:lnSpc>
            </a:pPr>
            <a:r>
              <a:rPr lang="zh-CN" altLang="en-US" sz="1400" dirty="0">
                <a:solidFill>
                  <a:prstClr val="black"/>
                </a:solidFill>
                <a:latin typeface="微软雅黑" panose="020B0503020204020204" pitchFamily="34" charset="-122"/>
                <a:ea typeface="微软雅黑" panose="020B0503020204020204" pitchFamily="34" charset="-122"/>
              </a:rPr>
              <a:t>顺义区政府各部门密切协作，</a:t>
            </a:r>
            <a:r>
              <a:rPr lang="zh-CN" altLang="en-US" sz="1400" dirty="0" smtClean="0">
                <a:solidFill>
                  <a:prstClr val="black"/>
                </a:solidFill>
                <a:latin typeface="微软雅黑" panose="020B0503020204020204" pitchFamily="34" charset="-122"/>
                <a:ea typeface="微软雅黑" panose="020B0503020204020204" pitchFamily="34" charset="-122"/>
              </a:rPr>
              <a:t>围绕</a:t>
            </a:r>
            <a:r>
              <a:rPr lang="zh-CN" altLang="en-US" sz="1400" dirty="0">
                <a:solidFill>
                  <a:prstClr val="black"/>
                </a:solidFill>
                <a:latin typeface="微软雅黑" panose="020B0503020204020204" pitchFamily="34" charset="-122"/>
                <a:ea typeface="微软雅黑" panose="020B0503020204020204" pitchFamily="34" charset="-122"/>
              </a:rPr>
              <a:t>电商企业发展的个性化需求，提供针对性服务</a:t>
            </a:r>
            <a:r>
              <a:rPr lang="zh-CN" altLang="en-US" sz="1400" dirty="0" smtClean="0">
                <a:solidFill>
                  <a:prstClr val="black"/>
                </a:solidFill>
                <a:latin typeface="微软雅黑" panose="020B0503020204020204" pitchFamily="34" charset="-122"/>
                <a:ea typeface="微软雅黑" panose="020B0503020204020204" pitchFamily="34" charset="-122"/>
              </a:rPr>
              <a:t>，切实</a:t>
            </a:r>
            <a:r>
              <a:rPr lang="zh-CN" altLang="en-US" sz="1400" dirty="0">
                <a:solidFill>
                  <a:prstClr val="black"/>
                </a:solidFill>
                <a:latin typeface="微软雅黑" panose="020B0503020204020204" pitchFamily="34" charset="-122"/>
                <a:ea typeface="微软雅黑" panose="020B0503020204020204" pitchFamily="34" charset="-122"/>
              </a:rPr>
              <a:t>帮助其解决落户、运营过程中遇到的困难和问题，全方位做好服务工作。</a:t>
            </a:r>
          </a:p>
        </p:txBody>
      </p:sp>
      <p:sp>
        <p:nvSpPr>
          <p:cNvPr id="17" name="TextBox 6"/>
          <p:cNvSpPr txBox="1"/>
          <p:nvPr/>
        </p:nvSpPr>
        <p:spPr>
          <a:xfrm flipH="1">
            <a:off x="942066" y="4504651"/>
            <a:ext cx="1296144" cy="68326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r>
              <a:rPr lang="zh-CN" altLang="en-US" sz="1600" dirty="0" smtClean="0">
                <a:solidFill>
                  <a:srgbClr val="984807"/>
                </a:solidFill>
                <a:latin typeface="Arial Rounded MT Bold" pitchFamily="34" charset="0"/>
                <a:cs typeface="Times New Roman" pitchFamily="18" charset="0"/>
              </a:rPr>
              <a:t>缺乏对区内资源的整合</a:t>
            </a:r>
            <a:endParaRPr lang="zh-CN" altLang="en-US" sz="1600" dirty="0">
              <a:solidFill>
                <a:srgbClr val="984807"/>
              </a:solidFill>
              <a:latin typeface="Arial Rounded MT Bold" pitchFamily="34" charset="0"/>
              <a:cs typeface="Times New Roman" pitchFamily="18" charset="0"/>
            </a:endParaRPr>
          </a:p>
        </p:txBody>
      </p:sp>
      <p:graphicFrame>
        <p:nvGraphicFramePr>
          <p:cNvPr id="19" name="图表 18"/>
          <p:cNvGraphicFramePr>
            <a:graphicFrameLocks/>
          </p:cNvGraphicFramePr>
          <p:nvPr>
            <p:extLst>
              <p:ext uri="{D42A27DB-BD31-4B8C-83A1-F6EECF244321}">
                <p14:modId xmlns:p14="http://schemas.microsoft.com/office/powerpoint/2010/main" xmlns="" val="4193215300"/>
              </p:ext>
            </p:extLst>
          </p:nvPr>
        </p:nvGraphicFramePr>
        <p:xfrm>
          <a:off x="5480576" y="1245059"/>
          <a:ext cx="3024336" cy="2245776"/>
        </p:xfrm>
        <a:graphic>
          <a:graphicData uri="http://schemas.openxmlformats.org/drawingml/2006/chart">
            <c:chart xmlns:c="http://schemas.openxmlformats.org/drawingml/2006/chart" xmlns:r="http://schemas.openxmlformats.org/officeDocument/2006/relationships" r:id="rId2"/>
          </a:graphicData>
        </a:graphic>
      </p:graphicFrame>
      <p:sp>
        <p:nvSpPr>
          <p:cNvPr id="20" name="文本框 19"/>
          <p:cNvSpPr txBox="1"/>
          <p:nvPr/>
        </p:nvSpPr>
        <p:spPr>
          <a:xfrm>
            <a:off x="395536" y="6536377"/>
            <a:ext cx="3384376"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数据来源：北京市统计局、顺义统计信息网</a:t>
            </a:r>
            <a:endParaRPr lang="zh-CN" altLang="en-US" sz="1200" dirty="0">
              <a:latin typeface="微软雅黑" panose="020B0503020204020204" pitchFamily="34" charset="-122"/>
              <a:ea typeface="微软雅黑" panose="020B0503020204020204" pitchFamily="34" charset="-122"/>
            </a:endParaRPr>
          </a:p>
        </p:txBody>
      </p:sp>
      <p:grpSp>
        <p:nvGrpSpPr>
          <p:cNvPr id="25" name="组 24"/>
          <p:cNvGrpSpPr/>
          <p:nvPr/>
        </p:nvGrpSpPr>
        <p:grpSpPr>
          <a:xfrm>
            <a:off x="584018" y="1498703"/>
            <a:ext cx="5167685" cy="1463936"/>
            <a:chOff x="1115616" y="519973"/>
            <a:chExt cx="6768752" cy="1373787"/>
          </a:xfrm>
        </p:grpSpPr>
        <p:sp>
          <p:nvSpPr>
            <p:cNvPr id="26" name="椭圆 25"/>
            <p:cNvSpPr/>
            <p:nvPr/>
          </p:nvSpPr>
          <p:spPr>
            <a:xfrm>
              <a:off x="1132803" y="1492204"/>
              <a:ext cx="239380" cy="212196"/>
            </a:xfrm>
            <a:prstGeom prst="ellipse">
              <a:avLst/>
            </a:prstGeom>
            <a:gradFill flip="none" rotWithShape="1">
              <a:gsLst>
                <a:gs pos="44000">
                  <a:srgbClr val="0070C0">
                    <a:shade val="30000"/>
                    <a:satMod val="115000"/>
                  </a:srgbClr>
                </a:gs>
                <a:gs pos="81000">
                  <a:srgbClr val="0070C0">
                    <a:shade val="67500"/>
                    <a:satMod val="115000"/>
                  </a:srgbClr>
                </a:gs>
                <a:gs pos="100000">
                  <a:srgbClr val="0070C0">
                    <a:shade val="100000"/>
                    <a:satMod val="115000"/>
                  </a:srgbClr>
                </a:gs>
              </a:gsLst>
              <a:path path="circle">
                <a:fillToRect l="50000" t="50000" r="50000" b="50000"/>
              </a:path>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椭圆 26"/>
            <p:cNvSpPr/>
            <p:nvPr/>
          </p:nvSpPr>
          <p:spPr>
            <a:xfrm>
              <a:off x="1137388" y="779418"/>
              <a:ext cx="239380" cy="212196"/>
            </a:xfrm>
            <a:prstGeom prst="ellipse">
              <a:avLst/>
            </a:prstGeom>
            <a:gradFill flip="none" rotWithShape="1">
              <a:gsLst>
                <a:gs pos="44000">
                  <a:srgbClr val="0070C0">
                    <a:shade val="30000"/>
                    <a:satMod val="115000"/>
                  </a:srgbClr>
                </a:gs>
                <a:gs pos="81000">
                  <a:srgbClr val="0070C0">
                    <a:shade val="67500"/>
                    <a:satMod val="115000"/>
                  </a:srgbClr>
                </a:gs>
                <a:gs pos="100000">
                  <a:srgbClr val="0070C0">
                    <a:shade val="100000"/>
                    <a:satMod val="115000"/>
                  </a:srgbClr>
                </a:gs>
              </a:gsLst>
              <a:path path="circle">
                <a:fillToRect l="50000" t="50000" r="50000" b="50000"/>
              </a:path>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圆角矩形 27"/>
            <p:cNvSpPr/>
            <p:nvPr/>
          </p:nvSpPr>
          <p:spPr>
            <a:xfrm>
              <a:off x="1210980" y="519973"/>
              <a:ext cx="6673388" cy="1373787"/>
            </a:xfrm>
            <a:prstGeom prst="roundRect">
              <a:avLst>
                <a:gd name="adj" fmla="val 7863"/>
              </a:avLst>
            </a:prstGeom>
            <a:gradFill flip="none" rotWithShape="1">
              <a:gsLst>
                <a:gs pos="0">
                  <a:sysClr val="window" lastClr="FFFFFF">
                    <a:lumMod val="95000"/>
                  </a:sysClr>
                </a:gs>
                <a:gs pos="50000">
                  <a:sysClr val="window" lastClr="FFFFFF">
                    <a:lumMod val="85000"/>
                  </a:sysClr>
                </a:gs>
                <a:gs pos="100000">
                  <a:sysClr val="window" lastClr="FFFFFF">
                    <a:lumMod val="95000"/>
                    <a:shade val="100000"/>
                    <a:satMod val="115000"/>
                  </a:sysClr>
                </a:gs>
              </a:gsLst>
              <a:lin ang="540000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25400" h="44450" prst="angle"/>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五边形 4"/>
            <p:cNvSpPr/>
            <p:nvPr/>
          </p:nvSpPr>
          <p:spPr>
            <a:xfrm>
              <a:off x="1133007" y="897733"/>
              <a:ext cx="2454237" cy="700569"/>
            </a:xfrm>
            <a:custGeom>
              <a:avLst/>
              <a:gdLst>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0 w 2448272"/>
                <a:gd name="connsiteY5" fmla="*/ 0 h 918020"/>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3008 w 2448272"/>
                <a:gd name="connsiteY5" fmla="*/ 436506 h 918020"/>
                <a:gd name="connsiteX6" fmla="*/ 0 w 2448272"/>
                <a:gd name="connsiteY6" fmla="*/ 0 h 918020"/>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88352 w 2448272"/>
                <a:gd name="connsiteY5" fmla="*/ 436506 h 918020"/>
                <a:gd name="connsiteX6" fmla="*/ 0 w 2448272"/>
                <a:gd name="connsiteY6" fmla="*/ 0 h 918020"/>
                <a:gd name="connsiteX0" fmla="*/ 122121 w 2570393"/>
                <a:gd name="connsiteY0" fmla="*/ 0 h 918020"/>
                <a:gd name="connsiteX1" fmla="*/ 2128348 w 2570393"/>
                <a:gd name="connsiteY1" fmla="*/ 0 h 918020"/>
                <a:gd name="connsiteX2" fmla="*/ 2570393 w 2570393"/>
                <a:gd name="connsiteY2" fmla="*/ 459010 h 918020"/>
                <a:gd name="connsiteX3" fmla="*/ 2128348 w 2570393"/>
                <a:gd name="connsiteY3" fmla="*/ 918020 h 918020"/>
                <a:gd name="connsiteX4" fmla="*/ 122121 w 2570393"/>
                <a:gd name="connsiteY4" fmla="*/ 918020 h 918020"/>
                <a:gd name="connsiteX5" fmla="*/ 210473 w 2570393"/>
                <a:gd name="connsiteY5" fmla="*/ 436506 h 918020"/>
                <a:gd name="connsiteX6" fmla="*/ 122121 w 2570393"/>
                <a:gd name="connsiteY6" fmla="*/ 0 h 918020"/>
                <a:gd name="connsiteX0" fmla="*/ 4076 w 2452348"/>
                <a:gd name="connsiteY0" fmla="*/ 0 h 918020"/>
                <a:gd name="connsiteX1" fmla="*/ 2010303 w 2452348"/>
                <a:gd name="connsiteY1" fmla="*/ 0 h 918020"/>
                <a:gd name="connsiteX2" fmla="*/ 2452348 w 2452348"/>
                <a:gd name="connsiteY2" fmla="*/ 459010 h 918020"/>
                <a:gd name="connsiteX3" fmla="*/ 2010303 w 2452348"/>
                <a:gd name="connsiteY3" fmla="*/ 918020 h 918020"/>
                <a:gd name="connsiteX4" fmla="*/ 4076 w 2452348"/>
                <a:gd name="connsiteY4" fmla="*/ 918020 h 918020"/>
                <a:gd name="connsiteX5" fmla="*/ 92428 w 2452348"/>
                <a:gd name="connsiteY5" fmla="*/ 436506 h 918020"/>
                <a:gd name="connsiteX6" fmla="*/ 4076 w 2452348"/>
                <a:gd name="connsiteY6" fmla="*/ 0 h 918020"/>
                <a:gd name="connsiteX0" fmla="*/ 6458 w 2454730"/>
                <a:gd name="connsiteY0" fmla="*/ 0 h 918020"/>
                <a:gd name="connsiteX1" fmla="*/ 2012685 w 2454730"/>
                <a:gd name="connsiteY1" fmla="*/ 0 h 918020"/>
                <a:gd name="connsiteX2" fmla="*/ 2454730 w 2454730"/>
                <a:gd name="connsiteY2" fmla="*/ 459010 h 918020"/>
                <a:gd name="connsiteX3" fmla="*/ 2012685 w 2454730"/>
                <a:gd name="connsiteY3" fmla="*/ 918020 h 918020"/>
                <a:gd name="connsiteX4" fmla="*/ 6458 w 2454730"/>
                <a:gd name="connsiteY4" fmla="*/ 918020 h 918020"/>
                <a:gd name="connsiteX5" fmla="*/ 94810 w 2454730"/>
                <a:gd name="connsiteY5" fmla="*/ 436506 h 918020"/>
                <a:gd name="connsiteX6" fmla="*/ 6458 w 2454730"/>
                <a:gd name="connsiteY6" fmla="*/ 0 h 918020"/>
                <a:gd name="connsiteX0" fmla="*/ 9649 w 2457921"/>
                <a:gd name="connsiteY0" fmla="*/ 0 h 918020"/>
                <a:gd name="connsiteX1" fmla="*/ 2015876 w 2457921"/>
                <a:gd name="connsiteY1" fmla="*/ 0 h 918020"/>
                <a:gd name="connsiteX2" fmla="*/ 2457921 w 2457921"/>
                <a:gd name="connsiteY2" fmla="*/ 459010 h 918020"/>
                <a:gd name="connsiteX3" fmla="*/ 2015876 w 2457921"/>
                <a:gd name="connsiteY3" fmla="*/ 918020 h 918020"/>
                <a:gd name="connsiteX4" fmla="*/ 9649 w 2457921"/>
                <a:gd name="connsiteY4" fmla="*/ 918020 h 918020"/>
                <a:gd name="connsiteX5" fmla="*/ 49233 w 2457921"/>
                <a:gd name="connsiteY5" fmla="*/ 424314 h 918020"/>
                <a:gd name="connsiteX6" fmla="*/ 9649 w 2457921"/>
                <a:gd name="connsiteY6" fmla="*/ 0 h 918020"/>
                <a:gd name="connsiteX0" fmla="*/ 5965 w 2454237"/>
                <a:gd name="connsiteY0" fmla="*/ 0 h 918020"/>
                <a:gd name="connsiteX1" fmla="*/ 2012192 w 2454237"/>
                <a:gd name="connsiteY1" fmla="*/ 0 h 918020"/>
                <a:gd name="connsiteX2" fmla="*/ 2454237 w 2454237"/>
                <a:gd name="connsiteY2" fmla="*/ 459010 h 918020"/>
                <a:gd name="connsiteX3" fmla="*/ 2012192 w 2454237"/>
                <a:gd name="connsiteY3" fmla="*/ 918020 h 918020"/>
                <a:gd name="connsiteX4" fmla="*/ 5965 w 2454237"/>
                <a:gd name="connsiteY4" fmla="*/ 918020 h 918020"/>
                <a:gd name="connsiteX5" fmla="*/ 106509 w 2454237"/>
                <a:gd name="connsiteY5" fmla="*/ 448698 h 918020"/>
                <a:gd name="connsiteX6" fmla="*/ 5965 w 2454237"/>
                <a:gd name="connsiteY6" fmla="*/ 0 h 91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4237" h="918020">
                  <a:moveTo>
                    <a:pt x="5965" y="0"/>
                  </a:moveTo>
                  <a:lnTo>
                    <a:pt x="2012192" y="0"/>
                  </a:lnTo>
                  <a:lnTo>
                    <a:pt x="2454237" y="459010"/>
                  </a:lnTo>
                  <a:lnTo>
                    <a:pt x="2012192" y="918020"/>
                  </a:lnTo>
                  <a:lnTo>
                    <a:pt x="5965" y="918020"/>
                  </a:lnTo>
                  <a:cubicBezTo>
                    <a:pt x="-21073" y="545160"/>
                    <a:pt x="107512" y="594200"/>
                    <a:pt x="106509" y="448698"/>
                  </a:cubicBezTo>
                  <a:cubicBezTo>
                    <a:pt x="105506" y="303196"/>
                    <a:pt x="-29608" y="267422"/>
                    <a:pt x="5965" y="0"/>
                  </a:cubicBezTo>
                  <a:close/>
                </a:path>
              </a:pathLst>
            </a:custGeom>
            <a:gradFill flip="none" rotWithShape="1">
              <a:gsLst>
                <a:gs pos="22000">
                  <a:schemeClr val="tx2">
                    <a:lumMod val="20000"/>
                    <a:lumOff val="80000"/>
                  </a:schemeClr>
                </a:gs>
                <a:gs pos="91966">
                  <a:schemeClr val="tx2">
                    <a:lumMod val="40000"/>
                    <a:lumOff val="60000"/>
                  </a:schemeClr>
                </a:gs>
                <a:gs pos="9000">
                  <a:schemeClr val="tx2">
                    <a:lumMod val="20000"/>
                    <a:lumOff val="80000"/>
                  </a:schemeClr>
                </a:gs>
                <a:gs pos="100000">
                  <a:schemeClr val="tx2">
                    <a:lumMod val="40000"/>
                    <a:lumOff val="60000"/>
                  </a:schemeClr>
                </a:gs>
              </a:gsLst>
              <a:lin ang="0" scaled="1"/>
              <a:tileRect/>
            </a:gradFill>
            <a:ln w="25400" cap="flat" cmpd="sng" algn="ctr">
              <a:noFill/>
              <a:prstDash val="solid"/>
            </a:ln>
            <a:effectLst>
              <a:outerShdw blurRad="25400" dist="25400" dir="5400000" algn="t" rotWithShape="0">
                <a:prstClr val="black">
                  <a:alpha val="23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五边形 4"/>
            <p:cNvSpPr/>
            <p:nvPr/>
          </p:nvSpPr>
          <p:spPr>
            <a:xfrm>
              <a:off x="1115616" y="881816"/>
              <a:ext cx="2454237" cy="385040"/>
            </a:xfrm>
            <a:custGeom>
              <a:avLst/>
              <a:gdLst>
                <a:gd name="connsiteX0" fmla="*/ 5965 w 2454237"/>
                <a:gd name="connsiteY0" fmla="*/ 0 h 497110"/>
                <a:gd name="connsiteX1" fmla="*/ 2012192 w 2454237"/>
                <a:gd name="connsiteY1" fmla="*/ 0 h 497110"/>
                <a:gd name="connsiteX2" fmla="*/ 2454237 w 2454237"/>
                <a:gd name="connsiteY2" fmla="*/ 459010 h 497110"/>
                <a:gd name="connsiteX3" fmla="*/ 1820645 w 2454237"/>
                <a:gd name="connsiteY3" fmla="*/ 3701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497110"/>
                <a:gd name="connsiteX1" fmla="*/ 2012192 w 2454237"/>
                <a:gd name="connsiteY1" fmla="*/ 0 h 497110"/>
                <a:gd name="connsiteX2" fmla="*/ 2454237 w 2454237"/>
                <a:gd name="connsiteY2" fmla="*/ 459010 h 497110"/>
                <a:gd name="connsiteX3" fmla="*/ 1820645 w 2454237"/>
                <a:gd name="connsiteY3" fmla="*/ 3701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497110"/>
                <a:gd name="connsiteX1" fmla="*/ 2012192 w 2454237"/>
                <a:gd name="connsiteY1" fmla="*/ 0 h 497110"/>
                <a:gd name="connsiteX2" fmla="*/ 2454237 w 2454237"/>
                <a:gd name="connsiteY2" fmla="*/ 459010 h 497110"/>
                <a:gd name="connsiteX3" fmla="*/ 1769845 w 2454237"/>
                <a:gd name="connsiteY3" fmla="*/ 3193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504553"/>
                <a:gd name="connsiteX1" fmla="*/ 2012192 w 2454237"/>
                <a:gd name="connsiteY1" fmla="*/ 0 h 504553"/>
                <a:gd name="connsiteX2" fmla="*/ 2454237 w 2454237"/>
                <a:gd name="connsiteY2" fmla="*/ 459010 h 504553"/>
                <a:gd name="connsiteX3" fmla="*/ 1769845 w 2454237"/>
                <a:gd name="connsiteY3" fmla="*/ 319310 h 504553"/>
                <a:gd name="connsiteX4" fmla="*/ 100677 w 2454237"/>
                <a:gd name="connsiteY4" fmla="*/ 497110 h 504553"/>
                <a:gd name="connsiteX5" fmla="*/ 106509 w 2454237"/>
                <a:gd name="connsiteY5" fmla="*/ 448698 h 504553"/>
                <a:gd name="connsiteX6" fmla="*/ 5965 w 2454237"/>
                <a:gd name="connsiteY6" fmla="*/ 0 h 50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4237" h="504553">
                  <a:moveTo>
                    <a:pt x="5965" y="0"/>
                  </a:moveTo>
                  <a:lnTo>
                    <a:pt x="2012192" y="0"/>
                  </a:lnTo>
                  <a:lnTo>
                    <a:pt x="2454237" y="459010"/>
                  </a:lnTo>
                  <a:cubicBezTo>
                    <a:pt x="2422313" y="520695"/>
                    <a:pt x="2162105" y="312960"/>
                    <a:pt x="1769845" y="319310"/>
                  </a:cubicBezTo>
                  <a:cubicBezTo>
                    <a:pt x="1377585" y="325660"/>
                    <a:pt x="805466" y="547512"/>
                    <a:pt x="100677" y="497110"/>
                  </a:cubicBezTo>
                  <a:cubicBezTo>
                    <a:pt x="104556" y="483418"/>
                    <a:pt x="106640" y="467721"/>
                    <a:pt x="106509" y="448698"/>
                  </a:cubicBezTo>
                  <a:cubicBezTo>
                    <a:pt x="105506" y="303196"/>
                    <a:pt x="-29608" y="267422"/>
                    <a:pt x="5965" y="0"/>
                  </a:cubicBezTo>
                  <a:close/>
                </a:path>
              </a:pathLst>
            </a:custGeom>
            <a:solidFill>
              <a:srgbClr val="FFFFFF">
                <a:alpha val="57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1" name="TextBox 53"/>
            <p:cNvSpPr txBox="1"/>
            <p:nvPr/>
          </p:nvSpPr>
          <p:spPr>
            <a:xfrm>
              <a:off x="1273403" y="1038887"/>
              <a:ext cx="1962902" cy="361726"/>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defRPr/>
              </a:pPr>
              <a:r>
                <a:rPr lang="zh-CN" altLang="en-US" sz="3200" dirty="0">
                  <a:solidFill>
                    <a:srgbClr val="004F8A"/>
                  </a:solidFill>
                  <a:effectLst>
                    <a:outerShdw dist="38100" dir="5400000" algn="t" rotWithShape="0">
                      <a:sysClr val="window" lastClr="FFFFFF">
                        <a:alpha val="40000"/>
                      </a:sysClr>
                    </a:outerShdw>
                  </a:effectLst>
                </a:rPr>
                <a:t>电商</a:t>
              </a:r>
            </a:p>
          </p:txBody>
        </p:sp>
        <p:cxnSp>
          <p:nvCxnSpPr>
            <p:cNvPr id="32" name="直接连接符 55"/>
            <p:cNvCxnSpPr/>
            <p:nvPr/>
          </p:nvCxnSpPr>
          <p:spPr>
            <a:xfrm>
              <a:off x="1235306" y="607261"/>
              <a:ext cx="6620792" cy="0"/>
            </a:xfrm>
            <a:prstGeom prst="line">
              <a:avLst/>
            </a:prstGeom>
            <a:noFill/>
            <a:ln w="12700" cap="flat" cmpd="sng" algn="ctr">
              <a:solidFill>
                <a:sysClr val="window" lastClr="FFFFFF">
                  <a:lumMod val="65000"/>
                </a:sysClr>
              </a:solidFill>
              <a:prstDash val="dash"/>
            </a:ln>
            <a:effectLst>
              <a:outerShdw dist="12700" dir="5400000" algn="t" rotWithShape="0">
                <a:sysClr val="window" lastClr="FFFFFF"/>
              </a:outerShdw>
            </a:effectLst>
          </p:spPr>
        </p:cxnSp>
        <p:cxnSp>
          <p:nvCxnSpPr>
            <p:cNvPr id="33" name="直接连接符 56"/>
            <p:cNvCxnSpPr/>
            <p:nvPr/>
          </p:nvCxnSpPr>
          <p:spPr>
            <a:xfrm>
              <a:off x="1259632" y="1840621"/>
              <a:ext cx="6620792" cy="0"/>
            </a:xfrm>
            <a:prstGeom prst="line">
              <a:avLst/>
            </a:prstGeom>
            <a:noFill/>
            <a:ln w="12700" cap="flat" cmpd="sng" algn="ctr">
              <a:solidFill>
                <a:sysClr val="window" lastClr="FFFFFF">
                  <a:lumMod val="65000"/>
                </a:sysClr>
              </a:solidFill>
              <a:prstDash val="dash"/>
            </a:ln>
            <a:effectLst>
              <a:outerShdw dist="12700" dir="5400000" algn="t" rotWithShape="0">
                <a:sysClr val="window" lastClr="FFFFFF"/>
              </a:outerShdw>
            </a:effectLst>
          </p:spPr>
        </p:cxnSp>
        <p:sp>
          <p:nvSpPr>
            <p:cNvPr id="34" name="TextBox 61"/>
            <p:cNvSpPr txBox="1"/>
            <p:nvPr/>
          </p:nvSpPr>
          <p:spPr>
            <a:xfrm>
              <a:off x="3559135" y="607261"/>
              <a:ext cx="4296277" cy="789844"/>
            </a:xfrm>
            <a:prstGeom prst="rect">
              <a:avLst/>
            </a:prstGeom>
            <a:noFill/>
          </p:spPr>
          <p:txBody>
            <a:bodyPr wrap="square" rtlCol="0">
              <a:spAutoFit/>
            </a:bodyPr>
            <a:lstStyle/>
            <a:p>
              <a:pPr lvl="0">
                <a:lnSpc>
                  <a:spcPct val="150000"/>
                </a:lnSpc>
                <a:defRPr/>
              </a:pP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顺义区电子商务产业落后于北京平均水平。</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2015</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年北京市电子商务交易额超过</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1</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万亿，而顺义区电子商务规模仅有</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40</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多亿，与北京平均水平相去甚远。</a:t>
              </a:r>
            </a:p>
          </p:txBody>
        </p:sp>
      </p:grpSp>
    </p:spTree>
    <p:extLst>
      <p:ext uri="{BB962C8B-B14F-4D97-AF65-F5344CB8AC3E}">
        <p14:creationId xmlns:p14="http://schemas.microsoft.com/office/powerpoint/2010/main" xmlns="" val="41249789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7"/>
          <p:cNvSpPr>
            <a:spLocks noChangeArrowheads="1"/>
          </p:cNvSpPr>
          <p:nvPr/>
        </p:nvSpPr>
        <p:spPr bwMode="auto">
          <a:xfrm>
            <a:off x="3995936" y="4221087"/>
            <a:ext cx="4824536" cy="2232249"/>
          </a:xfrm>
          <a:prstGeom prst="rect">
            <a:avLst/>
          </a:prstGeom>
          <a:noFill/>
          <a:ln w="9525" algn="ctr">
            <a:solidFill>
              <a:schemeClr val="accent2"/>
            </a:solidFill>
            <a:prstDash val="dash"/>
            <a:miter lim="800000"/>
            <a:headEnd/>
            <a:tailEnd/>
          </a:ln>
        </p:spPr>
        <p:txBody>
          <a:bodyPr wrap="none" anchor="ctr">
            <a:noAutofit/>
          </a:bodyPr>
          <a:lstStyle/>
          <a:p>
            <a:pPr marL="285750" indent="-285750">
              <a:lnSpc>
                <a:spcPct val="150000"/>
              </a:lnSpc>
              <a:buClr>
                <a:srgbClr val="C00000"/>
              </a:buClr>
              <a:buFont typeface="Wingdings" panose="05000000000000000000" pitchFamily="2" charset="2"/>
              <a:buChar char="p"/>
            </a:pP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软件与信息技术服务业发展状况分析报告（</a:t>
            </a:r>
            <a:r>
              <a:rPr lang="en-US" altLang="zh-CN" sz="1400" dirty="0" smtClean="0">
                <a:latin typeface="微软雅黑" pitchFamily="34" charset="-122"/>
                <a:ea typeface="微软雅黑" pitchFamily="34" charset="-122"/>
              </a:rPr>
              <a:t>PPT</a:t>
            </a:r>
            <a:r>
              <a:rPr lang="zh-CN" altLang="en-US"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a:t>
            </a:r>
          </a:p>
          <a:p>
            <a:pPr marL="285750" indent="-285750">
              <a:lnSpc>
                <a:spcPct val="150000"/>
              </a:lnSpc>
              <a:buClr>
                <a:srgbClr val="C00000"/>
              </a:buClr>
              <a:buFont typeface="Wingdings" panose="05000000000000000000" pitchFamily="2" charset="2"/>
              <a:buChar char="p"/>
            </a:pP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顺义</a:t>
            </a:r>
            <a:r>
              <a:rPr lang="zh-CN" altLang="en-US" sz="1400" dirty="0" smtClean="0">
                <a:latin typeface="微软雅黑" pitchFamily="34" charset="-122"/>
                <a:ea typeface="微软雅黑" pitchFamily="34" charset="-122"/>
              </a:rPr>
              <a:t>区软件与信息技术服务业发展环境分析报告</a:t>
            </a:r>
            <a:r>
              <a:rPr lang="en-US" altLang="zh-CN" sz="1400" dirty="0" smtClean="0">
                <a:latin typeface="微软雅黑" pitchFamily="34" charset="-122"/>
                <a:ea typeface="微软雅黑" pitchFamily="34" charset="-122"/>
              </a:rPr>
              <a:t>》</a:t>
            </a:r>
            <a:endParaRPr lang="en-US" altLang="zh-CN" sz="1400" dirty="0">
              <a:latin typeface="微软雅黑" pitchFamily="34" charset="-122"/>
              <a:ea typeface="微软雅黑" pitchFamily="34" charset="-122"/>
            </a:endParaRPr>
          </a:p>
          <a:p>
            <a:pPr marL="285750" indent="-285750">
              <a:lnSpc>
                <a:spcPct val="150000"/>
              </a:lnSpc>
              <a:buClr>
                <a:srgbClr val="C00000"/>
              </a:buClr>
              <a:buFont typeface="Wingdings" panose="05000000000000000000" pitchFamily="2" charset="2"/>
              <a:buChar char="p"/>
            </a:pP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顺义区</a:t>
            </a:r>
            <a:r>
              <a:rPr lang="zh-CN" altLang="en-US" sz="1400" dirty="0" smtClean="0">
                <a:latin typeface="微软雅黑" pitchFamily="34" charset="-122"/>
                <a:ea typeface="微软雅黑" pitchFamily="34" charset="-122"/>
              </a:rPr>
              <a:t>发展软件与信息技术服务业宏观</a:t>
            </a:r>
            <a:r>
              <a:rPr lang="zh-CN" altLang="en-US" sz="1400" dirty="0">
                <a:latin typeface="微软雅黑" pitchFamily="34" charset="-122"/>
                <a:ea typeface="微软雅黑" pitchFamily="34" charset="-122"/>
              </a:rPr>
              <a:t>环境分析</a:t>
            </a:r>
            <a:r>
              <a:rPr lang="en-US" altLang="zh-CN" sz="1400" dirty="0">
                <a:latin typeface="微软雅黑" pitchFamily="34" charset="-122"/>
                <a:ea typeface="微软雅黑" pitchFamily="34" charset="-122"/>
              </a:rPr>
              <a:t>》</a:t>
            </a:r>
          </a:p>
          <a:p>
            <a:pPr marL="285750" indent="-285750">
              <a:lnSpc>
                <a:spcPct val="150000"/>
              </a:lnSpc>
              <a:buClr>
                <a:srgbClr val="C00000"/>
              </a:buClr>
              <a:buFont typeface="Wingdings" panose="05000000000000000000" pitchFamily="2" charset="2"/>
              <a:buChar char="p"/>
            </a:pPr>
            <a:r>
              <a:rPr lang="en-US" altLang="zh-CN" sz="1400" dirty="0" smtClean="0">
                <a:latin typeface="微软雅黑" pitchFamily="34" charset="-122"/>
                <a:ea typeface="微软雅黑" pitchFamily="34" charset="-122"/>
              </a:rPr>
              <a:t>《</a:t>
            </a:r>
            <a:r>
              <a:rPr lang="zh-CN" altLang="en-US" sz="1400" dirty="0">
                <a:latin typeface="微软雅黑" pitchFamily="34" charset="-122"/>
                <a:ea typeface="微软雅黑" pitchFamily="34" charset="-122"/>
              </a:rPr>
              <a:t>顺义区“互联网</a:t>
            </a:r>
            <a:r>
              <a:rPr lang="en-US" altLang="zh-CN" sz="1400" dirty="0">
                <a:latin typeface="微软雅黑" pitchFamily="34" charset="-122"/>
                <a:ea typeface="微软雅黑" pitchFamily="34" charset="-122"/>
              </a:rPr>
              <a:t>+ ”</a:t>
            </a:r>
            <a:r>
              <a:rPr lang="zh-CN" altLang="en-US" sz="1400" dirty="0">
                <a:latin typeface="微软雅黑" pitchFamily="34" charset="-122"/>
                <a:ea typeface="微软雅黑" pitchFamily="34" charset="-122"/>
              </a:rPr>
              <a:t>能力平台构建技术分析</a:t>
            </a:r>
            <a:r>
              <a:rPr lang="en-US" altLang="zh-CN" sz="1400" dirty="0" smtClean="0">
                <a:latin typeface="微软雅黑" pitchFamily="34" charset="-122"/>
                <a:ea typeface="微软雅黑" pitchFamily="34" charset="-122"/>
              </a:rPr>
              <a:t>》</a:t>
            </a:r>
            <a:endParaRPr lang="en-US" altLang="zh-CN" sz="1400" dirty="0">
              <a:latin typeface="微软雅黑" pitchFamily="34" charset="-122"/>
              <a:ea typeface="微软雅黑" pitchFamily="34" charset="-122"/>
            </a:endParaRPr>
          </a:p>
          <a:p>
            <a:pPr marL="285750" indent="-285750">
              <a:lnSpc>
                <a:spcPct val="150000"/>
              </a:lnSpc>
              <a:buClr>
                <a:srgbClr val="C00000"/>
              </a:buClr>
              <a:buFont typeface="Wingdings" panose="05000000000000000000" pitchFamily="2" charset="2"/>
              <a:buChar char="p"/>
            </a:pPr>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顺义区发展软件与信息技术服务业支撑政策分析</a:t>
            </a:r>
            <a:r>
              <a:rPr lang="en-US" altLang="zh-CN" sz="1400" dirty="0" smtClean="0">
                <a:latin typeface="微软雅黑" pitchFamily="34" charset="-122"/>
                <a:ea typeface="微软雅黑" pitchFamily="34" charset="-122"/>
              </a:rPr>
              <a:t>》</a:t>
            </a:r>
            <a:endParaRPr lang="en-US" altLang="zh-CN" sz="1400" dirty="0">
              <a:latin typeface="微软雅黑" pitchFamily="34" charset="-122"/>
              <a:ea typeface="微软雅黑" pitchFamily="34" charset="-122"/>
            </a:endParaRPr>
          </a:p>
        </p:txBody>
      </p:sp>
      <p:sp>
        <p:nvSpPr>
          <p:cNvPr id="5" name="灯片编号占位符 4"/>
          <p:cNvSpPr>
            <a:spLocks noGrp="1"/>
          </p:cNvSpPr>
          <p:nvPr>
            <p:ph type="sldNum" sz="quarter" idx="12"/>
          </p:nvPr>
        </p:nvSpPr>
        <p:spPr/>
        <p:txBody>
          <a:bodyPr/>
          <a:lstStyle/>
          <a:p>
            <a:fld id="{57F98C0C-FAF2-480B-87BE-9D56BE4863FC}" type="slidenum">
              <a:rPr lang="zh-CN" altLang="en-US" smtClean="0"/>
              <a:pPr/>
              <a:t>5</a:t>
            </a:fld>
            <a:endParaRPr lang="zh-CN" altLang="en-US" dirty="0"/>
          </a:p>
        </p:txBody>
      </p:sp>
      <p:pic>
        <p:nvPicPr>
          <p:cNvPr id="7" name="图片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820834" y="597650"/>
            <a:ext cx="3853861" cy="2897597"/>
          </a:xfrm>
          <a:prstGeom prst="rect">
            <a:avLst/>
          </a:prstGeom>
          <a:effectLst>
            <a:glow rad="63500">
              <a:schemeClr val="accent1">
                <a:satMod val="175000"/>
                <a:alpha val="40000"/>
              </a:schemeClr>
            </a:glow>
            <a:outerShdw blurRad="50800" dist="38100" dir="2700000" algn="tl" rotWithShape="0">
              <a:prstClr val="black">
                <a:alpha val="40000"/>
              </a:prstClr>
            </a:outerShdw>
          </a:effectLst>
        </p:spPr>
      </p:pic>
      <p:sp>
        <p:nvSpPr>
          <p:cNvPr id="9" name="TextBox 8"/>
          <p:cNvSpPr txBox="1"/>
          <p:nvPr/>
        </p:nvSpPr>
        <p:spPr>
          <a:xfrm>
            <a:off x="539552" y="432730"/>
            <a:ext cx="2232248" cy="523220"/>
          </a:xfrm>
          <a:prstGeom prst="rect">
            <a:avLst/>
          </a:prstGeom>
          <a:noFill/>
        </p:spPr>
        <p:txBody>
          <a:bodyPr wrap="square" rtlCol="0">
            <a:spAutoFit/>
          </a:bodyPr>
          <a:lstStyle/>
          <a:p>
            <a:r>
              <a:rPr lang="zh-CN" altLang="en-US" sz="2800" b="1" dirty="0" smtClean="0">
                <a:solidFill>
                  <a:srgbClr val="F68B32"/>
                </a:solidFill>
                <a:latin typeface="黑体" panose="02010609060101010101" pitchFamily="49" charset="-122"/>
                <a:ea typeface="黑体" panose="02010609060101010101" pitchFamily="49" charset="-122"/>
              </a:rPr>
              <a:t>研究成果</a:t>
            </a:r>
            <a:endParaRPr lang="zh-CN" altLang="en-US" sz="2800" b="1" dirty="0">
              <a:solidFill>
                <a:srgbClr val="F68B32"/>
              </a:solidFill>
              <a:latin typeface="黑体" panose="02010609060101010101" pitchFamily="49" charset="-122"/>
              <a:ea typeface="黑体" panose="02010609060101010101" pitchFamily="49" charset="-122"/>
            </a:endParaRPr>
          </a:p>
        </p:txBody>
      </p:sp>
      <p:sp>
        <p:nvSpPr>
          <p:cNvPr id="10" name="TextBox 9"/>
          <p:cNvSpPr txBox="1"/>
          <p:nvPr/>
        </p:nvSpPr>
        <p:spPr>
          <a:xfrm>
            <a:off x="4716016" y="3617266"/>
            <a:ext cx="4032448" cy="387798"/>
          </a:xfrm>
          <a:prstGeom prst="rect">
            <a:avLst/>
          </a:prstGeom>
          <a:noFill/>
        </p:spPr>
        <p:txBody>
          <a:bodyPr wrap="square" rtlCol="0">
            <a:spAutoFit/>
          </a:bodyPr>
          <a:lstStyle/>
          <a:p>
            <a:pPr algn="ctr">
              <a:lnSpc>
                <a:spcPct val="120000"/>
              </a:lnSpc>
            </a:pPr>
            <a:r>
              <a:rPr lang="zh-CN" altLang="en-US" sz="1600" b="1" dirty="0">
                <a:latin typeface="微软雅黑" panose="020B0503020204020204" pitchFamily="34" charset="-122"/>
                <a:ea typeface="微软雅黑" panose="020B0503020204020204" pitchFamily="34" charset="-122"/>
              </a:rPr>
              <a:t>“互联网</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顺义区产业转型</a:t>
            </a:r>
            <a:r>
              <a:rPr lang="zh-CN" altLang="en-US" sz="1600" b="1" dirty="0" smtClean="0">
                <a:latin typeface="微软雅黑" panose="020B0503020204020204" pitchFamily="34" charset="-122"/>
                <a:ea typeface="微软雅黑" panose="020B0503020204020204" pitchFamily="34" charset="-122"/>
              </a:rPr>
              <a:t>升级研究</a:t>
            </a:r>
            <a:r>
              <a:rPr lang="en-US" altLang="zh-CN" sz="1600" b="1" dirty="0" smtClean="0">
                <a:latin typeface="微软雅黑" panose="020B0503020204020204" pitchFamily="34" charset="-122"/>
                <a:ea typeface="微软雅黑" panose="020B0503020204020204" pitchFamily="34" charset="-122"/>
              </a:rPr>
              <a:t>.</a:t>
            </a:r>
            <a:r>
              <a:rPr lang="en-US" altLang="zh-CN" sz="1600" b="1" dirty="0" err="1" smtClean="0">
                <a:latin typeface="微软雅黑" panose="020B0503020204020204" pitchFamily="34" charset="-122"/>
                <a:ea typeface="微软雅黑" panose="020B0503020204020204" pitchFamily="34" charset="-122"/>
              </a:rPr>
              <a:t>ppt</a:t>
            </a:r>
            <a:endParaRPr lang="zh-CN" altLang="en-US" sz="1600" b="1" dirty="0">
              <a:latin typeface="微软雅黑" panose="020B0503020204020204" pitchFamily="34" charset="-122"/>
              <a:ea typeface="微软雅黑" panose="020B0503020204020204" pitchFamily="34" charset="-122"/>
            </a:endParaRPr>
          </a:p>
        </p:txBody>
      </p:sp>
      <p:sp>
        <p:nvSpPr>
          <p:cNvPr id="12" name="TextBox 11"/>
          <p:cNvSpPr txBox="1"/>
          <p:nvPr/>
        </p:nvSpPr>
        <p:spPr>
          <a:xfrm>
            <a:off x="323528" y="5108991"/>
            <a:ext cx="3168352" cy="978729"/>
          </a:xfrm>
          <a:prstGeom prst="rect">
            <a:avLst/>
          </a:prstGeom>
          <a:noFill/>
        </p:spPr>
        <p:txBody>
          <a:bodyPr wrap="square" rtlCol="0">
            <a:spAutoFit/>
          </a:bodyPr>
          <a:lstStyle/>
          <a:p>
            <a:pPr algn="ctr">
              <a:lnSpc>
                <a:spcPct val="120000"/>
              </a:lnSpc>
            </a:pPr>
            <a:r>
              <a:rPr lang="zh-CN" altLang="en-US" sz="1600" b="1" dirty="0" smtClean="0">
                <a:latin typeface="微软雅黑" panose="020B0503020204020204" pitchFamily="34" charset="-122"/>
                <a:ea typeface="微软雅黑" panose="020B0503020204020204" pitchFamily="34" charset="-122"/>
              </a:rPr>
              <a:t>“互联网</a:t>
            </a:r>
            <a:r>
              <a:rPr lang="en-US" altLang="zh-CN" sz="1600" b="1" dirty="0" smtClean="0">
                <a:latin typeface="微软雅黑" panose="020B0503020204020204" pitchFamily="34" charset="-122"/>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”顺义区产业转型升级发展规划</a:t>
            </a:r>
            <a:r>
              <a:rPr lang="en-US" altLang="zh-CN" sz="1600" b="1" dirty="0" smtClean="0">
                <a:latin typeface="微软雅黑" panose="020B0503020204020204" pitchFamily="34" charset="-122"/>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软件与信息技术服务业专题</a:t>
            </a:r>
            <a:r>
              <a:rPr lang="en-US" altLang="zh-CN" sz="1600" b="1" dirty="0" smtClean="0">
                <a:latin typeface="微软雅黑" panose="020B0503020204020204" pitchFamily="34" charset="-122"/>
                <a:ea typeface="微软雅黑" panose="020B0503020204020204" pitchFamily="34" charset="-122"/>
              </a:rPr>
              <a:t>.doc</a:t>
            </a:r>
            <a:endParaRPr lang="zh-CN" altLang="en-US" sz="1600" b="1" dirty="0">
              <a:latin typeface="微软雅黑" panose="020B0503020204020204" pitchFamily="34" charset="-122"/>
              <a:ea typeface="微软雅黑" panose="020B0503020204020204" pitchFamily="34" charset="-122"/>
            </a:endParaRPr>
          </a:p>
        </p:txBody>
      </p:sp>
      <p:sp>
        <p:nvSpPr>
          <p:cNvPr id="8" name="矩形 7"/>
          <p:cNvSpPr/>
          <p:nvPr/>
        </p:nvSpPr>
        <p:spPr>
          <a:xfrm rot="19758659">
            <a:off x="3465961" y="3903327"/>
            <a:ext cx="1303865" cy="523804"/>
          </a:xfrm>
          <a:prstGeom prst="rect">
            <a:avLst/>
          </a:prstGeom>
          <a:noFill/>
          <a:ln w="50800">
            <a:solidFill>
              <a:srgbClr val="F68B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smtClean="0">
                <a:solidFill>
                  <a:srgbClr val="F68B32"/>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过程报告</a:t>
            </a:r>
            <a:endParaRPr lang="zh-CN" altLang="en-US" sz="2000" b="1" dirty="0">
              <a:solidFill>
                <a:srgbClr val="F68B32"/>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39552" y="1062921"/>
            <a:ext cx="2795773" cy="3950255"/>
          </a:xfrm>
          <a:prstGeom prst="rect">
            <a:avLst/>
          </a:prstGeom>
          <a:effectLst>
            <a:glow rad="63500">
              <a:schemeClr val="accent1">
                <a:satMod val="175000"/>
                <a:alpha val="40000"/>
              </a:schemeClr>
            </a:glow>
          </a:effectLst>
        </p:spPr>
      </p:pic>
    </p:spTree>
    <p:extLst>
      <p:ext uri="{BB962C8B-B14F-4D97-AF65-F5344CB8AC3E}">
        <p14:creationId xmlns:p14="http://schemas.microsoft.com/office/powerpoint/2010/main" xmlns="" val="23127583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57F98C0C-FAF2-480B-87BE-9D56BE4863FC}" type="slidenum">
              <a:rPr lang="zh-CN" altLang="en-US" smtClean="0"/>
              <a:pPr/>
              <a:t>50</a:t>
            </a:fld>
            <a:endParaRPr lang="zh-CN" altLang="en-US"/>
          </a:p>
        </p:txBody>
      </p:sp>
      <p:sp>
        <p:nvSpPr>
          <p:cNvPr id="4" name="矩形 3"/>
          <p:cNvSpPr/>
          <p:nvPr/>
        </p:nvSpPr>
        <p:spPr>
          <a:xfrm>
            <a:off x="395535"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zh-CN" altLang="en-US" sz="2400" b="1" dirty="0" smtClean="0">
                <a:solidFill>
                  <a:schemeClr val="tx1"/>
                </a:solidFill>
                <a:latin typeface="黑体" panose="02010609060101010101" pitchFamily="49" charset="-122"/>
                <a:ea typeface="黑体" panose="02010609060101010101" pitchFamily="49" charset="-122"/>
              </a:rPr>
              <a:t>顺义区物流业产业链上下游结合不够密切，不能有效促进电子商务产业发展</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35" name="文本框 34"/>
          <p:cNvSpPr txBox="1"/>
          <p:nvPr/>
        </p:nvSpPr>
        <p:spPr>
          <a:xfrm>
            <a:off x="251520" y="6431300"/>
            <a:ext cx="3384376" cy="276999"/>
          </a:xfrm>
          <a:prstGeom prst="rect">
            <a:avLst/>
          </a:prstGeom>
          <a:noFill/>
        </p:spPr>
        <p:txBody>
          <a:bodyPr wrap="square" rtlCol="0">
            <a:spAutoFit/>
          </a:bodyPr>
          <a:lstStyle/>
          <a:p>
            <a:r>
              <a:rPr lang="zh-CN" altLang="en-US" sz="1200" dirty="0" smtClean="0">
                <a:latin typeface="微软雅黑" panose="020B0503020204020204" pitchFamily="34" charset="-122"/>
                <a:ea typeface="微软雅黑" panose="020B0503020204020204" pitchFamily="34" charset="-122"/>
              </a:rPr>
              <a:t>数据来源：顺义统计信息网、顺义网城</a:t>
            </a:r>
            <a:endParaRPr lang="zh-CN" altLang="en-US" sz="1200" dirty="0">
              <a:latin typeface="微软雅黑" panose="020B0503020204020204" pitchFamily="34" charset="-122"/>
              <a:ea typeface="微软雅黑" panose="020B0503020204020204" pitchFamily="34" charset="-122"/>
            </a:endParaRPr>
          </a:p>
        </p:txBody>
      </p:sp>
      <p:grpSp>
        <p:nvGrpSpPr>
          <p:cNvPr id="14" name="组 13"/>
          <p:cNvGrpSpPr/>
          <p:nvPr/>
        </p:nvGrpSpPr>
        <p:grpSpPr>
          <a:xfrm>
            <a:off x="410343" y="3908462"/>
            <a:ext cx="8419466" cy="2328850"/>
            <a:chOff x="883194" y="1628801"/>
            <a:chExt cx="7344816" cy="2987805"/>
          </a:xfrm>
        </p:grpSpPr>
        <p:grpSp>
          <p:nvGrpSpPr>
            <p:cNvPr id="15" name="组 14"/>
            <p:cNvGrpSpPr/>
            <p:nvPr/>
          </p:nvGrpSpPr>
          <p:grpSpPr>
            <a:xfrm>
              <a:off x="883194" y="1628801"/>
              <a:ext cx="7344816" cy="1394543"/>
              <a:chOff x="799480" y="1767737"/>
              <a:chExt cx="7344816" cy="936104"/>
            </a:xfrm>
          </p:grpSpPr>
          <p:sp>
            <p:nvSpPr>
              <p:cNvPr id="21" name="圆角矩形 20"/>
              <p:cNvSpPr/>
              <p:nvPr/>
            </p:nvSpPr>
            <p:spPr>
              <a:xfrm>
                <a:off x="799480" y="1767737"/>
                <a:ext cx="7344816" cy="936104"/>
              </a:xfrm>
              <a:prstGeom prst="round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
            <p:nvSpPr>
              <p:cNvPr id="22" name="矩形 21"/>
              <p:cNvSpPr/>
              <p:nvPr/>
            </p:nvSpPr>
            <p:spPr>
              <a:xfrm>
                <a:off x="2090672" y="1772479"/>
                <a:ext cx="6024776" cy="929695"/>
              </a:xfrm>
              <a:prstGeom prst="rect">
                <a:avLst/>
              </a:prstGeom>
            </p:spPr>
            <p:txBody>
              <a:bodyPr wrap="square">
                <a:spAutoFit/>
              </a:bodyPr>
              <a:lstStyle/>
              <a:p>
                <a:pPr>
                  <a:lnSpc>
                    <a:spcPct val="150000"/>
                  </a:lnSpc>
                </a:pPr>
                <a:r>
                  <a:rPr lang="zh-CN" altLang="en-US" sz="1400" dirty="0" smtClean="0">
                    <a:solidFill>
                      <a:prstClr val="black"/>
                    </a:solidFill>
                    <a:latin typeface="微软雅黑" panose="020B0503020204020204" pitchFamily="34" charset="-122"/>
                    <a:ea typeface="微软雅黑" panose="020B0503020204020204" pitchFamily="34" charset="-122"/>
                  </a:rPr>
                  <a:t>顺义物流业中，</a:t>
                </a:r>
                <a:r>
                  <a:rPr lang="zh-CN" altLang="en-US" sz="1400" dirty="0">
                    <a:solidFill>
                      <a:prstClr val="black"/>
                    </a:solidFill>
                    <a:latin typeface="微软雅黑" panose="020B0503020204020204" pitchFamily="34" charset="-122"/>
                    <a:ea typeface="微软雅黑" panose="020B0503020204020204" pitchFamily="34" charset="-122"/>
                  </a:rPr>
                  <a:t>航空货物运输能源消费量比重达</a:t>
                </a:r>
                <a:r>
                  <a:rPr lang="en-US" altLang="zh-CN" sz="1400" dirty="0">
                    <a:solidFill>
                      <a:prstClr val="black"/>
                    </a:solidFill>
                    <a:latin typeface="微软雅黑" panose="020B0503020204020204" pitchFamily="34" charset="-122"/>
                    <a:ea typeface="微软雅黑" panose="020B0503020204020204" pitchFamily="34" charset="-122"/>
                  </a:rPr>
                  <a:t>80.5%</a:t>
                </a:r>
                <a:r>
                  <a:rPr lang="zh-CN" altLang="en-US" sz="1400" dirty="0">
                    <a:solidFill>
                      <a:prstClr val="black"/>
                    </a:solidFill>
                    <a:latin typeface="微软雅黑" panose="020B0503020204020204" pitchFamily="34" charset="-122"/>
                    <a:ea typeface="微软雅黑" panose="020B0503020204020204" pitchFamily="34" charset="-122"/>
                  </a:rPr>
                  <a:t>，是绝对的耗能大户，远高于增加值所占比重；位居其次的是道路货物运输，比重为</a:t>
                </a:r>
                <a:r>
                  <a:rPr lang="en-US" altLang="zh-CN" sz="1400" dirty="0">
                    <a:solidFill>
                      <a:prstClr val="black"/>
                    </a:solidFill>
                    <a:latin typeface="微软雅黑" panose="020B0503020204020204" pitchFamily="34" charset="-122"/>
                    <a:ea typeface="微软雅黑" panose="020B0503020204020204" pitchFamily="34" charset="-122"/>
                  </a:rPr>
                  <a:t>8.5%</a:t>
                </a:r>
                <a:r>
                  <a:rPr lang="zh-CN" altLang="en-US" sz="1400" dirty="0">
                    <a:solidFill>
                      <a:prstClr val="black"/>
                    </a:solidFill>
                    <a:latin typeface="微软雅黑" panose="020B0503020204020204" pitchFamily="34" charset="-122"/>
                    <a:ea typeface="微软雅黑" panose="020B0503020204020204" pitchFamily="34" charset="-122"/>
                  </a:rPr>
                  <a:t>；增加值排名前两位的快递服务、运输代理业能源消费量比重分别为</a:t>
                </a:r>
                <a:r>
                  <a:rPr lang="en-US" altLang="zh-CN" sz="1400" dirty="0">
                    <a:solidFill>
                      <a:prstClr val="black"/>
                    </a:solidFill>
                    <a:latin typeface="微软雅黑" panose="020B0503020204020204" pitchFamily="34" charset="-122"/>
                    <a:ea typeface="微软雅黑" panose="020B0503020204020204" pitchFamily="34" charset="-122"/>
                  </a:rPr>
                  <a:t>6.3%</a:t>
                </a:r>
                <a:r>
                  <a:rPr lang="zh-CN" altLang="en-US" sz="1400" dirty="0">
                    <a:solidFill>
                      <a:prstClr val="black"/>
                    </a:solidFill>
                    <a:latin typeface="微软雅黑" panose="020B0503020204020204" pitchFamily="34" charset="-122"/>
                    <a:ea typeface="微软雅黑" panose="020B0503020204020204" pitchFamily="34" charset="-122"/>
                  </a:rPr>
                  <a:t>和</a:t>
                </a:r>
                <a:r>
                  <a:rPr lang="en-US" altLang="zh-CN" sz="1400" dirty="0">
                    <a:solidFill>
                      <a:prstClr val="black"/>
                    </a:solidFill>
                    <a:latin typeface="微软雅黑" panose="020B0503020204020204" pitchFamily="34" charset="-122"/>
                    <a:ea typeface="微软雅黑" panose="020B0503020204020204" pitchFamily="34" charset="-122"/>
                  </a:rPr>
                  <a:t>4.1%</a:t>
                </a:r>
                <a:r>
                  <a:rPr lang="zh-CN" altLang="en-US" sz="1400" dirty="0">
                    <a:solidFill>
                      <a:prstClr val="black"/>
                    </a:solidFill>
                    <a:latin typeface="微软雅黑" panose="020B0503020204020204" pitchFamily="34" charset="-122"/>
                    <a:ea typeface="微软雅黑" panose="020B0503020204020204" pitchFamily="34" charset="-122"/>
                  </a:rPr>
                  <a:t>，属于低能耗、高产出的行业。</a:t>
                </a:r>
              </a:p>
            </p:txBody>
          </p:sp>
          <p:sp>
            <p:nvSpPr>
              <p:cNvPr id="23" name="TextBox 6"/>
              <p:cNvSpPr txBox="1"/>
              <p:nvPr/>
            </p:nvSpPr>
            <p:spPr>
              <a:xfrm flipH="1">
                <a:off x="879686" y="1905481"/>
                <a:ext cx="1036001" cy="65203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r>
                  <a:rPr lang="zh-CN" altLang="en-US" sz="1800" dirty="0" smtClean="0">
                    <a:solidFill>
                      <a:srgbClr val="984807"/>
                    </a:solidFill>
                    <a:latin typeface="Arial Rounded MT Bold" pitchFamily="34" charset="0"/>
                    <a:cs typeface="Times New Roman" pitchFamily="18" charset="0"/>
                  </a:rPr>
                  <a:t>高能耗、高成本</a:t>
                </a:r>
                <a:endParaRPr lang="zh-CN" altLang="en-US" sz="1800" dirty="0">
                  <a:solidFill>
                    <a:srgbClr val="984807"/>
                  </a:solidFill>
                  <a:latin typeface="Arial Rounded MT Bold" pitchFamily="34" charset="0"/>
                  <a:cs typeface="Times New Roman" pitchFamily="18" charset="0"/>
                </a:endParaRPr>
              </a:p>
            </p:txBody>
          </p:sp>
        </p:grpSp>
        <p:grpSp>
          <p:nvGrpSpPr>
            <p:cNvPr id="16" name="组 15"/>
            <p:cNvGrpSpPr/>
            <p:nvPr/>
          </p:nvGrpSpPr>
          <p:grpSpPr>
            <a:xfrm>
              <a:off x="883194" y="3199651"/>
              <a:ext cx="7344816" cy="1416955"/>
              <a:chOff x="827584" y="3049242"/>
              <a:chExt cx="7344816" cy="1004733"/>
            </a:xfrm>
          </p:grpSpPr>
          <p:sp>
            <p:nvSpPr>
              <p:cNvPr id="17" name="圆角矩形 16"/>
              <p:cNvSpPr/>
              <p:nvPr/>
            </p:nvSpPr>
            <p:spPr>
              <a:xfrm>
                <a:off x="827584" y="3062814"/>
                <a:ext cx="7344816" cy="936104"/>
              </a:xfrm>
              <a:prstGeom prst="round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18" name="矩形 17"/>
              <p:cNvSpPr/>
              <p:nvPr/>
            </p:nvSpPr>
            <p:spPr>
              <a:xfrm>
                <a:off x="2169508" y="3049242"/>
                <a:ext cx="5923312" cy="982071"/>
              </a:xfrm>
              <a:prstGeom prst="rect">
                <a:avLst/>
              </a:prstGeom>
            </p:spPr>
            <p:txBody>
              <a:bodyPr wrap="square">
                <a:spAutoFit/>
              </a:bodyPr>
              <a:lstStyle/>
              <a:p>
                <a:pPr>
                  <a:lnSpc>
                    <a:spcPct val="150000"/>
                  </a:lnSpc>
                </a:pPr>
                <a:r>
                  <a:rPr lang="en-US" altLang="zh-CN" sz="1400" dirty="0">
                    <a:solidFill>
                      <a:prstClr val="black"/>
                    </a:solidFill>
                    <a:latin typeface="微软雅黑" panose="020B0503020204020204" pitchFamily="34" charset="-122"/>
                    <a:ea typeface="微软雅黑" panose="020B0503020204020204" pitchFamily="34" charset="-122"/>
                  </a:rPr>
                  <a:t>2015</a:t>
                </a:r>
                <a:r>
                  <a:rPr lang="zh-CN" altLang="en-US" sz="1400" dirty="0">
                    <a:solidFill>
                      <a:prstClr val="black"/>
                    </a:solidFill>
                    <a:latin typeface="微软雅黑" panose="020B0503020204020204" pitchFamily="34" charset="-122"/>
                    <a:ea typeface="微软雅黑" panose="020B0503020204020204" pitchFamily="34" charset="-122"/>
                  </a:rPr>
                  <a:t>年</a:t>
                </a:r>
                <a:r>
                  <a:rPr lang="en-US" altLang="zh-CN" sz="1400" dirty="0">
                    <a:solidFill>
                      <a:prstClr val="black"/>
                    </a:solidFill>
                    <a:latin typeface="微软雅黑" panose="020B0503020204020204" pitchFamily="34" charset="-122"/>
                    <a:ea typeface="微软雅黑" panose="020B0503020204020204" pitchFamily="34" charset="-122"/>
                  </a:rPr>
                  <a:t>5</a:t>
                </a:r>
                <a:r>
                  <a:rPr lang="zh-CN" altLang="en-US" sz="1400" dirty="0">
                    <a:solidFill>
                      <a:prstClr val="black"/>
                    </a:solidFill>
                    <a:latin typeface="微软雅黑" panose="020B0503020204020204" pitchFamily="34" charset="-122"/>
                    <a:ea typeface="微软雅黑" panose="020B0503020204020204" pitchFamily="34" charset="-122"/>
                  </a:rPr>
                  <a:t>月，顺义区领导卢映川、盛德利调研全区物流产业发展情况时指出：物流行业和电子商务关系密切，希望各企业切实把握好互联网机遇，树立互联网思维，在新的竞争环境中保持自身优势，创新发展方式，不断发展壮大。</a:t>
                </a:r>
              </a:p>
            </p:txBody>
          </p:sp>
          <p:sp>
            <p:nvSpPr>
              <p:cNvPr id="19" name="TextBox 8"/>
              <p:cNvSpPr txBox="1"/>
              <p:nvPr/>
            </p:nvSpPr>
            <p:spPr>
              <a:xfrm flipH="1">
                <a:off x="1043608" y="3206830"/>
                <a:ext cx="764367" cy="38779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endParaRPr lang="zh-CN" altLang="en-US" sz="1600" dirty="0">
                  <a:solidFill>
                    <a:srgbClr val="984807"/>
                  </a:solidFill>
                  <a:latin typeface="Arial Rounded MT Bold" pitchFamily="34" charset="0"/>
                  <a:cs typeface="Times New Roman" pitchFamily="18" charset="0"/>
                </a:endParaRPr>
              </a:p>
            </p:txBody>
          </p:sp>
          <p:sp>
            <p:nvSpPr>
              <p:cNvPr id="20" name="TextBox 6"/>
              <p:cNvSpPr txBox="1"/>
              <p:nvPr/>
            </p:nvSpPr>
            <p:spPr>
              <a:xfrm flipH="1">
                <a:off x="827584" y="3062814"/>
                <a:ext cx="1247422" cy="99116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20000"/>
                  </a:lnSpc>
                  <a:defRPr/>
                </a:pPr>
                <a:r>
                  <a:rPr lang="zh-CN" altLang="en-US" sz="1800" dirty="0" smtClean="0">
                    <a:solidFill>
                      <a:srgbClr val="984807"/>
                    </a:solidFill>
                    <a:latin typeface="Arial Rounded MT Bold" pitchFamily="34" charset="0"/>
                    <a:cs typeface="Times New Roman" pitchFamily="18" charset="0"/>
                  </a:rPr>
                  <a:t>电商、物流企业对接程度低</a:t>
                </a:r>
                <a:endParaRPr lang="zh-CN" altLang="en-US" sz="1800" dirty="0">
                  <a:solidFill>
                    <a:srgbClr val="984807"/>
                  </a:solidFill>
                  <a:latin typeface="Arial Rounded MT Bold" pitchFamily="34" charset="0"/>
                  <a:cs typeface="Times New Roman" pitchFamily="18" charset="0"/>
                </a:endParaRPr>
              </a:p>
            </p:txBody>
          </p:sp>
        </p:grpSp>
      </p:grpSp>
      <p:grpSp>
        <p:nvGrpSpPr>
          <p:cNvPr id="24" name="组 23"/>
          <p:cNvGrpSpPr/>
          <p:nvPr/>
        </p:nvGrpSpPr>
        <p:grpSpPr>
          <a:xfrm>
            <a:off x="393739" y="1747930"/>
            <a:ext cx="8356519" cy="2617174"/>
            <a:chOff x="1115616" y="519973"/>
            <a:chExt cx="6768752" cy="1902845"/>
          </a:xfrm>
        </p:grpSpPr>
        <p:sp>
          <p:nvSpPr>
            <p:cNvPr id="25" name="椭圆 24"/>
            <p:cNvSpPr/>
            <p:nvPr/>
          </p:nvSpPr>
          <p:spPr>
            <a:xfrm>
              <a:off x="1132803" y="1492204"/>
              <a:ext cx="239380" cy="212196"/>
            </a:xfrm>
            <a:prstGeom prst="ellipse">
              <a:avLst/>
            </a:prstGeom>
            <a:gradFill flip="none" rotWithShape="1">
              <a:gsLst>
                <a:gs pos="44000">
                  <a:srgbClr val="0070C0">
                    <a:shade val="30000"/>
                    <a:satMod val="115000"/>
                  </a:srgbClr>
                </a:gs>
                <a:gs pos="81000">
                  <a:srgbClr val="0070C0">
                    <a:shade val="67500"/>
                    <a:satMod val="115000"/>
                  </a:srgbClr>
                </a:gs>
                <a:gs pos="100000">
                  <a:srgbClr val="0070C0">
                    <a:shade val="100000"/>
                    <a:satMod val="115000"/>
                  </a:srgbClr>
                </a:gs>
              </a:gsLst>
              <a:path path="circle">
                <a:fillToRect l="50000" t="50000" r="50000" b="50000"/>
              </a:path>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椭圆 25"/>
            <p:cNvSpPr/>
            <p:nvPr/>
          </p:nvSpPr>
          <p:spPr>
            <a:xfrm>
              <a:off x="1137388" y="779418"/>
              <a:ext cx="239380" cy="212196"/>
            </a:xfrm>
            <a:prstGeom prst="ellipse">
              <a:avLst/>
            </a:prstGeom>
            <a:gradFill flip="none" rotWithShape="1">
              <a:gsLst>
                <a:gs pos="44000">
                  <a:srgbClr val="0070C0">
                    <a:shade val="30000"/>
                    <a:satMod val="115000"/>
                  </a:srgbClr>
                </a:gs>
                <a:gs pos="81000">
                  <a:srgbClr val="0070C0">
                    <a:shade val="67500"/>
                    <a:satMod val="115000"/>
                  </a:srgbClr>
                </a:gs>
                <a:gs pos="100000">
                  <a:srgbClr val="0070C0">
                    <a:shade val="100000"/>
                    <a:satMod val="115000"/>
                  </a:srgbClr>
                </a:gs>
              </a:gsLst>
              <a:path path="circle">
                <a:fillToRect l="50000" t="50000" r="50000" b="50000"/>
              </a:path>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圆角矩形 26"/>
            <p:cNvSpPr/>
            <p:nvPr/>
          </p:nvSpPr>
          <p:spPr>
            <a:xfrm>
              <a:off x="1210980" y="519973"/>
              <a:ext cx="6673388" cy="1373787"/>
            </a:xfrm>
            <a:prstGeom prst="roundRect">
              <a:avLst>
                <a:gd name="adj" fmla="val 7863"/>
              </a:avLst>
            </a:prstGeom>
            <a:gradFill flip="none" rotWithShape="1">
              <a:gsLst>
                <a:gs pos="0">
                  <a:sysClr val="window" lastClr="FFFFFF">
                    <a:lumMod val="95000"/>
                  </a:sysClr>
                </a:gs>
                <a:gs pos="50000">
                  <a:sysClr val="window" lastClr="FFFFFF">
                    <a:lumMod val="85000"/>
                  </a:sysClr>
                </a:gs>
                <a:gs pos="100000">
                  <a:sysClr val="window" lastClr="FFFFFF">
                    <a:lumMod val="95000"/>
                    <a:shade val="100000"/>
                    <a:satMod val="115000"/>
                  </a:sysClr>
                </a:gs>
              </a:gsLst>
              <a:lin ang="540000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25400" h="44450" prst="angle"/>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五边形 4"/>
            <p:cNvSpPr/>
            <p:nvPr/>
          </p:nvSpPr>
          <p:spPr>
            <a:xfrm>
              <a:off x="1133007" y="897733"/>
              <a:ext cx="2454237" cy="700569"/>
            </a:xfrm>
            <a:custGeom>
              <a:avLst/>
              <a:gdLst>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0 w 2448272"/>
                <a:gd name="connsiteY5" fmla="*/ 0 h 918020"/>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3008 w 2448272"/>
                <a:gd name="connsiteY5" fmla="*/ 436506 h 918020"/>
                <a:gd name="connsiteX6" fmla="*/ 0 w 2448272"/>
                <a:gd name="connsiteY6" fmla="*/ 0 h 918020"/>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88352 w 2448272"/>
                <a:gd name="connsiteY5" fmla="*/ 436506 h 918020"/>
                <a:gd name="connsiteX6" fmla="*/ 0 w 2448272"/>
                <a:gd name="connsiteY6" fmla="*/ 0 h 918020"/>
                <a:gd name="connsiteX0" fmla="*/ 122121 w 2570393"/>
                <a:gd name="connsiteY0" fmla="*/ 0 h 918020"/>
                <a:gd name="connsiteX1" fmla="*/ 2128348 w 2570393"/>
                <a:gd name="connsiteY1" fmla="*/ 0 h 918020"/>
                <a:gd name="connsiteX2" fmla="*/ 2570393 w 2570393"/>
                <a:gd name="connsiteY2" fmla="*/ 459010 h 918020"/>
                <a:gd name="connsiteX3" fmla="*/ 2128348 w 2570393"/>
                <a:gd name="connsiteY3" fmla="*/ 918020 h 918020"/>
                <a:gd name="connsiteX4" fmla="*/ 122121 w 2570393"/>
                <a:gd name="connsiteY4" fmla="*/ 918020 h 918020"/>
                <a:gd name="connsiteX5" fmla="*/ 210473 w 2570393"/>
                <a:gd name="connsiteY5" fmla="*/ 436506 h 918020"/>
                <a:gd name="connsiteX6" fmla="*/ 122121 w 2570393"/>
                <a:gd name="connsiteY6" fmla="*/ 0 h 918020"/>
                <a:gd name="connsiteX0" fmla="*/ 4076 w 2452348"/>
                <a:gd name="connsiteY0" fmla="*/ 0 h 918020"/>
                <a:gd name="connsiteX1" fmla="*/ 2010303 w 2452348"/>
                <a:gd name="connsiteY1" fmla="*/ 0 h 918020"/>
                <a:gd name="connsiteX2" fmla="*/ 2452348 w 2452348"/>
                <a:gd name="connsiteY2" fmla="*/ 459010 h 918020"/>
                <a:gd name="connsiteX3" fmla="*/ 2010303 w 2452348"/>
                <a:gd name="connsiteY3" fmla="*/ 918020 h 918020"/>
                <a:gd name="connsiteX4" fmla="*/ 4076 w 2452348"/>
                <a:gd name="connsiteY4" fmla="*/ 918020 h 918020"/>
                <a:gd name="connsiteX5" fmla="*/ 92428 w 2452348"/>
                <a:gd name="connsiteY5" fmla="*/ 436506 h 918020"/>
                <a:gd name="connsiteX6" fmla="*/ 4076 w 2452348"/>
                <a:gd name="connsiteY6" fmla="*/ 0 h 918020"/>
                <a:gd name="connsiteX0" fmla="*/ 6458 w 2454730"/>
                <a:gd name="connsiteY0" fmla="*/ 0 h 918020"/>
                <a:gd name="connsiteX1" fmla="*/ 2012685 w 2454730"/>
                <a:gd name="connsiteY1" fmla="*/ 0 h 918020"/>
                <a:gd name="connsiteX2" fmla="*/ 2454730 w 2454730"/>
                <a:gd name="connsiteY2" fmla="*/ 459010 h 918020"/>
                <a:gd name="connsiteX3" fmla="*/ 2012685 w 2454730"/>
                <a:gd name="connsiteY3" fmla="*/ 918020 h 918020"/>
                <a:gd name="connsiteX4" fmla="*/ 6458 w 2454730"/>
                <a:gd name="connsiteY4" fmla="*/ 918020 h 918020"/>
                <a:gd name="connsiteX5" fmla="*/ 94810 w 2454730"/>
                <a:gd name="connsiteY5" fmla="*/ 436506 h 918020"/>
                <a:gd name="connsiteX6" fmla="*/ 6458 w 2454730"/>
                <a:gd name="connsiteY6" fmla="*/ 0 h 918020"/>
                <a:gd name="connsiteX0" fmla="*/ 9649 w 2457921"/>
                <a:gd name="connsiteY0" fmla="*/ 0 h 918020"/>
                <a:gd name="connsiteX1" fmla="*/ 2015876 w 2457921"/>
                <a:gd name="connsiteY1" fmla="*/ 0 h 918020"/>
                <a:gd name="connsiteX2" fmla="*/ 2457921 w 2457921"/>
                <a:gd name="connsiteY2" fmla="*/ 459010 h 918020"/>
                <a:gd name="connsiteX3" fmla="*/ 2015876 w 2457921"/>
                <a:gd name="connsiteY3" fmla="*/ 918020 h 918020"/>
                <a:gd name="connsiteX4" fmla="*/ 9649 w 2457921"/>
                <a:gd name="connsiteY4" fmla="*/ 918020 h 918020"/>
                <a:gd name="connsiteX5" fmla="*/ 49233 w 2457921"/>
                <a:gd name="connsiteY5" fmla="*/ 424314 h 918020"/>
                <a:gd name="connsiteX6" fmla="*/ 9649 w 2457921"/>
                <a:gd name="connsiteY6" fmla="*/ 0 h 918020"/>
                <a:gd name="connsiteX0" fmla="*/ 5965 w 2454237"/>
                <a:gd name="connsiteY0" fmla="*/ 0 h 918020"/>
                <a:gd name="connsiteX1" fmla="*/ 2012192 w 2454237"/>
                <a:gd name="connsiteY1" fmla="*/ 0 h 918020"/>
                <a:gd name="connsiteX2" fmla="*/ 2454237 w 2454237"/>
                <a:gd name="connsiteY2" fmla="*/ 459010 h 918020"/>
                <a:gd name="connsiteX3" fmla="*/ 2012192 w 2454237"/>
                <a:gd name="connsiteY3" fmla="*/ 918020 h 918020"/>
                <a:gd name="connsiteX4" fmla="*/ 5965 w 2454237"/>
                <a:gd name="connsiteY4" fmla="*/ 918020 h 918020"/>
                <a:gd name="connsiteX5" fmla="*/ 106509 w 2454237"/>
                <a:gd name="connsiteY5" fmla="*/ 448698 h 918020"/>
                <a:gd name="connsiteX6" fmla="*/ 5965 w 2454237"/>
                <a:gd name="connsiteY6" fmla="*/ 0 h 91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4237" h="918020">
                  <a:moveTo>
                    <a:pt x="5965" y="0"/>
                  </a:moveTo>
                  <a:lnTo>
                    <a:pt x="2012192" y="0"/>
                  </a:lnTo>
                  <a:lnTo>
                    <a:pt x="2454237" y="459010"/>
                  </a:lnTo>
                  <a:lnTo>
                    <a:pt x="2012192" y="918020"/>
                  </a:lnTo>
                  <a:lnTo>
                    <a:pt x="5965" y="918020"/>
                  </a:lnTo>
                  <a:cubicBezTo>
                    <a:pt x="-21073" y="545160"/>
                    <a:pt x="107512" y="594200"/>
                    <a:pt x="106509" y="448698"/>
                  </a:cubicBezTo>
                  <a:cubicBezTo>
                    <a:pt x="105506" y="303196"/>
                    <a:pt x="-29608" y="267422"/>
                    <a:pt x="5965" y="0"/>
                  </a:cubicBezTo>
                  <a:close/>
                </a:path>
              </a:pathLst>
            </a:custGeom>
            <a:gradFill flip="none" rotWithShape="1">
              <a:gsLst>
                <a:gs pos="22000">
                  <a:schemeClr val="tx2">
                    <a:lumMod val="20000"/>
                    <a:lumOff val="80000"/>
                  </a:schemeClr>
                </a:gs>
                <a:gs pos="91966">
                  <a:schemeClr val="tx2">
                    <a:lumMod val="40000"/>
                    <a:lumOff val="60000"/>
                  </a:schemeClr>
                </a:gs>
                <a:gs pos="9000">
                  <a:schemeClr val="tx2">
                    <a:lumMod val="20000"/>
                    <a:lumOff val="80000"/>
                  </a:schemeClr>
                </a:gs>
                <a:gs pos="100000">
                  <a:schemeClr val="tx2">
                    <a:lumMod val="40000"/>
                    <a:lumOff val="60000"/>
                  </a:schemeClr>
                </a:gs>
              </a:gsLst>
              <a:lin ang="0" scaled="1"/>
              <a:tileRect/>
            </a:gradFill>
            <a:ln w="25400" cap="flat" cmpd="sng" algn="ctr">
              <a:noFill/>
              <a:prstDash val="solid"/>
            </a:ln>
            <a:effectLst>
              <a:outerShdw blurRad="25400" dist="25400" dir="5400000" algn="t" rotWithShape="0">
                <a:prstClr val="black">
                  <a:alpha val="23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五边形 4"/>
            <p:cNvSpPr/>
            <p:nvPr/>
          </p:nvSpPr>
          <p:spPr>
            <a:xfrm>
              <a:off x="1115616" y="881816"/>
              <a:ext cx="2454237" cy="385040"/>
            </a:xfrm>
            <a:custGeom>
              <a:avLst/>
              <a:gdLst>
                <a:gd name="connsiteX0" fmla="*/ 5965 w 2454237"/>
                <a:gd name="connsiteY0" fmla="*/ 0 h 497110"/>
                <a:gd name="connsiteX1" fmla="*/ 2012192 w 2454237"/>
                <a:gd name="connsiteY1" fmla="*/ 0 h 497110"/>
                <a:gd name="connsiteX2" fmla="*/ 2454237 w 2454237"/>
                <a:gd name="connsiteY2" fmla="*/ 459010 h 497110"/>
                <a:gd name="connsiteX3" fmla="*/ 1820645 w 2454237"/>
                <a:gd name="connsiteY3" fmla="*/ 3701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497110"/>
                <a:gd name="connsiteX1" fmla="*/ 2012192 w 2454237"/>
                <a:gd name="connsiteY1" fmla="*/ 0 h 497110"/>
                <a:gd name="connsiteX2" fmla="*/ 2454237 w 2454237"/>
                <a:gd name="connsiteY2" fmla="*/ 459010 h 497110"/>
                <a:gd name="connsiteX3" fmla="*/ 1820645 w 2454237"/>
                <a:gd name="connsiteY3" fmla="*/ 3701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497110"/>
                <a:gd name="connsiteX1" fmla="*/ 2012192 w 2454237"/>
                <a:gd name="connsiteY1" fmla="*/ 0 h 497110"/>
                <a:gd name="connsiteX2" fmla="*/ 2454237 w 2454237"/>
                <a:gd name="connsiteY2" fmla="*/ 459010 h 497110"/>
                <a:gd name="connsiteX3" fmla="*/ 1769845 w 2454237"/>
                <a:gd name="connsiteY3" fmla="*/ 3193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504553"/>
                <a:gd name="connsiteX1" fmla="*/ 2012192 w 2454237"/>
                <a:gd name="connsiteY1" fmla="*/ 0 h 504553"/>
                <a:gd name="connsiteX2" fmla="*/ 2454237 w 2454237"/>
                <a:gd name="connsiteY2" fmla="*/ 459010 h 504553"/>
                <a:gd name="connsiteX3" fmla="*/ 1769845 w 2454237"/>
                <a:gd name="connsiteY3" fmla="*/ 319310 h 504553"/>
                <a:gd name="connsiteX4" fmla="*/ 100677 w 2454237"/>
                <a:gd name="connsiteY4" fmla="*/ 497110 h 504553"/>
                <a:gd name="connsiteX5" fmla="*/ 106509 w 2454237"/>
                <a:gd name="connsiteY5" fmla="*/ 448698 h 504553"/>
                <a:gd name="connsiteX6" fmla="*/ 5965 w 2454237"/>
                <a:gd name="connsiteY6" fmla="*/ 0 h 50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4237" h="504553">
                  <a:moveTo>
                    <a:pt x="5965" y="0"/>
                  </a:moveTo>
                  <a:lnTo>
                    <a:pt x="2012192" y="0"/>
                  </a:lnTo>
                  <a:lnTo>
                    <a:pt x="2454237" y="459010"/>
                  </a:lnTo>
                  <a:cubicBezTo>
                    <a:pt x="2422313" y="520695"/>
                    <a:pt x="2162105" y="312960"/>
                    <a:pt x="1769845" y="319310"/>
                  </a:cubicBezTo>
                  <a:cubicBezTo>
                    <a:pt x="1377585" y="325660"/>
                    <a:pt x="805466" y="547512"/>
                    <a:pt x="100677" y="497110"/>
                  </a:cubicBezTo>
                  <a:cubicBezTo>
                    <a:pt x="104556" y="483418"/>
                    <a:pt x="106640" y="467721"/>
                    <a:pt x="106509" y="448698"/>
                  </a:cubicBezTo>
                  <a:cubicBezTo>
                    <a:pt x="105506" y="303196"/>
                    <a:pt x="-29608" y="267422"/>
                    <a:pt x="5965" y="0"/>
                  </a:cubicBezTo>
                  <a:close/>
                </a:path>
              </a:pathLst>
            </a:custGeom>
            <a:solidFill>
              <a:srgbClr val="FFFFFF">
                <a:alpha val="57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TextBox 53"/>
            <p:cNvSpPr txBox="1"/>
            <p:nvPr/>
          </p:nvSpPr>
          <p:spPr>
            <a:xfrm>
              <a:off x="1273403" y="1038887"/>
              <a:ext cx="1962902" cy="43463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defRPr/>
              </a:pPr>
              <a:r>
                <a:rPr lang="zh-CN" altLang="en-US" sz="3200" dirty="0" smtClean="0">
                  <a:solidFill>
                    <a:srgbClr val="004F8A"/>
                  </a:solidFill>
                  <a:effectLst>
                    <a:outerShdw dist="38100" dir="5400000" algn="t" rotWithShape="0">
                      <a:sysClr val="window" lastClr="FFFFFF">
                        <a:alpha val="40000"/>
                      </a:sysClr>
                    </a:outerShdw>
                  </a:effectLst>
                </a:rPr>
                <a:t>物流</a:t>
              </a:r>
              <a:endParaRPr lang="zh-CN" altLang="en-US" sz="3200" dirty="0">
                <a:solidFill>
                  <a:srgbClr val="004F8A"/>
                </a:solidFill>
                <a:effectLst>
                  <a:outerShdw dist="38100" dir="5400000" algn="t" rotWithShape="0">
                    <a:sysClr val="window" lastClr="FFFFFF">
                      <a:alpha val="40000"/>
                    </a:sysClr>
                  </a:outerShdw>
                </a:effectLst>
              </a:endParaRPr>
            </a:p>
          </p:txBody>
        </p:sp>
        <p:cxnSp>
          <p:nvCxnSpPr>
            <p:cNvPr id="31" name="直接连接符 55"/>
            <p:cNvCxnSpPr/>
            <p:nvPr/>
          </p:nvCxnSpPr>
          <p:spPr>
            <a:xfrm>
              <a:off x="1235306" y="607261"/>
              <a:ext cx="6620792" cy="0"/>
            </a:xfrm>
            <a:prstGeom prst="line">
              <a:avLst/>
            </a:prstGeom>
            <a:noFill/>
            <a:ln w="12700" cap="flat" cmpd="sng" algn="ctr">
              <a:solidFill>
                <a:sysClr val="window" lastClr="FFFFFF">
                  <a:lumMod val="65000"/>
                </a:sysClr>
              </a:solidFill>
              <a:prstDash val="dash"/>
            </a:ln>
            <a:effectLst>
              <a:outerShdw dist="12700" dir="5400000" algn="t" rotWithShape="0">
                <a:sysClr val="window" lastClr="FFFFFF"/>
              </a:outerShdw>
            </a:effectLst>
          </p:spPr>
        </p:cxnSp>
        <p:cxnSp>
          <p:nvCxnSpPr>
            <p:cNvPr id="32" name="直接连接符 56"/>
            <p:cNvCxnSpPr/>
            <p:nvPr/>
          </p:nvCxnSpPr>
          <p:spPr>
            <a:xfrm>
              <a:off x="1259632" y="1840621"/>
              <a:ext cx="6620792" cy="0"/>
            </a:xfrm>
            <a:prstGeom prst="line">
              <a:avLst/>
            </a:prstGeom>
            <a:noFill/>
            <a:ln w="12700" cap="flat" cmpd="sng" algn="ctr">
              <a:solidFill>
                <a:sysClr val="window" lastClr="FFFFFF">
                  <a:lumMod val="65000"/>
                </a:sysClr>
              </a:solidFill>
              <a:prstDash val="dash"/>
            </a:ln>
            <a:effectLst>
              <a:outerShdw dist="12700" dir="5400000" algn="t" rotWithShape="0">
                <a:sysClr val="window" lastClr="FFFFFF"/>
              </a:outerShdw>
            </a:effectLst>
          </p:spPr>
        </p:cxnSp>
        <p:sp>
          <p:nvSpPr>
            <p:cNvPr id="33" name="TextBox 61"/>
            <p:cNvSpPr txBox="1"/>
            <p:nvPr/>
          </p:nvSpPr>
          <p:spPr>
            <a:xfrm>
              <a:off x="3559135" y="607261"/>
              <a:ext cx="4296277" cy="1815557"/>
            </a:xfrm>
            <a:prstGeom prst="rect">
              <a:avLst/>
            </a:prstGeom>
            <a:noFill/>
          </p:spPr>
          <p:txBody>
            <a:bodyPr wrap="square" rtlCol="0">
              <a:spAutoFit/>
            </a:bodyPr>
            <a:lstStyle/>
            <a:p>
              <a:pPr lvl="0">
                <a:lnSpc>
                  <a:spcPct val="150000"/>
                </a:lnSpc>
                <a:defRPr/>
              </a:pP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顺义区物流产业发展良好，</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2014</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年交通运输、仓储和邮政业产值</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359.2</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亿元，占顺义经济总产值的</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26.8%</a:t>
              </a:r>
              <a:r>
                <a:rPr lang="zh-CN" altLang="en-US" sz="1400" kern="0" dirty="0" smtClean="0">
                  <a:solidFill>
                    <a:sysClr val="windowText" lastClr="000000">
                      <a:lumMod val="65000"/>
                      <a:lumOff val="35000"/>
                    </a:sysClr>
                  </a:solidFill>
                  <a:latin typeface="Arial" pitchFamily="34" charset="0"/>
                  <a:ea typeface="微软雅黑" pitchFamily="34" charset="-122"/>
                  <a:cs typeface="Arial" pitchFamily="34" charset="0"/>
                </a:rPr>
                <a:t>。顺义区</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依托顺丰、宅急送、</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TNT</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等企业资源，带动了区内电子商务产业的发展。但电商物流产业链上下游结合不够密切，物流业不能发挥对电商最大的促进作用。</a:t>
              </a:r>
            </a:p>
          </p:txBody>
        </p:sp>
      </p:grpSp>
    </p:spTree>
    <p:extLst>
      <p:ext uri="{BB962C8B-B14F-4D97-AF65-F5344CB8AC3E}">
        <p14:creationId xmlns:p14="http://schemas.microsoft.com/office/powerpoint/2010/main" xmlns="" val="170592517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51</a:t>
            </a:fld>
            <a:endParaRPr lang="zh-CN" altLang="en-US"/>
          </a:p>
        </p:txBody>
      </p:sp>
      <p:sp>
        <p:nvSpPr>
          <p:cNvPr id="3" name="矩形 2"/>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smtClean="0">
                <a:solidFill>
                  <a:prstClr val="black"/>
                </a:solidFill>
                <a:latin typeface="黑体" panose="02010609060101010101" pitchFamily="49" charset="-122"/>
                <a:ea typeface="黑体" panose="02010609060101010101" pitchFamily="49" charset="-122"/>
              </a:rPr>
              <a:t>软件</a:t>
            </a:r>
            <a:r>
              <a:rPr lang="zh-CN" altLang="en-US" sz="2400" b="1" dirty="0">
                <a:solidFill>
                  <a:prstClr val="black"/>
                </a:solidFill>
                <a:latin typeface="黑体" panose="02010609060101010101" pitchFamily="49" charset="-122"/>
                <a:ea typeface="黑体" panose="02010609060101010101" pitchFamily="49" charset="-122"/>
              </a:rPr>
              <a:t>和信息技术服务业业务处于</a:t>
            </a:r>
            <a:r>
              <a:rPr lang="zh-CN" altLang="en-US" sz="2400" b="1" dirty="0" smtClean="0">
                <a:solidFill>
                  <a:prstClr val="black"/>
                </a:solidFill>
                <a:latin typeface="黑体" panose="02010609060101010101" pitchFamily="49" charset="-122"/>
                <a:ea typeface="黑体" panose="02010609060101010101" pitchFamily="49" charset="-122"/>
              </a:rPr>
              <a:t>低端，聚集</a:t>
            </a:r>
            <a:r>
              <a:rPr lang="zh-CN" altLang="en-US" sz="2400" b="1" dirty="0">
                <a:solidFill>
                  <a:prstClr val="black"/>
                </a:solidFill>
                <a:latin typeface="黑体" panose="02010609060101010101" pitchFamily="49" charset="-122"/>
                <a:ea typeface="黑体" panose="02010609060101010101" pitchFamily="49" charset="-122"/>
              </a:rPr>
              <a:t>效应不明显，企业规模较小，利润</a:t>
            </a:r>
            <a:r>
              <a:rPr lang="zh-CN" altLang="en-US" sz="2400" b="1" dirty="0" smtClean="0">
                <a:solidFill>
                  <a:prstClr val="black"/>
                </a:solidFill>
                <a:latin typeface="黑体" panose="02010609060101010101" pitchFamily="49" charset="-122"/>
                <a:ea typeface="黑体" panose="02010609060101010101" pitchFamily="49" charset="-122"/>
              </a:rPr>
              <a:t>较低，落后</a:t>
            </a:r>
            <a:r>
              <a:rPr lang="zh-CN" altLang="en-US" sz="2400" b="1" dirty="0">
                <a:solidFill>
                  <a:prstClr val="black"/>
                </a:solidFill>
                <a:latin typeface="黑体" panose="02010609060101010101" pitchFamily="49" charset="-122"/>
                <a:ea typeface="黑体" panose="02010609060101010101" pitchFamily="49" charset="-122"/>
              </a:rPr>
              <a:t>于北京平均</a:t>
            </a:r>
            <a:r>
              <a:rPr lang="zh-CN" altLang="en-US" sz="2400" b="1" dirty="0" smtClean="0">
                <a:solidFill>
                  <a:prstClr val="black"/>
                </a:solidFill>
                <a:latin typeface="黑体" panose="02010609060101010101" pitchFamily="49" charset="-122"/>
                <a:ea typeface="黑体" panose="02010609060101010101" pitchFamily="49" charset="-122"/>
              </a:rPr>
              <a:t>水平</a:t>
            </a:r>
            <a:endParaRPr lang="zh-CN" altLang="en-US" sz="2400" b="1" dirty="0">
              <a:solidFill>
                <a:prstClr val="black"/>
              </a:solidFill>
              <a:latin typeface="黑体" panose="02010609060101010101" pitchFamily="49" charset="-122"/>
              <a:ea typeface="黑体" panose="02010609060101010101" pitchFamily="49" charset="-122"/>
            </a:endParaRPr>
          </a:p>
        </p:txBody>
      </p:sp>
      <p:grpSp>
        <p:nvGrpSpPr>
          <p:cNvPr id="21" name="组合 20"/>
          <p:cNvGrpSpPr/>
          <p:nvPr/>
        </p:nvGrpSpPr>
        <p:grpSpPr>
          <a:xfrm>
            <a:off x="323528" y="2351319"/>
            <a:ext cx="8526462" cy="3309929"/>
            <a:chOff x="323528" y="1613420"/>
            <a:chExt cx="8526462" cy="3024336"/>
          </a:xfrm>
        </p:grpSpPr>
        <p:sp>
          <p:nvSpPr>
            <p:cNvPr id="5" name="Rectangle 2"/>
            <p:cNvSpPr>
              <a:spLocks noChangeArrowheads="1"/>
            </p:cNvSpPr>
            <p:nvPr/>
          </p:nvSpPr>
          <p:spPr bwMode="auto">
            <a:xfrm>
              <a:off x="323528" y="1613420"/>
              <a:ext cx="1350962" cy="924983"/>
            </a:xfrm>
            <a:prstGeom prst="rect">
              <a:avLst/>
            </a:prstGeom>
            <a:solidFill>
              <a:srgbClr val="FFC000">
                <a:alpha val="20000"/>
              </a:srgbClr>
            </a:solidFill>
            <a:ln w="6350">
              <a:noFill/>
              <a:miter lim="800000"/>
              <a:headEnd/>
              <a:tailEnd/>
            </a:ln>
            <a:effectLst>
              <a:outerShdw dist="35921" dir="2700000" algn="ctr" rotWithShape="0">
                <a:schemeClr val="bg2"/>
              </a:outerShdw>
            </a:effectLst>
          </p:spPr>
          <p:txBody>
            <a:bodyPr lIns="0" tIns="0" rIns="0" bIns="0" anchor="ctr">
              <a:noAutofit/>
            </a:bodyPr>
            <a:lstStyle/>
            <a:p>
              <a:pPr algn="ctr" eaLnBrk="0" hangingPunct="0">
                <a:defRPr/>
              </a:pPr>
              <a:r>
                <a:rPr lang="zh-CN" altLang="en-US" sz="2000" b="1" dirty="0">
                  <a:latin typeface="微软雅黑" pitchFamily="34" charset="-122"/>
                  <a:ea typeface="微软雅黑" pitchFamily="34" charset="-122"/>
                </a:rPr>
                <a:t>注册</a:t>
              </a:r>
              <a:r>
                <a:rPr lang="zh-CN" altLang="en-US" sz="2000" b="1" dirty="0" smtClean="0">
                  <a:latin typeface="微软雅黑" pitchFamily="34" charset="-122"/>
                  <a:ea typeface="微软雅黑" pitchFamily="34" charset="-122"/>
                </a:rPr>
                <a:t>资</a:t>
              </a:r>
              <a:endParaRPr lang="en-US" altLang="zh-CN" sz="2000" b="1" dirty="0" smtClean="0">
                <a:latin typeface="微软雅黑" pitchFamily="34" charset="-122"/>
                <a:ea typeface="微软雅黑" pitchFamily="34" charset="-122"/>
              </a:endParaRPr>
            </a:p>
            <a:p>
              <a:pPr algn="ctr" eaLnBrk="0" hangingPunct="0">
                <a:defRPr/>
              </a:pPr>
              <a:r>
                <a:rPr lang="zh-CN" altLang="en-US" sz="2000" b="1" dirty="0" smtClean="0">
                  <a:latin typeface="微软雅黑" pitchFamily="34" charset="-122"/>
                  <a:ea typeface="微软雅黑" pitchFamily="34" charset="-122"/>
                </a:rPr>
                <a:t>本低</a:t>
              </a:r>
              <a:endParaRPr lang="zh-CN" altLang="en-US" sz="2000" b="1" dirty="0">
                <a:latin typeface="微软雅黑" pitchFamily="34" charset="-122"/>
                <a:ea typeface="微软雅黑" pitchFamily="34" charset="-122"/>
              </a:endParaRPr>
            </a:p>
          </p:txBody>
        </p:sp>
        <p:sp>
          <p:nvSpPr>
            <p:cNvPr id="6" name="Rectangle 3"/>
            <p:cNvSpPr>
              <a:spLocks noChangeArrowheads="1"/>
            </p:cNvSpPr>
            <p:nvPr/>
          </p:nvSpPr>
          <p:spPr bwMode="auto">
            <a:xfrm>
              <a:off x="323528" y="2663757"/>
              <a:ext cx="1350962" cy="923663"/>
            </a:xfrm>
            <a:prstGeom prst="rect">
              <a:avLst/>
            </a:prstGeom>
            <a:solidFill>
              <a:srgbClr val="FFC000">
                <a:alpha val="20000"/>
              </a:srgbClr>
            </a:solidFill>
            <a:ln w="6350">
              <a:noFill/>
              <a:miter lim="800000"/>
              <a:headEnd/>
              <a:tailEnd/>
            </a:ln>
            <a:effectLst>
              <a:outerShdw dist="35921" dir="2700000" algn="ctr" rotWithShape="0">
                <a:schemeClr val="bg2"/>
              </a:outerShdw>
            </a:effectLst>
          </p:spPr>
          <p:txBody>
            <a:bodyPr lIns="0" tIns="0" rIns="0" bIns="0" anchor="ctr">
              <a:noAutofit/>
            </a:bodyPr>
            <a:lstStyle/>
            <a:p>
              <a:pPr algn="ctr" eaLnBrk="0" hangingPunct="0">
                <a:defRPr/>
              </a:pPr>
              <a:r>
                <a:rPr lang="zh-CN" altLang="en-US" sz="2000" b="1" dirty="0">
                  <a:latin typeface="微软雅黑" pitchFamily="34" charset="-122"/>
                  <a:ea typeface="微软雅黑" pitchFamily="34" charset="-122"/>
                </a:rPr>
                <a:t>产值</a:t>
              </a:r>
              <a:r>
                <a:rPr lang="zh-CN" altLang="en-US" sz="2000" b="1" dirty="0" smtClean="0">
                  <a:latin typeface="微软雅黑" pitchFamily="34" charset="-122"/>
                  <a:ea typeface="微软雅黑" pitchFamily="34" charset="-122"/>
                </a:rPr>
                <a:t>低</a:t>
              </a:r>
              <a:endParaRPr lang="zh-CN" altLang="en-US" sz="2000" b="1" dirty="0">
                <a:latin typeface="微软雅黑" pitchFamily="34" charset="-122"/>
                <a:ea typeface="微软雅黑" pitchFamily="34" charset="-122"/>
              </a:endParaRPr>
            </a:p>
          </p:txBody>
        </p:sp>
        <p:sp>
          <p:nvSpPr>
            <p:cNvPr id="7" name="Rectangle 4"/>
            <p:cNvSpPr>
              <a:spLocks noChangeArrowheads="1"/>
            </p:cNvSpPr>
            <p:nvPr/>
          </p:nvSpPr>
          <p:spPr bwMode="auto">
            <a:xfrm>
              <a:off x="323528" y="3712774"/>
              <a:ext cx="1350962" cy="924982"/>
            </a:xfrm>
            <a:prstGeom prst="rect">
              <a:avLst/>
            </a:prstGeom>
            <a:solidFill>
              <a:srgbClr val="FFC000">
                <a:alpha val="20000"/>
              </a:srgbClr>
            </a:solidFill>
            <a:ln w="6350">
              <a:noFill/>
              <a:miter lim="800000"/>
              <a:headEnd/>
              <a:tailEnd/>
            </a:ln>
            <a:effectLst>
              <a:outerShdw dist="35921" dir="2700000" algn="ctr" rotWithShape="0">
                <a:schemeClr val="bg2"/>
              </a:outerShdw>
            </a:effectLst>
          </p:spPr>
          <p:txBody>
            <a:bodyPr lIns="0" tIns="0" rIns="0" bIns="0" anchor="ctr">
              <a:noAutofit/>
            </a:bodyPr>
            <a:lstStyle/>
            <a:p>
              <a:pPr algn="ctr" eaLnBrk="0" hangingPunct="0">
                <a:defRPr/>
              </a:pPr>
              <a:r>
                <a:rPr lang="zh-CN" altLang="en-US" sz="2000" b="1" dirty="0">
                  <a:latin typeface="微软雅黑" pitchFamily="34" charset="-122"/>
                  <a:ea typeface="微软雅黑" pitchFamily="34" charset="-122"/>
                </a:rPr>
                <a:t>数量少</a:t>
              </a:r>
            </a:p>
          </p:txBody>
        </p:sp>
        <p:sp>
          <p:nvSpPr>
            <p:cNvPr id="8" name="Rectangle 6"/>
            <p:cNvSpPr>
              <a:spLocks noChangeArrowheads="1"/>
            </p:cNvSpPr>
            <p:nvPr/>
          </p:nvSpPr>
          <p:spPr bwMode="auto">
            <a:xfrm>
              <a:off x="1796728" y="1613420"/>
              <a:ext cx="7053262" cy="924983"/>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72000" tIns="0" rIns="0" bIns="0" anchor="ctr">
              <a:noAutofit/>
            </a:bodyPr>
            <a:lstStyle/>
            <a:p>
              <a:r>
                <a:rPr lang="zh-CN" altLang="en-US" dirty="0">
                  <a:solidFill>
                    <a:srgbClr val="595959"/>
                  </a:solidFill>
                  <a:latin typeface="微软雅黑" pitchFamily="34" charset="-122"/>
                  <a:ea typeface="微软雅黑" pitchFamily="34" charset="-122"/>
                  <a:sym typeface="Arial" pitchFamily="34" charset="0"/>
                </a:rPr>
                <a:t>软件与信息技术服务业企业注册资本记录在册的有</a:t>
              </a:r>
              <a:r>
                <a:rPr lang="en-US" altLang="zh-CN" sz="2800" dirty="0">
                  <a:solidFill>
                    <a:srgbClr val="595959"/>
                  </a:solidFill>
                  <a:latin typeface="微软雅黑" pitchFamily="34" charset="-122"/>
                  <a:ea typeface="微软雅黑" pitchFamily="34" charset="-122"/>
                  <a:sym typeface="Arial" pitchFamily="34" charset="0"/>
                </a:rPr>
                <a:t>22</a:t>
              </a:r>
              <a:r>
                <a:rPr lang="zh-CN" altLang="en-US" dirty="0">
                  <a:solidFill>
                    <a:srgbClr val="595959"/>
                  </a:solidFill>
                  <a:latin typeface="微软雅黑" pitchFamily="34" charset="-122"/>
                  <a:ea typeface="微软雅黑" pitchFamily="34" charset="-122"/>
                  <a:sym typeface="Arial" pitchFamily="34" charset="0"/>
                </a:rPr>
                <a:t>家，大部分在</a:t>
              </a:r>
              <a:r>
                <a:rPr lang="en-US" altLang="zh-CN" sz="2800" b="1" dirty="0">
                  <a:solidFill>
                    <a:srgbClr val="595959"/>
                  </a:solidFill>
                  <a:latin typeface="微软雅黑" pitchFamily="34" charset="-122"/>
                  <a:ea typeface="微软雅黑" pitchFamily="34" charset="-122"/>
                  <a:sym typeface="Arial" pitchFamily="34" charset="0"/>
                </a:rPr>
                <a:t>1000</a:t>
              </a:r>
              <a:r>
                <a:rPr lang="zh-CN" altLang="en-US" sz="2800" b="1" dirty="0">
                  <a:solidFill>
                    <a:srgbClr val="595959"/>
                  </a:solidFill>
                  <a:latin typeface="微软雅黑" pitchFamily="34" charset="-122"/>
                  <a:ea typeface="微软雅黑" pitchFamily="34" charset="-122"/>
                  <a:sym typeface="Arial" pitchFamily="34" charset="0"/>
                </a:rPr>
                <a:t>万</a:t>
              </a:r>
              <a:r>
                <a:rPr lang="en-US" altLang="zh-CN" sz="2800" b="1" dirty="0">
                  <a:solidFill>
                    <a:srgbClr val="595959"/>
                  </a:solidFill>
                  <a:latin typeface="微软雅黑" pitchFamily="34" charset="-122"/>
                  <a:ea typeface="微软雅黑" pitchFamily="34" charset="-122"/>
                  <a:sym typeface="Arial" pitchFamily="34" charset="0"/>
                </a:rPr>
                <a:t>-1</a:t>
              </a:r>
              <a:r>
                <a:rPr lang="zh-CN" altLang="en-US" sz="2800" b="1" dirty="0">
                  <a:solidFill>
                    <a:srgbClr val="595959"/>
                  </a:solidFill>
                  <a:latin typeface="微软雅黑" pitchFamily="34" charset="-122"/>
                  <a:ea typeface="微软雅黑" pitchFamily="34" charset="-122"/>
                  <a:sym typeface="Arial" pitchFamily="34" charset="0"/>
                </a:rPr>
                <a:t>亿</a:t>
              </a:r>
              <a:r>
                <a:rPr lang="zh-CN" altLang="en-US" dirty="0" smtClean="0">
                  <a:solidFill>
                    <a:srgbClr val="595959"/>
                  </a:solidFill>
                  <a:latin typeface="微软雅黑" pitchFamily="34" charset="-122"/>
                  <a:ea typeface="微软雅黑" pitchFamily="34" charset="-122"/>
                  <a:sym typeface="Arial" pitchFamily="34" charset="0"/>
                </a:rPr>
                <a:t>元</a:t>
              </a:r>
              <a:endParaRPr lang="zh-CN" altLang="en-US" dirty="0">
                <a:solidFill>
                  <a:srgbClr val="595959"/>
                </a:solidFill>
                <a:latin typeface="微软雅黑" pitchFamily="34" charset="-122"/>
                <a:ea typeface="微软雅黑" pitchFamily="34" charset="-122"/>
                <a:sym typeface="Arial" pitchFamily="34" charset="0"/>
              </a:endParaRPr>
            </a:p>
          </p:txBody>
        </p:sp>
        <p:sp>
          <p:nvSpPr>
            <p:cNvPr id="11" name="Rectangle 9"/>
            <p:cNvSpPr>
              <a:spLocks noChangeArrowheads="1"/>
            </p:cNvSpPr>
            <p:nvPr/>
          </p:nvSpPr>
          <p:spPr bwMode="auto">
            <a:xfrm>
              <a:off x="1796728" y="2663757"/>
              <a:ext cx="7053262" cy="923663"/>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72000" tIns="0" rIns="0" bIns="0" anchor="ctr">
              <a:noAutofit/>
            </a:bodyPr>
            <a:lstStyle/>
            <a:p>
              <a:r>
                <a:rPr lang="zh-CN" altLang="en-US" dirty="0">
                  <a:solidFill>
                    <a:srgbClr val="595959"/>
                  </a:solidFill>
                  <a:latin typeface="微软雅黑" pitchFamily="34" charset="-122"/>
                  <a:ea typeface="微软雅黑" pitchFamily="34" charset="-122"/>
                  <a:sym typeface="Arial" pitchFamily="34" charset="0"/>
                </a:rPr>
                <a:t>顺义区软件与信息技术服务业企业</a:t>
              </a:r>
              <a:r>
                <a:rPr lang="en-US" altLang="zh-CN" dirty="0">
                  <a:solidFill>
                    <a:srgbClr val="595959"/>
                  </a:solidFill>
                  <a:latin typeface="微软雅黑" pitchFamily="34" charset="-122"/>
                  <a:ea typeface="微软雅黑" pitchFamily="34" charset="-122"/>
                  <a:sym typeface="Arial" pitchFamily="34" charset="0"/>
                </a:rPr>
                <a:t>2015</a:t>
              </a:r>
              <a:r>
                <a:rPr lang="zh-CN" altLang="en-US" dirty="0">
                  <a:solidFill>
                    <a:srgbClr val="595959"/>
                  </a:solidFill>
                  <a:latin typeface="微软雅黑" pitchFamily="34" charset="-122"/>
                  <a:ea typeface="微软雅黑" pitchFamily="34" charset="-122"/>
                  <a:sym typeface="Arial" pitchFamily="34" charset="0"/>
                </a:rPr>
                <a:t>年</a:t>
              </a:r>
              <a:r>
                <a:rPr lang="en-US" altLang="zh-CN" dirty="0">
                  <a:solidFill>
                    <a:srgbClr val="595959"/>
                  </a:solidFill>
                  <a:latin typeface="微软雅黑" pitchFamily="34" charset="-122"/>
                  <a:ea typeface="微软雅黑" pitchFamily="34" charset="-122"/>
                  <a:sym typeface="Arial" pitchFamily="34" charset="0"/>
                </a:rPr>
                <a:t>1-9</a:t>
              </a:r>
              <a:r>
                <a:rPr lang="zh-CN" altLang="en-US" dirty="0">
                  <a:solidFill>
                    <a:srgbClr val="595959"/>
                  </a:solidFill>
                  <a:latin typeface="微软雅黑" pitchFamily="34" charset="-122"/>
                  <a:ea typeface="微软雅黑" pitchFamily="34" charset="-122"/>
                  <a:sym typeface="Arial" pitchFamily="34" charset="0"/>
                </a:rPr>
                <a:t>月份产值记录在册的共有</a:t>
              </a:r>
              <a:r>
                <a:rPr lang="en-US" altLang="zh-CN" sz="2800" b="1" dirty="0">
                  <a:solidFill>
                    <a:srgbClr val="595959"/>
                  </a:solidFill>
                  <a:latin typeface="微软雅黑" pitchFamily="34" charset="-122"/>
                  <a:ea typeface="微软雅黑" pitchFamily="34" charset="-122"/>
                  <a:sym typeface="Arial" pitchFamily="34" charset="0"/>
                </a:rPr>
                <a:t>39</a:t>
              </a:r>
              <a:r>
                <a:rPr lang="zh-CN" altLang="en-US" b="1" dirty="0">
                  <a:solidFill>
                    <a:srgbClr val="595959"/>
                  </a:solidFill>
                  <a:latin typeface="微软雅黑" pitchFamily="34" charset="-122"/>
                  <a:ea typeface="微软雅黑" pitchFamily="34" charset="-122"/>
                  <a:sym typeface="Arial" pitchFamily="34" charset="0"/>
                </a:rPr>
                <a:t>家</a:t>
              </a:r>
              <a:r>
                <a:rPr lang="zh-CN" altLang="en-US" dirty="0">
                  <a:solidFill>
                    <a:srgbClr val="595959"/>
                  </a:solidFill>
                  <a:latin typeface="微软雅黑" pitchFamily="34" charset="-122"/>
                  <a:ea typeface="微软雅黑" pitchFamily="34" charset="-122"/>
                  <a:sym typeface="Arial" pitchFamily="34" charset="0"/>
                </a:rPr>
                <a:t>，产值在</a:t>
              </a:r>
              <a:r>
                <a:rPr lang="en-US" altLang="zh-CN" sz="2800" b="1" dirty="0">
                  <a:solidFill>
                    <a:srgbClr val="595959"/>
                  </a:solidFill>
                  <a:latin typeface="微软雅黑" pitchFamily="34" charset="-122"/>
                  <a:ea typeface="微软雅黑" pitchFamily="34" charset="-122"/>
                  <a:sym typeface="Arial" pitchFamily="34" charset="0"/>
                </a:rPr>
                <a:t>1</a:t>
              </a:r>
              <a:r>
                <a:rPr lang="zh-CN" altLang="en-US" sz="2400" b="1" dirty="0">
                  <a:solidFill>
                    <a:srgbClr val="595959"/>
                  </a:solidFill>
                  <a:latin typeface="微软雅黑" pitchFamily="34" charset="-122"/>
                  <a:ea typeface="微软雅黑" pitchFamily="34" charset="-122"/>
                  <a:sym typeface="Arial" pitchFamily="34" charset="0"/>
                </a:rPr>
                <a:t>亿元以下</a:t>
              </a:r>
              <a:r>
                <a:rPr lang="zh-CN" altLang="en-US" dirty="0">
                  <a:solidFill>
                    <a:srgbClr val="595959"/>
                  </a:solidFill>
                  <a:latin typeface="微软雅黑" pitchFamily="34" charset="-122"/>
                  <a:ea typeface="微软雅黑" pitchFamily="34" charset="-122"/>
                  <a:sym typeface="Arial" pitchFamily="34" charset="0"/>
                </a:rPr>
                <a:t>的居多</a:t>
              </a:r>
              <a:r>
                <a:rPr lang="zh-CN" altLang="en-US" b="1" dirty="0" smtClean="0">
                  <a:solidFill>
                    <a:srgbClr val="595959"/>
                  </a:solidFill>
                  <a:latin typeface="微软雅黑" pitchFamily="34" charset="-122"/>
                  <a:ea typeface="微软雅黑" pitchFamily="34" charset="-122"/>
                  <a:sym typeface="Arial" pitchFamily="34" charset="0"/>
                </a:rPr>
                <a:t>。</a:t>
              </a:r>
              <a:endParaRPr lang="zh-CN" altLang="en-US" b="1" dirty="0">
                <a:solidFill>
                  <a:srgbClr val="595959"/>
                </a:solidFill>
                <a:latin typeface="微软雅黑" pitchFamily="34" charset="-122"/>
                <a:ea typeface="微软雅黑" pitchFamily="34" charset="-122"/>
                <a:sym typeface="Arial" pitchFamily="34" charset="0"/>
              </a:endParaRPr>
            </a:p>
          </p:txBody>
        </p:sp>
        <p:sp>
          <p:nvSpPr>
            <p:cNvPr id="13" name="Rectangle 12"/>
            <p:cNvSpPr>
              <a:spLocks noChangeArrowheads="1"/>
            </p:cNvSpPr>
            <p:nvPr/>
          </p:nvSpPr>
          <p:spPr bwMode="auto">
            <a:xfrm>
              <a:off x="1796728" y="3712774"/>
              <a:ext cx="7053262" cy="924982"/>
            </a:xfrm>
            <a:prstGeom prst="rect">
              <a:avLst/>
            </a:prstGeom>
            <a:noFill/>
            <a:ln w="6350">
              <a:solidFill>
                <a:schemeClr val="tx1"/>
              </a:solidFill>
              <a:miter lim="800000"/>
              <a:headEnd/>
              <a:tailEnd/>
            </a:ln>
            <a:extLst>
              <a:ext uri="{909E8E84-426E-40DD-AFC4-6F175D3DCCD1}">
                <a14:hiddenFill xmlns:a14="http://schemas.microsoft.com/office/drawing/2010/main" xmlns="">
                  <a:solidFill>
                    <a:srgbClr val="FFFFFF"/>
                  </a:solidFill>
                </a14:hiddenFill>
              </a:ext>
            </a:extLst>
          </p:spPr>
          <p:txBody>
            <a:bodyPr lIns="72000" tIns="0" rIns="0" bIns="0" anchor="ctr">
              <a:noAutofit/>
            </a:bodyPr>
            <a:lstStyle/>
            <a:p>
              <a:r>
                <a:rPr lang="zh-CN" altLang="en-US" dirty="0">
                  <a:solidFill>
                    <a:srgbClr val="595959"/>
                  </a:solidFill>
                  <a:latin typeface="微软雅黑" pitchFamily="34" charset="-122"/>
                  <a:ea typeface="微软雅黑" pitchFamily="34" charset="-122"/>
                  <a:sym typeface="Arial" pitchFamily="34" charset="0"/>
                </a:rPr>
                <a:t>顺义区规模以上的软件和信息服务业企业只有</a:t>
              </a:r>
              <a:r>
                <a:rPr lang="en-US" altLang="zh-CN" sz="2800" b="1" dirty="0">
                  <a:solidFill>
                    <a:srgbClr val="595959"/>
                  </a:solidFill>
                  <a:latin typeface="微软雅黑" pitchFamily="34" charset="-122"/>
                  <a:ea typeface="微软雅黑" pitchFamily="34" charset="-122"/>
                  <a:sym typeface="Arial" pitchFamily="34" charset="0"/>
                </a:rPr>
                <a:t>44</a:t>
              </a:r>
              <a:r>
                <a:rPr lang="zh-CN" altLang="en-US" b="1" dirty="0" smtClean="0">
                  <a:solidFill>
                    <a:srgbClr val="595959"/>
                  </a:solidFill>
                  <a:latin typeface="微软雅黑" pitchFamily="34" charset="-122"/>
                  <a:ea typeface="微软雅黑" pitchFamily="34" charset="-122"/>
                  <a:sym typeface="Arial" pitchFamily="34" charset="0"/>
                </a:rPr>
                <a:t>家</a:t>
              </a:r>
              <a:endParaRPr lang="zh-CN" altLang="en-US" b="1" dirty="0">
                <a:solidFill>
                  <a:srgbClr val="595959"/>
                </a:solidFill>
                <a:latin typeface="微软雅黑" pitchFamily="34" charset="-122"/>
                <a:ea typeface="微软雅黑" pitchFamily="34" charset="-122"/>
                <a:sym typeface="Arial" pitchFamily="34" charset="0"/>
              </a:endParaRPr>
            </a:p>
          </p:txBody>
        </p:sp>
      </p:grpSp>
    </p:spTree>
    <p:extLst>
      <p:ext uri="{BB962C8B-B14F-4D97-AF65-F5344CB8AC3E}">
        <p14:creationId xmlns:p14="http://schemas.microsoft.com/office/powerpoint/2010/main" xmlns="" val="305537340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2"/>
          <p:cNvSpPr>
            <a:spLocks noGrp="1"/>
          </p:cNvSpPr>
          <p:nvPr>
            <p:ph type="sldNum" sz="quarter" idx="12"/>
          </p:nvPr>
        </p:nvSpPr>
        <p:spPr/>
        <p:txBody>
          <a:bodyPr/>
          <a:lstStyle/>
          <a:p>
            <a:fld id="{57F98C0C-FAF2-480B-87BE-9D56BE4863FC}" type="slidenum">
              <a:rPr lang="zh-CN" altLang="en-US" smtClean="0"/>
              <a:pPr/>
              <a:t>52</a:t>
            </a:fld>
            <a:endParaRPr lang="zh-CN" altLang="en-US"/>
          </a:p>
        </p:txBody>
      </p:sp>
      <p:sp>
        <p:nvSpPr>
          <p:cNvPr id="4" name="矩形 3"/>
          <p:cNvSpPr/>
          <p:nvPr/>
        </p:nvSpPr>
        <p:spPr>
          <a:xfrm>
            <a:off x="395535" y="54880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2400" b="1" dirty="0">
                <a:solidFill>
                  <a:schemeClr val="tx1"/>
                </a:solidFill>
                <a:latin typeface="黑体" panose="02010609060101010101" pitchFamily="49" charset="-122"/>
                <a:ea typeface="黑体" panose="02010609060101010101" pitchFamily="49" charset="-122"/>
              </a:rPr>
              <a:t>缺乏公共服务平台，政府服务效率需要进一步提高</a:t>
            </a:r>
          </a:p>
        </p:txBody>
      </p:sp>
      <p:grpSp>
        <p:nvGrpSpPr>
          <p:cNvPr id="24" name="组 23"/>
          <p:cNvGrpSpPr/>
          <p:nvPr/>
        </p:nvGrpSpPr>
        <p:grpSpPr>
          <a:xfrm>
            <a:off x="393739" y="1444276"/>
            <a:ext cx="8356519" cy="1525553"/>
            <a:chOff x="1115616" y="519973"/>
            <a:chExt cx="6768752" cy="1373787"/>
          </a:xfrm>
        </p:grpSpPr>
        <p:sp>
          <p:nvSpPr>
            <p:cNvPr id="25" name="椭圆 24"/>
            <p:cNvSpPr/>
            <p:nvPr/>
          </p:nvSpPr>
          <p:spPr>
            <a:xfrm>
              <a:off x="1132803" y="1492204"/>
              <a:ext cx="239380" cy="212196"/>
            </a:xfrm>
            <a:prstGeom prst="ellipse">
              <a:avLst/>
            </a:prstGeom>
            <a:gradFill flip="none" rotWithShape="1">
              <a:gsLst>
                <a:gs pos="44000">
                  <a:srgbClr val="0070C0">
                    <a:shade val="30000"/>
                    <a:satMod val="115000"/>
                  </a:srgbClr>
                </a:gs>
                <a:gs pos="81000">
                  <a:srgbClr val="0070C0">
                    <a:shade val="67500"/>
                    <a:satMod val="115000"/>
                  </a:srgbClr>
                </a:gs>
                <a:gs pos="100000">
                  <a:srgbClr val="0070C0">
                    <a:shade val="100000"/>
                    <a:satMod val="115000"/>
                  </a:srgbClr>
                </a:gs>
              </a:gsLst>
              <a:path path="circle">
                <a:fillToRect l="50000" t="50000" r="50000" b="50000"/>
              </a:path>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椭圆 25"/>
            <p:cNvSpPr/>
            <p:nvPr/>
          </p:nvSpPr>
          <p:spPr>
            <a:xfrm>
              <a:off x="1137388" y="779418"/>
              <a:ext cx="239380" cy="212196"/>
            </a:xfrm>
            <a:prstGeom prst="ellipse">
              <a:avLst/>
            </a:prstGeom>
            <a:gradFill flip="none" rotWithShape="1">
              <a:gsLst>
                <a:gs pos="44000">
                  <a:srgbClr val="0070C0">
                    <a:shade val="30000"/>
                    <a:satMod val="115000"/>
                  </a:srgbClr>
                </a:gs>
                <a:gs pos="81000">
                  <a:srgbClr val="0070C0">
                    <a:shade val="67500"/>
                    <a:satMod val="115000"/>
                  </a:srgbClr>
                </a:gs>
                <a:gs pos="100000">
                  <a:srgbClr val="0070C0">
                    <a:shade val="100000"/>
                    <a:satMod val="115000"/>
                  </a:srgbClr>
                </a:gs>
              </a:gsLst>
              <a:path path="circle">
                <a:fillToRect l="50000" t="50000" r="50000" b="50000"/>
              </a:path>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圆角矩形 26"/>
            <p:cNvSpPr/>
            <p:nvPr/>
          </p:nvSpPr>
          <p:spPr>
            <a:xfrm>
              <a:off x="1210980" y="519973"/>
              <a:ext cx="6673388" cy="1373787"/>
            </a:xfrm>
            <a:prstGeom prst="roundRect">
              <a:avLst>
                <a:gd name="adj" fmla="val 7863"/>
              </a:avLst>
            </a:prstGeom>
            <a:gradFill flip="none" rotWithShape="1">
              <a:gsLst>
                <a:gs pos="0">
                  <a:sysClr val="window" lastClr="FFFFFF">
                    <a:lumMod val="95000"/>
                  </a:sysClr>
                </a:gs>
                <a:gs pos="50000">
                  <a:sysClr val="window" lastClr="FFFFFF">
                    <a:lumMod val="85000"/>
                  </a:sysClr>
                </a:gs>
                <a:gs pos="100000">
                  <a:sysClr val="window" lastClr="FFFFFF">
                    <a:lumMod val="95000"/>
                    <a:shade val="100000"/>
                    <a:satMod val="115000"/>
                  </a:sysClr>
                </a:gs>
              </a:gsLst>
              <a:lin ang="540000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25400" h="44450" prst="angle"/>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8" name="五边形 4"/>
            <p:cNvSpPr/>
            <p:nvPr/>
          </p:nvSpPr>
          <p:spPr>
            <a:xfrm>
              <a:off x="1133007" y="897733"/>
              <a:ext cx="2454237" cy="700569"/>
            </a:xfrm>
            <a:custGeom>
              <a:avLst/>
              <a:gdLst>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0 w 2448272"/>
                <a:gd name="connsiteY5" fmla="*/ 0 h 918020"/>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3008 w 2448272"/>
                <a:gd name="connsiteY5" fmla="*/ 436506 h 918020"/>
                <a:gd name="connsiteX6" fmla="*/ 0 w 2448272"/>
                <a:gd name="connsiteY6" fmla="*/ 0 h 918020"/>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88352 w 2448272"/>
                <a:gd name="connsiteY5" fmla="*/ 436506 h 918020"/>
                <a:gd name="connsiteX6" fmla="*/ 0 w 2448272"/>
                <a:gd name="connsiteY6" fmla="*/ 0 h 918020"/>
                <a:gd name="connsiteX0" fmla="*/ 122121 w 2570393"/>
                <a:gd name="connsiteY0" fmla="*/ 0 h 918020"/>
                <a:gd name="connsiteX1" fmla="*/ 2128348 w 2570393"/>
                <a:gd name="connsiteY1" fmla="*/ 0 h 918020"/>
                <a:gd name="connsiteX2" fmla="*/ 2570393 w 2570393"/>
                <a:gd name="connsiteY2" fmla="*/ 459010 h 918020"/>
                <a:gd name="connsiteX3" fmla="*/ 2128348 w 2570393"/>
                <a:gd name="connsiteY3" fmla="*/ 918020 h 918020"/>
                <a:gd name="connsiteX4" fmla="*/ 122121 w 2570393"/>
                <a:gd name="connsiteY4" fmla="*/ 918020 h 918020"/>
                <a:gd name="connsiteX5" fmla="*/ 210473 w 2570393"/>
                <a:gd name="connsiteY5" fmla="*/ 436506 h 918020"/>
                <a:gd name="connsiteX6" fmla="*/ 122121 w 2570393"/>
                <a:gd name="connsiteY6" fmla="*/ 0 h 918020"/>
                <a:gd name="connsiteX0" fmla="*/ 4076 w 2452348"/>
                <a:gd name="connsiteY0" fmla="*/ 0 h 918020"/>
                <a:gd name="connsiteX1" fmla="*/ 2010303 w 2452348"/>
                <a:gd name="connsiteY1" fmla="*/ 0 h 918020"/>
                <a:gd name="connsiteX2" fmla="*/ 2452348 w 2452348"/>
                <a:gd name="connsiteY2" fmla="*/ 459010 h 918020"/>
                <a:gd name="connsiteX3" fmla="*/ 2010303 w 2452348"/>
                <a:gd name="connsiteY3" fmla="*/ 918020 h 918020"/>
                <a:gd name="connsiteX4" fmla="*/ 4076 w 2452348"/>
                <a:gd name="connsiteY4" fmla="*/ 918020 h 918020"/>
                <a:gd name="connsiteX5" fmla="*/ 92428 w 2452348"/>
                <a:gd name="connsiteY5" fmla="*/ 436506 h 918020"/>
                <a:gd name="connsiteX6" fmla="*/ 4076 w 2452348"/>
                <a:gd name="connsiteY6" fmla="*/ 0 h 918020"/>
                <a:gd name="connsiteX0" fmla="*/ 6458 w 2454730"/>
                <a:gd name="connsiteY0" fmla="*/ 0 h 918020"/>
                <a:gd name="connsiteX1" fmla="*/ 2012685 w 2454730"/>
                <a:gd name="connsiteY1" fmla="*/ 0 h 918020"/>
                <a:gd name="connsiteX2" fmla="*/ 2454730 w 2454730"/>
                <a:gd name="connsiteY2" fmla="*/ 459010 h 918020"/>
                <a:gd name="connsiteX3" fmla="*/ 2012685 w 2454730"/>
                <a:gd name="connsiteY3" fmla="*/ 918020 h 918020"/>
                <a:gd name="connsiteX4" fmla="*/ 6458 w 2454730"/>
                <a:gd name="connsiteY4" fmla="*/ 918020 h 918020"/>
                <a:gd name="connsiteX5" fmla="*/ 94810 w 2454730"/>
                <a:gd name="connsiteY5" fmla="*/ 436506 h 918020"/>
                <a:gd name="connsiteX6" fmla="*/ 6458 w 2454730"/>
                <a:gd name="connsiteY6" fmla="*/ 0 h 918020"/>
                <a:gd name="connsiteX0" fmla="*/ 9649 w 2457921"/>
                <a:gd name="connsiteY0" fmla="*/ 0 h 918020"/>
                <a:gd name="connsiteX1" fmla="*/ 2015876 w 2457921"/>
                <a:gd name="connsiteY1" fmla="*/ 0 h 918020"/>
                <a:gd name="connsiteX2" fmla="*/ 2457921 w 2457921"/>
                <a:gd name="connsiteY2" fmla="*/ 459010 h 918020"/>
                <a:gd name="connsiteX3" fmla="*/ 2015876 w 2457921"/>
                <a:gd name="connsiteY3" fmla="*/ 918020 h 918020"/>
                <a:gd name="connsiteX4" fmla="*/ 9649 w 2457921"/>
                <a:gd name="connsiteY4" fmla="*/ 918020 h 918020"/>
                <a:gd name="connsiteX5" fmla="*/ 49233 w 2457921"/>
                <a:gd name="connsiteY5" fmla="*/ 424314 h 918020"/>
                <a:gd name="connsiteX6" fmla="*/ 9649 w 2457921"/>
                <a:gd name="connsiteY6" fmla="*/ 0 h 918020"/>
                <a:gd name="connsiteX0" fmla="*/ 5965 w 2454237"/>
                <a:gd name="connsiteY0" fmla="*/ 0 h 918020"/>
                <a:gd name="connsiteX1" fmla="*/ 2012192 w 2454237"/>
                <a:gd name="connsiteY1" fmla="*/ 0 h 918020"/>
                <a:gd name="connsiteX2" fmla="*/ 2454237 w 2454237"/>
                <a:gd name="connsiteY2" fmla="*/ 459010 h 918020"/>
                <a:gd name="connsiteX3" fmla="*/ 2012192 w 2454237"/>
                <a:gd name="connsiteY3" fmla="*/ 918020 h 918020"/>
                <a:gd name="connsiteX4" fmla="*/ 5965 w 2454237"/>
                <a:gd name="connsiteY4" fmla="*/ 918020 h 918020"/>
                <a:gd name="connsiteX5" fmla="*/ 106509 w 2454237"/>
                <a:gd name="connsiteY5" fmla="*/ 448698 h 918020"/>
                <a:gd name="connsiteX6" fmla="*/ 5965 w 2454237"/>
                <a:gd name="connsiteY6" fmla="*/ 0 h 91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4237" h="918020">
                  <a:moveTo>
                    <a:pt x="5965" y="0"/>
                  </a:moveTo>
                  <a:lnTo>
                    <a:pt x="2012192" y="0"/>
                  </a:lnTo>
                  <a:lnTo>
                    <a:pt x="2454237" y="459010"/>
                  </a:lnTo>
                  <a:lnTo>
                    <a:pt x="2012192" y="918020"/>
                  </a:lnTo>
                  <a:lnTo>
                    <a:pt x="5965" y="918020"/>
                  </a:lnTo>
                  <a:cubicBezTo>
                    <a:pt x="-21073" y="545160"/>
                    <a:pt x="107512" y="594200"/>
                    <a:pt x="106509" y="448698"/>
                  </a:cubicBezTo>
                  <a:cubicBezTo>
                    <a:pt x="105506" y="303196"/>
                    <a:pt x="-29608" y="267422"/>
                    <a:pt x="5965" y="0"/>
                  </a:cubicBezTo>
                  <a:close/>
                </a:path>
              </a:pathLst>
            </a:custGeom>
            <a:gradFill flip="none" rotWithShape="1">
              <a:gsLst>
                <a:gs pos="22000">
                  <a:schemeClr val="tx2">
                    <a:lumMod val="20000"/>
                    <a:lumOff val="80000"/>
                  </a:schemeClr>
                </a:gs>
                <a:gs pos="91966">
                  <a:schemeClr val="tx2">
                    <a:lumMod val="40000"/>
                    <a:lumOff val="60000"/>
                  </a:schemeClr>
                </a:gs>
                <a:gs pos="9000">
                  <a:schemeClr val="tx2">
                    <a:lumMod val="20000"/>
                    <a:lumOff val="80000"/>
                  </a:schemeClr>
                </a:gs>
                <a:gs pos="100000">
                  <a:schemeClr val="tx2">
                    <a:lumMod val="40000"/>
                    <a:lumOff val="60000"/>
                  </a:schemeClr>
                </a:gs>
              </a:gsLst>
              <a:lin ang="0" scaled="1"/>
              <a:tileRect/>
            </a:gradFill>
            <a:ln w="25400" cap="flat" cmpd="sng" algn="ctr">
              <a:noFill/>
              <a:prstDash val="solid"/>
            </a:ln>
            <a:effectLst>
              <a:outerShdw blurRad="25400" dist="25400" dir="5400000" algn="t" rotWithShape="0">
                <a:prstClr val="black">
                  <a:alpha val="23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9" name="五边形 4"/>
            <p:cNvSpPr/>
            <p:nvPr/>
          </p:nvSpPr>
          <p:spPr>
            <a:xfrm>
              <a:off x="1115616" y="881816"/>
              <a:ext cx="2454237" cy="385040"/>
            </a:xfrm>
            <a:custGeom>
              <a:avLst/>
              <a:gdLst>
                <a:gd name="connsiteX0" fmla="*/ 5965 w 2454237"/>
                <a:gd name="connsiteY0" fmla="*/ 0 h 497110"/>
                <a:gd name="connsiteX1" fmla="*/ 2012192 w 2454237"/>
                <a:gd name="connsiteY1" fmla="*/ 0 h 497110"/>
                <a:gd name="connsiteX2" fmla="*/ 2454237 w 2454237"/>
                <a:gd name="connsiteY2" fmla="*/ 459010 h 497110"/>
                <a:gd name="connsiteX3" fmla="*/ 1820645 w 2454237"/>
                <a:gd name="connsiteY3" fmla="*/ 3701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497110"/>
                <a:gd name="connsiteX1" fmla="*/ 2012192 w 2454237"/>
                <a:gd name="connsiteY1" fmla="*/ 0 h 497110"/>
                <a:gd name="connsiteX2" fmla="*/ 2454237 w 2454237"/>
                <a:gd name="connsiteY2" fmla="*/ 459010 h 497110"/>
                <a:gd name="connsiteX3" fmla="*/ 1820645 w 2454237"/>
                <a:gd name="connsiteY3" fmla="*/ 3701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497110"/>
                <a:gd name="connsiteX1" fmla="*/ 2012192 w 2454237"/>
                <a:gd name="connsiteY1" fmla="*/ 0 h 497110"/>
                <a:gd name="connsiteX2" fmla="*/ 2454237 w 2454237"/>
                <a:gd name="connsiteY2" fmla="*/ 459010 h 497110"/>
                <a:gd name="connsiteX3" fmla="*/ 1769845 w 2454237"/>
                <a:gd name="connsiteY3" fmla="*/ 3193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504553"/>
                <a:gd name="connsiteX1" fmla="*/ 2012192 w 2454237"/>
                <a:gd name="connsiteY1" fmla="*/ 0 h 504553"/>
                <a:gd name="connsiteX2" fmla="*/ 2454237 w 2454237"/>
                <a:gd name="connsiteY2" fmla="*/ 459010 h 504553"/>
                <a:gd name="connsiteX3" fmla="*/ 1769845 w 2454237"/>
                <a:gd name="connsiteY3" fmla="*/ 319310 h 504553"/>
                <a:gd name="connsiteX4" fmla="*/ 100677 w 2454237"/>
                <a:gd name="connsiteY4" fmla="*/ 497110 h 504553"/>
                <a:gd name="connsiteX5" fmla="*/ 106509 w 2454237"/>
                <a:gd name="connsiteY5" fmla="*/ 448698 h 504553"/>
                <a:gd name="connsiteX6" fmla="*/ 5965 w 2454237"/>
                <a:gd name="connsiteY6" fmla="*/ 0 h 50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4237" h="504553">
                  <a:moveTo>
                    <a:pt x="5965" y="0"/>
                  </a:moveTo>
                  <a:lnTo>
                    <a:pt x="2012192" y="0"/>
                  </a:lnTo>
                  <a:lnTo>
                    <a:pt x="2454237" y="459010"/>
                  </a:lnTo>
                  <a:cubicBezTo>
                    <a:pt x="2422313" y="520695"/>
                    <a:pt x="2162105" y="312960"/>
                    <a:pt x="1769845" y="319310"/>
                  </a:cubicBezTo>
                  <a:cubicBezTo>
                    <a:pt x="1377585" y="325660"/>
                    <a:pt x="805466" y="547512"/>
                    <a:pt x="100677" y="497110"/>
                  </a:cubicBezTo>
                  <a:cubicBezTo>
                    <a:pt x="104556" y="483418"/>
                    <a:pt x="106640" y="467721"/>
                    <a:pt x="106509" y="448698"/>
                  </a:cubicBezTo>
                  <a:cubicBezTo>
                    <a:pt x="105506" y="303196"/>
                    <a:pt x="-29608" y="267422"/>
                    <a:pt x="5965" y="0"/>
                  </a:cubicBezTo>
                  <a:close/>
                </a:path>
              </a:pathLst>
            </a:custGeom>
            <a:solidFill>
              <a:srgbClr val="FFFFFF">
                <a:alpha val="57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30" name="TextBox 53"/>
            <p:cNvSpPr txBox="1"/>
            <p:nvPr/>
          </p:nvSpPr>
          <p:spPr>
            <a:xfrm>
              <a:off x="1273403" y="1077278"/>
              <a:ext cx="1962902" cy="410086"/>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defRPr/>
              </a:pPr>
              <a:r>
                <a:rPr lang="zh-CN" altLang="en-US" sz="3200" dirty="0" smtClean="0">
                  <a:solidFill>
                    <a:srgbClr val="004F8A"/>
                  </a:solidFill>
                  <a:effectLst>
                    <a:outerShdw dist="38100" dir="5400000" algn="t" rotWithShape="0">
                      <a:sysClr val="window" lastClr="FFFFFF">
                        <a:alpha val="40000"/>
                      </a:sysClr>
                    </a:outerShdw>
                  </a:effectLst>
                </a:rPr>
                <a:t>平台缺失</a:t>
              </a:r>
              <a:endParaRPr lang="zh-CN" altLang="en-US" sz="3200" dirty="0">
                <a:solidFill>
                  <a:srgbClr val="004F8A"/>
                </a:solidFill>
                <a:effectLst>
                  <a:outerShdw dist="38100" dir="5400000" algn="t" rotWithShape="0">
                    <a:sysClr val="window" lastClr="FFFFFF">
                      <a:alpha val="40000"/>
                    </a:sysClr>
                  </a:outerShdw>
                </a:effectLst>
              </a:endParaRPr>
            </a:p>
          </p:txBody>
        </p:sp>
        <p:cxnSp>
          <p:nvCxnSpPr>
            <p:cNvPr id="31" name="直接连接符 55"/>
            <p:cNvCxnSpPr/>
            <p:nvPr/>
          </p:nvCxnSpPr>
          <p:spPr>
            <a:xfrm>
              <a:off x="1235306" y="607261"/>
              <a:ext cx="6620792" cy="0"/>
            </a:xfrm>
            <a:prstGeom prst="line">
              <a:avLst/>
            </a:prstGeom>
            <a:noFill/>
            <a:ln w="12700" cap="flat" cmpd="sng" algn="ctr">
              <a:solidFill>
                <a:sysClr val="window" lastClr="FFFFFF">
                  <a:lumMod val="65000"/>
                </a:sysClr>
              </a:solidFill>
              <a:prstDash val="dash"/>
            </a:ln>
            <a:effectLst>
              <a:outerShdw dist="12700" dir="5400000" algn="t" rotWithShape="0">
                <a:sysClr val="window" lastClr="FFFFFF"/>
              </a:outerShdw>
            </a:effectLst>
          </p:spPr>
        </p:cxnSp>
        <p:cxnSp>
          <p:nvCxnSpPr>
            <p:cNvPr id="32" name="直接连接符 56"/>
            <p:cNvCxnSpPr/>
            <p:nvPr/>
          </p:nvCxnSpPr>
          <p:spPr>
            <a:xfrm>
              <a:off x="1259632" y="1840621"/>
              <a:ext cx="6620792" cy="0"/>
            </a:xfrm>
            <a:prstGeom prst="line">
              <a:avLst/>
            </a:prstGeom>
            <a:noFill/>
            <a:ln w="12700" cap="flat" cmpd="sng" algn="ctr">
              <a:solidFill>
                <a:sysClr val="window" lastClr="FFFFFF">
                  <a:lumMod val="65000"/>
                </a:sysClr>
              </a:solidFill>
              <a:prstDash val="dash"/>
            </a:ln>
            <a:effectLst>
              <a:outerShdw dist="12700" dir="5400000" algn="t" rotWithShape="0">
                <a:sysClr val="window" lastClr="FFFFFF"/>
              </a:outerShdw>
            </a:effectLst>
          </p:spPr>
        </p:cxnSp>
        <p:sp>
          <p:nvSpPr>
            <p:cNvPr id="33" name="TextBox 61"/>
            <p:cNvSpPr txBox="1"/>
            <p:nvPr/>
          </p:nvSpPr>
          <p:spPr>
            <a:xfrm>
              <a:off x="3559135" y="750985"/>
              <a:ext cx="4296277" cy="772015"/>
            </a:xfrm>
            <a:prstGeom prst="rect">
              <a:avLst/>
            </a:prstGeom>
            <a:noFill/>
          </p:spPr>
          <p:txBody>
            <a:bodyPr wrap="square" rtlCol="0">
              <a:spAutoFit/>
            </a:bodyPr>
            <a:lstStyle/>
            <a:p>
              <a:pPr lvl="0">
                <a:lnSpc>
                  <a:spcPct val="150000"/>
                </a:lnSpc>
                <a:defRPr/>
              </a:pPr>
              <a:r>
                <a:rPr lang="zh-CN" altLang="en-US" sz="1400" kern="0" dirty="0" smtClean="0">
                  <a:solidFill>
                    <a:sysClr val="windowText" lastClr="000000">
                      <a:lumMod val="65000"/>
                      <a:lumOff val="35000"/>
                    </a:sysClr>
                  </a:solidFill>
                  <a:latin typeface="Arial" pitchFamily="34" charset="0"/>
                  <a:ea typeface="微软雅黑" pitchFamily="34" charset="-122"/>
                  <a:cs typeface="Arial" pitchFamily="34" charset="0"/>
                </a:rPr>
                <a:t>目前</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顺义区政府尚无公共服务</a:t>
              </a:r>
              <a:r>
                <a:rPr lang="zh-CN" altLang="en-US" sz="1400" kern="0" dirty="0" smtClean="0">
                  <a:solidFill>
                    <a:sysClr val="windowText" lastClr="000000">
                      <a:lumMod val="65000"/>
                      <a:lumOff val="35000"/>
                    </a:sysClr>
                  </a:solidFill>
                  <a:latin typeface="Arial" pitchFamily="34" charset="0"/>
                  <a:ea typeface="微软雅黑" pitchFamily="34" charset="-122"/>
                  <a:cs typeface="Arial" pitchFamily="34" charset="0"/>
                </a:rPr>
                <a:t>平台。</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通过“互联网</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公共服务平台建设，才能实现“政府搭台，企业唱戏”的格局，让服务企业能够在利用公共资源所构建的平台上开展服务</a:t>
              </a:r>
              <a:r>
                <a:rPr lang="zh-CN" altLang="en-US" sz="1400" kern="0" dirty="0" smtClean="0">
                  <a:solidFill>
                    <a:sysClr val="windowText" lastClr="000000">
                      <a:lumMod val="65000"/>
                      <a:lumOff val="35000"/>
                    </a:sysClr>
                  </a:solidFill>
                  <a:latin typeface="Arial" pitchFamily="34" charset="0"/>
                  <a:ea typeface="微软雅黑" pitchFamily="34" charset="-122"/>
                  <a:cs typeface="Arial" pitchFamily="34" charset="0"/>
                </a:rPr>
                <a:t>活动。</a:t>
              </a:r>
              <a:endPar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endParaRPr>
            </a:p>
          </p:txBody>
        </p:sp>
      </p:grpSp>
      <p:grpSp>
        <p:nvGrpSpPr>
          <p:cNvPr id="34" name="组合 33"/>
          <p:cNvGrpSpPr/>
          <p:nvPr/>
        </p:nvGrpSpPr>
        <p:grpSpPr>
          <a:xfrm>
            <a:off x="596683" y="3429000"/>
            <a:ext cx="7848872" cy="2728084"/>
            <a:chOff x="251519" y="2767143"/>
            <a:chExt cx="8712969" cy="3499065"/>
          </a:xfrm>
        </p:grpSpPr>
        <p:grpSp>
          <p:nvGrpSpPr>
            <p:cNvPr id="36" name="组合 35"/>
            <p:cNvGrpSpPr/>
            <p:nvPr/>
          </p:nvGrpSpPr>
          <p:grpSpPr>
            <a:xfrm>
              <a:off x="251519" y="2767143"/>
              <a:ext cx="8712969" cy="3499065"/>
              <a:chOff x="251520" y="2972506"/>
              <a:chExt cx="8712969" cy="2862562"/>
            </a:xfrm>
          </p:grpSpPr>
          <p:sp>
            <p:nvSpPr>
              <p:cNvPr id="39" name="矩形 7"/>
              <p:cNvSpPr/>
              <p:nvPr/>
            </p:nvSpPr>
            <p:spPr>
              <a:xfrm>
                <a:off x="251520" y="4604746"/>
                <a:ext cx="8712968" cy="1230322"/>
              </a:xfrm>
              <a:custGeom>
                <a:avLst/>
                <a:gdLst>
                  <a:gd name="connsiteX0" fmla="*/ 0 w 7812360"/>
                  <a:gd name="connsiteY0" fmla="*/ 0 h 1152128"/>
                  <a:gd name="connsiteX1" fmla="*/ 7812360 w 7812360"/>
                  <a:gd name="connsiteY1" fmla="*/ 0 h 1152128"/>
                  <a:gd name="connsiteX2" fmla="*/ 7812360 w 7812360"/>
                  <a:gd name="connsiteY2" fmla="*/ 1152128 h 1152128"/>
                  <a:gd name="connsiteX3" fmla="*/ 0 w 7812360"/>
                  <a:gd name="connsiteY3" fmla="*/ 1152128 h 1152128"/>
                  <a:gd name="connsiteX4" fmla="*/ 0 w 7812360"/>
                  <a:gd name="connsiteY4" fmla="*/ 0 h 1152128"/>
                  <a:gd name="connsiteX0" fmla="*/ 333829 w 7812360"/>
                  <a:gd name="connsiteY0" fmla="*/ 0 h 1166642"/>
                  <a:gd name="connsiteX1" fmla="*/ 7812360 w 7812360"/>
                  <a:gd name="connsiteY1" fmla="*/ 14514 h 1166642"/>
                  <a:gd name="connsiteX2" fmla="*/ 7812360 w 7812360"/>
                  <a:gd name="connsiteY2" fmla="*/ 1166642 h 1166642"/>
                  <a:gd name="connsiteX3" fmla="*/ 0 w 7812360"/>
                  <a:gd name="connsiteY3" fmla="*/ 1166642 h 1166642"/>
                  <a:gd name="connsiteX4" fmla="*/ 333829 w 7812360"/>
                  <a:gd name="connsiteY4" fmla="*/ 0 h 1166642"/>
                  <a:gd name="connsiteX0" fmla="*/ 333829 w 7812360"/>
                  <a:gd name="connsiteY0" fmla="*/ 0 h 1166642"/>
                  <a:gd name="connsiteX1" fmla="*/ 7434989 w 7812360"/>
                  <a:gd name="connsiteY1" fmla="*/ 14514 h 1166642"/>
                  <a:gd name="connsiteX2" fmla="*/ 7812360 w 7812360"/>
                  <a:gd name="connsiteY2" fmla="*/ 1166642 h 1166642"/>
                  <a:gd name="connsiteX3" fmla="*/ 0 w 7812360"/>
                  <a:gd name="connsiteY3" fmla="*/ 1166642 h 1166642"/>
                  <a:gd name="connsiteX4" fmla="*/ 333829 w 7812360"/>
                  <a:gd name="connsiteY4" fmla="*/ 0 h 116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2360" h="1166642">
                    <a:moveTo>
                      <a:pt x="333829" y="0"/>
                    </a:moveTo>
                    <a:lnTo>
                      <a:pt x="7434989" y="14514"/>
                    </a:lnTo>
                    <a:lnTo>
                      <a:pt x="7812360" y="1166642"/>
                    </a:lnTo>
                    <a:lnTo>
                      <a:pt x="0" y="1166642"/>
                    </a:lnTo>
                    <a:lnTo>
                      <a:pt x="333829" y="0"/>
                    </a:lnTo>
                    <a:close/>
                  </a:path>
                </a:pathLst>
              </a:custGeom>
              <a:solidFill>
                <a:schemeClr val="accent3">
                  <a:lumMod val="20000"/>
                  <a:lumOff val="80000"/>
                </a:schemeClr>
              </a:solidFill>
              <a:ln w="25400" cap="flat" cmpd="sng" algn="ctr">
                <a:solidFill>
                  <a:sysClr val="window" lastClr="FFFFFF">
                    <a:lumMod val="95000"/>
                  </a:sysClr>
                </a:solid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 lastClr="FFFFFF"/>
                  </a:solidFill>
                </a:endParaRPr>
              </a:p>
            </p:txBody>
          </p:sp>
          <p:sp>
            <p:nvSpPr>
              <p:cNvPr id="40" name="矩形 7"/>
              <p:cNvSpPr/>
              <p:nvPr/>
            </p:nvSpPr>
            <p:spPr>
              <a:xfrm>
                <a:off x="251521" y="2972506"/>
                <a:ext cx="8712968" cy="1224136"/>
              </a:xfrm>
              <a:custGeom>
                <a:avLst/>
                <a:gdLst>
                  <a:gd name="connsiteX0" fmla="*/ 0 w 7812360"/>
                  <a:gd name="connsiteY0" fmla="*/ 0 h 1152128"/>
                  <a:gd name="connsiteX1" fmla="*/ 7812360 w 7812360"/>
                  <a:gd name="connsiteY1" fmla="*/ 0 h 1152128"/>
                  <a:gd name="connsiteX2" fmla="*/ 7812360 w 7812360"/>
                  <a:gd name="connsiteY2" fmla="*/ 1152128 h 1152128"/>
                  <a:gd name="connsiteX3" fmla="*/ 0 w 7812360"/>
                  <a:gd name="connsiteY3" fmla="*/ 1152128 h 1152128"/>
                  <a:gd name="connsiteX4" fmla="*/ 0 w 7812360"/>
                  <a:gd name="connsiteY4" fmla="*/ 0 h 1152128"/>
                  <a:gd name="connsiteX0" fmla="*/ 333829 w 7812360"/>
                  <a:gd name="connsiteY0" fmla="*/ 0 h 1166642"/>
                  <a:gd name="connsiteX1" fmla="*/ 7812360 w 7812360"/>
                  <a:gd name="connsiteY1" fmla="*/ 14514 h 1166642"/>
                  <a:gd name="connsiteX2" fmla="*/ 7812360 w 7812360"/>
                  <a:gd name="connsiteY2" fmla="*/ 1166642 h 1166642"/>
                  <a:gd name="connsiteX3" fmla="*/ 0 w 7812360"/>
                  <a:gd name="connsiteY3" fmla="*/ 1166642 h 1166642"/>
                  <a:gd name="connsiteX4" fmla="*/ 333829 w 7812360"/>
                  <a:gd name="connsiteY4" fmla="*/ 0 h 1166642"/>
                  <a:gd name="connsiteX0" fmla="*/ 333829 w 7812360"/>
                  <a:gd name="connsiteY0" fmla="*/ 0 h 1166642"/>
                  <a:gd name="connsiteX1" fmla="*/ 7434989 w 7812360"/>
                  <a:gd name="connsiteY1" fmla="*/ 14514 h 1166642"/>
                  <a:gd name="connsiteX2" fmla="*/ 7812360 w 7812360"/>
                  <a:gd name="connsiteY2" fmla="*/ 1166642 h 1166642"/>
                  <a:gd name="connsiteX3" fmla="*/ 0 w 7812360"/>
                  <a:gd name="connsiteY3" fmla="*/ 1166642 h 1166642"/>
                  <a:gd name="connsiteX4" fmla="*/ 333829 w 7812360"/>
                  <a:gd name="connsiteY4" fmla="*/ 0 h 1166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2360" h="1166642">
                    <a:moveTo>
                      <a:pt x="333829" y="0"/>
                    </a:moveTo>
                    <a:lnTo>
                      <a:pt x="7434989" y="14514"/>
                    </a:lnTo>
                    <a:lnTo>
                      <a:pt x="7812360" y="1166642"/>
                    </a:lnTo>
                    <a:lnTo>
                      <a:pt x="0" y="1166642"/>
                    </a:lnTo>
                    <a:lnTo>
                      <a:pt x="333829" y="0"/>
                    </a:lnTo>
                    <a:close/>
                  </a:path>
                </a:pathLst>
              </a:custGeom>
              <a:gradFill flip="none" rotWithShape="1">
                <a:gsLst>
                  <a:gs pos="70000">
                    <a:sysClr val="window" lastClr="FFFFFF">
                      <a:lumMod val="95000"/>
                    </a:sysClr>
                  </a:gs>
                  <a:gs pos="0">
                    <a:sysClr val="window" lastClr="FFFFFF">
                      <a:lumMod val="85000"/>
                      <a:shade val="67500"/>
                      <a:satMod val="115000"/>
                    </a:sysClr>
                  </a:gs>
                  <a:gs pos="100000">
                    <a:sysClr val="window" lastClr="FFFFFF">
                      <a:lumMod val="85000"/>
                      <a:shade val="100000"/>
                      <a:satMod val="115000"/>
                    </a:sysClr>
                  </a:gs>
                </a:gsLst>
                <a:path path="circle">
                  <a:fillToRect l="50000" t="50000" r="50000" b="50000"/>
                </a:path>
                <a:tileRect/>
              </a:gradFill>
              <a:ln w="25400" cap="flat" cmpd="sng" algn="ctr">
                <a:solidFill>
                  <a:sysClr val="window" lastClr="FFFFFF">
                    <a:lumMod val="95000"/>
                  </a:sysClr>
                </a:solid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defRPr/>
                </a:pPr>
                <a:endParaRPr lang="en-US" kern="0">
                  <a:solidFill>
                    <a:sysClr val="window" lastClr="FFFFFF"/>
                  </a:solidFill>
                </a:endParaRPr>
              </a:p>
            </p:txBody>
          </p:sp>
          <p:sp>
            <p:nvSpPr>
              <p:cNvPr id="41" name="TextBox 40"/>
              <p:cNvSpPr txBox="1"/>
              <p:nvPr/>
            </p:nvSpPr>
            <p:spPr>
              <a:xfrm>
                <a:off x="5868145" y="4733730"/>
                <a:ext cx="2633246" cy="96884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50000"/>
                  </a:lnSpc>
                  <a:defRPr/>
                </a:pPr>
                <a:r>
                  <a:rPr lang="zh-CN" altLang="en-US" sz="1800" dirty="0" smtClean="0">
                    <a:solidFill>
                      <a:srgbClr val="004F8A"/>
                    </a:solidFill>
                    <a:effectLst>
                      <a:outerShdw dist="25400" dir="5400000" algn="t" rotWithShape="0">
                        <a:sysClr val="window" lastClr="FFFFFF">
                          <a:alpha val="29000"/>
                        </a:sysClr>
                      </a:outerShdw>
                    </a:effectLst>
                    <a:latin typeface="Adidas Unity" pitchFamily="2" charset="0"/>
                    <a:cs typeface="Times New Roman" pitchFamily="18" charset="0"/>
                  </a:rPr>
                  <a:t>促进政府决策、管理、服务水平的提高</a:t>
                </a:r>
                <a:endParaRPr lang="zh-CN" altLang="en-US" sz="1800" dirty="0">
                  <a:solidFill>
                    <a:srgbClr val="004F8A"/>
                  </a:solidFill>
                  <a:effectLst>
                    <a:outerShdw dist="25400" dir="5400000" algn="t" rotWithShape="0">
                      <a:sysClr val="window" lastClr="FFFFFF">
                        <a:alpha val="29000"/>
                      </a:sysClr>
                    </a:outerShdw>
                  </a:effectLst>
                  <a:latin typeface="Adidas Unity" pitchFamily="2" charset="0"/>
                  <a:cs typeface="Times New Roman" pitchFamily="18" charset="0"/>
                </a:endParaRPr>
              </a:p>
            </p:txBody>
          </p:sp>
          <p:sp>
            <p:nvSpPr>
              <p:cNvPr id="42" name="TextBox 41"/>
              <p:cNvSpPr txBox="1"/>
              <p:nvPr/>
            </p:nvSpPr>
            <p:spPr>
              <a:xfrm>
                <a:off x="747648" y="3071465"/>
                <a:ext cx="2240178" cy="96884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50000"/>
                  </a:lnSpc>
                  <a:defRPr/>
                </a:pPr>
                <a:r>
                  <a:rPr lang="zh-CN" altLang="en-US" sz="1800" dirty="0">
                    <a:solidFill>
                      <a:srgbClr val="714203"/>
                    </a:solidFill>
                    <a:effectLst>
                      <a:outerShdw dist="25400" dir="5400000" algn="t" rotWithShape="0">
                        <a:sysClr val="window" lastClr="FFFFFF">
                          <a:alpha val="29000"/>
                        </a:sysClr>
                      </a:outerShdw>
                    </a:effectLst>
                    <a:latin typeface="Adidas Unity" pitchFamily="2" charset="0"/>
                    <a:cs typeface="Times New Roman" pitchFamily="18" charset="0"/>
                  </a:rPr>
                  <a:t>提高</a:t>
                </a:r>
                <a:r>
                  <a:rPr lang="zh-CN" altLang="en-US" sz="1800" dirty="0" smtClean="0">
                    <a:solidFill>
                      <a:srgbClr val="714203"/>
                    </a:solidFill>
                    <a:effectLst>
                      <a:outerShdw dist="25400" dir="5400000" algn="t" rotWithShape="0">
                        <a:sysClr val="window" lastClr="FFFFFF">
                          <a:alpha val="29000"/>
                        </a:sysClr>
                      </a:outerShdw>
                    </a:effectLst>
                    <a:latin typeface="Adidas Unity" pitchFamily="2" charset="0"/>
                    <a:cs typeface="Times New Roman" pitchFamily="18" charset="0"/>
                  </a:rPr>
                  <a:t>工作效率，节约行政成本</a:t>
                </a:r>
                <a:endParaRPr lang="zh-CN" altLang="en-US" sz="1800" dirty="0">
                  <a:solidFill>
                    <a:srgbClr val="714203"/>
                  </a:solidFill>
                  <a:effectLst>
                    <a:outerShdw dist="25400" dir="5400000" algn="t" rotWithShape="0">
                      <a:sysClr val="window" lastClr="FFFFFF">
                        <a:alpha val="29000"/>
                      </a:sysClr>
                    </a:outerShdw>
                  </a:effectLst>
                  <a:latin typeface="Adidas Unity" pitchFamily="2" charset="0"/>
                  <a:cs typeface="Times New Roman" pitchFamily="18" charset="0"/>
                </a:endParaRPr>
              </a:p>
            </p:txBody>
          </p:sp>
        </p:grpSp>
        <p:sp>
          <p:nvSpPr>
            <p:cNvPr id="37" name="矩形 36"/>
            <p:cNvSpPr/>
            <p:nvPr/>
          </p:nvSpPr>
          <p:spPr>
            <a:xfrm>
              <a:off x="3375051" y="2800062"/>
              <a:ext cx="5013375" cy="1444810"/>
            </a:xfrm>
            <a:prstGeom prst="rect">
              <a:avLst/>
            </a:prstGeom>
          </p:spPr>
          <p:txBody>
            <a:bodyPr wrap="square">
              <a:spAutoFit/>
            </a:bodyPr>
            <a:lstStyle/>
            <a:p>
              <a:pPr>
                <a:lnSpc>
                  <a:spcPct val="120000"/>
                </a:lnSpc>
              </a:pPr>
              <a:r>
                <a:rPr lang="zh-CN" altLang="en-US" sz="1400" dirty="0">
                  <a:solidFill>
                    <a:prstClr val="black"/>
                  </a:solidFill>
                  <a:latin typeface="微软雅黑" panose="020B0503020204020204" pitchFamily="34" charset="-122"/>
                  <a:ea typeface="微软雅黑" panose="020B0503020204020204" pitchFamily="34" charset="-122"/>
                </a:rPr>
                <a:t>公共服务平台的建设，可以提升工作效率，节约行政成本，促使传统的部门组织朝着网络组织方向</a:t>
              </a:r>
              <a:r>
                <a:rPr lang="zh-CN" altLang="en-US" sz="1400" dirty="0" smtClean="0">
                  <a:solidFill>
                    <a:prstClr val="black"/>
                  </a:solidFill>
                  <a:latin typeface="微软雅黑" panose="020B0503020204020204" pitchFamily="34" charset="-122"/>
                  <a:ea typeface="微软雅黑" panose="020B0503020204020204" pitchFamily="34" charset="-122"/>
                </a:rPr>
                <a:t>发展</a:t>
              </a:r>
              <a:r>
                <a:rPr lang="zh-CN" altLang="en-US" sz="1400" dirty="0">
                  <a:solidFill>
                    <a:prstClr val="black"/>
                  </a:solidFill>
                  <a:latin typeface="微软雅黑" panose="020B0503020204020204" pitchFamily="34" charset="-122"/>
                  <a:ea typeface="微软雅黑" panose="020B0503020204020204" pitchFamily="34" charset="-122"/>
                </a:rPr>
                <a:t>，</a:t>
              </a:r>
              <a:r>
                <a:rPr lang="zh-CN" altLang="en-US" sz="1400" dirty="0" smtClean="0">
                  <a:solidFill>
                    <a:prstClr val="black"/>
                  </a:solidFill>
                  <a:latin typeface="微软雅黑" panose="020B0503020204020204" pitchFamily="34" charset="-122"/>
                  <a:ea typeface="微软雅黑" panose="020B0503020204020204" pitchFamily="34" charset="-122"/>
                </a:rPr>
                <a:t>规范</a:t>
              </a:r>
              <a:r>
                <a:rPr lang="zh-CN" altLang="en-US" sz="1400" dirty="0">
                  <a:solidFill>
                    <a:prstClr val="black"/>
                  </a:solidFill>
                  <a:latin typeface="微软雅黑" panose="020B0503020204020204" pitchFamily="34" charset="-122"/>
                  <a:ea typeface="微软雅黑" panose="020B0503020204020204" pitchFamily="34" charset="-122"/>
                </a:rPr>
                <a:t>、简化和优化办事流程，提高工作效率，使各项社会事务和服务更加公开、公正、</a:t>
              </a:r>
              <a:r>
                <a:rPr lang="zh-CN" altLang="en-US" sz="1400" dirty="0" smtClean="0">
                  <a:solidFill>
                    <a:prstClr val="black"/>
                  </a:solidFill>
                  <a:latin typeface="微软雅黑" panose="020B0503020204020204" pitchFamily="34" charset="-122"/>
                  <a:ea typeface="微软雅黑" panose="020B0503020204020204" pitchFamily="34" charset="-122"/>
                </a:rPr>
                <a:t>公平。</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38" name="矩形 37"/>
            <p:cNvSpPr/>
            <p:nvPr/>
          </p:nvSpPr>
          <p:spPr>
            <a:xfrm>
              <a:off x="691672" y="4978820"/>
              <a:ext cx="4932040" cy="1113215"/>
            </a:xfrm>
            <a:prstGeom prst="rect">
              <a:avLst/>
            </a:prstGeom>
          </p:spPr>
          <p:txBody>
            <a:bodyPr wrap="square">
              <a:spAutoFit/>
            </a:bodyPr>
            <a:lstStyle/>
            <a:p>
              <a:pPr>
                <a:lnSpc>
                  <a:spcPct val="120000"/>
                </a:lnSpc>
              </a:pPr>
              <a:r>
                <a:rPr lang="zh-CN" altLang="en-US" sz="1400" dirty="0">
                  <a:solidFill>
                    <a:prstClr val="black"/>
                  </a:solidFill>
                  <a:latin typeface="微软雅黑" panose="020B0503020204020204" pitchFamily="34" charset="-122"/>
                  <a:ea typeface="微软雅黑" panose="020B0503020204020204" pitchFamily="34" charset="-122"/>
                </a:rPr>
                <a:t>政府通过服务平台</a:t>
              </a:r>
              <a:r>
                <a:rPr lang="zh-CN" altLang="en-US" sz="1400" dirty="0" smtClean="0">
                  <a:solidFill>
                    <a:prstClr val="black"/>
                  </a:solidFill>
                  <a:latin typeface="微软雅黑" panose="020B0503020204020204" pitchFamily="34" charset="-122"/>
                  <a:ea typeface="微软雅黑" panose="020B0503020204020204" pitchFamily="34" charset="-122"/>
                </a:rPr>
                <a:t>，便于</a:t>
              </a:r>
              <a:r>
                <a:rPr lang="zh-CN" altLang="en-US" sz="1400" dirty="0">
                  <a:solidFill>
                    <a:prstClr val="black"/>
                  </a:solidFill>
                  <a:latin typeface="微软雅黑" panose="020B0503020204020204" pitchFamily="34" charset="-122"/>
                  <a:ea typeface="微软雅黑" panose="020B0503020204020204" pitchFamily="34" charset="-122"/>
                </a:rPr>
                <a:t>对在其平台上开展的各类公共服务活动及其机构进行评估和监控，为促进政府决策合理化、管理科学化、服务高效化起到积极作用。</a:t>
              </a:r>
            </a:p>
          </p:txBody>
        </p:sp>
      </p:grpSp>
    </p:spTree>
    <p:extLst>
      <p:ext uri="{BB962C8B-B14F-4D97-AF65-F5344CB8AC3E}">
        <p14:creationId xmlns:p14="http://schemas.microsoft.com/office/powerpoint/2010/main" xmlns="" val="1640504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54880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b="1" dirty="0" smtClean="0">
                <a:solidFill>
                  <a:prstClr val="black"/>
                </a:solidFill>
                <a:latin typeface="黑体" panose="02010609060101010101" pitchFamily="49" charset="-122"/>
                <a:ea typeface="黑体" panose="02010609060101010101" pitchFamily="49" charset="-122"/>
              </a:rPr>
              <a:t>人才素质偏低，需要高端人才引进机制</a:t>
            </a:r>
            <a:endParaRPr lang="zh-CN" altLang="en-US" sz="2400" b="1" dirty="0">
              <a:solidFill>
                <a:prstClr val="black"/>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732270" y="3280024"/>
            <a:ext cx="2664296" cy="2970690"/>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624726" y="3284984"/>
            <a:ext cx="4847747" cy="2969867"/>
          </a:xfrm>
          <a:prstGeom prst="rect">
            <a:avLst/>
          </a:prstGeom>
        </p:spPr>
      </p:pic>
      <p:sp>
        <p:nvSpPr>
          <p:cNvPr id="13" name="TextBox 12"/>
          <p:cNvSpPr txBox="1"/>
          <p:nvPr/>
        </p:nvSpPr>
        <p:spPr>
          <a:xfrm>
            <a:off x="296527" y="6507341"/>
            <a:ext cx="4699769" cy="246221"/>
          </a:xfrm>
          <a:prstGeom prst="rect">
            <a:avLst/>
          </a:prstGeom>
          <a:noFill/>
        </p:spPr>
        <p:txBody>
          <a:bodyPr wrap="square" rtlCol="0">
            <a:spAutoFit/>
          </a:bodyPr>
          <a:lstStyle/>
          <a:p>
            <a:r>
              <a:rPr lang="zh-CN" altLang="en-US" sz="1000" dirty="0" smtClean="0">
                <a:latin typeface="微软雅黑" pitchFamily="34" charset="-122"/>
                <a:ea typeface="微软雅黑" pitchFamily="34" charset="-122"/>
              </a:rPr>
              <a:t>注：以上数据基于对顺义区</a:t>
            </a:r>
            <a:r>
              <a:rPr lang="en-US" altLang="zh-CN" sz="1000" dirty="0" smtClean="0">
                <a:latin typeface="微软雅黑" pitchFamily="34" charset="-122"/>
                <a:ea typeface="微软雅黑" pitchFamily="34" charset="-122"/>
              </a:rPr>
              <a:t>24</a:t>
            </a:r>
            <a:r>
              <a:rPr lang="zh-CN" altLang="en-US" sz="1000" dirty="0" smtClean="0">
                <a:latin typeface="微软雅黑" pitchFamily="34" charset="-122"/>
                <a:ea typeface="微软雅黑" pitchFamily="34" charset="-122"/>
              </a:rPr>
              <a:t>家软件与信息服务业企业调研结果得出</a:t>
            </a:r>
            <a:endParaRPr lang="zh-CN" altLang="en-US" sz="1000" dirty="0">
              <a:latin typeface="微软雅黑" pitchFamily="34" charset="-122"/>
              <a:ea typeface="微软雅黑" pitchFamily="34" charset="-122"/>
            </a:endParaRPr>
          </a:p>
        </p:txBody>
      </p:sp>
      <p:sp>
        <p:nvSpPr>
          <p:cNvPr id="4" name="灯片编号占位符 3"/>
          <p:cNvSpPr>
            <a:spLocks noGrp="1"/>
          </p:cNvSpPr>
          <p:nvPr>
            <p:ph type="sldNum" sz="quarter" idx="12"/>
          </p:nvPr>
        </p:nvSpPr>
        <p:spPr/>
        <p:txBody>
          <a:bodyPr/>
          <a:lstStyle/>
          <a:p>
            <a:fld id="{57F98C0C-FAF2-480B-87BE-9D56BE4863FC}" type="slidenum">
              <a:rPr lang="zh-CN" altLang="en-US" smtClean="0"/>
              <a:pPr/>
              <a:t>53</a:t>
            </a:fld>
            <a:endParaRPr lang="zh-CN" altLang="en-US"/>
          </a:p>
        </p:txBody>
      </p:sp>
      <p:grpSp>
        <p:nvGrpSpPr>
          <p:cNvPr id="15" name="组 14"/>
          <p:cNvGrpSpPr/>
          <p:nvPr/>
        </p:nvGrpSpPr>
        <p:grpSpPr>
          <a:xfrm>
            <a:off x="395536" y="1657313"/>
            <a:ext cx="8356519" cy="1366085"/>
            <a:chOff x="1115616" y="519973"/>
            <a:chExt cx="6768752" cy="1373787"/>
          </a:xfrm>
        </p:grpSpPr>
        <p:sp>
          <p:nvSpPr>
            <p:cNvPr id="16" name="椭圆 15"/>
            <p:cNvSpPr/>
            <p:nvPr/>
          </p:nvSpPr>
          <p:spPr>
            <a:xfrm>
              <a:off x="1132803" y="1492204"/>
              <a:ext cx="239380" cy="212196"/>
            </a:xfrm>
            <a:prstGeom prst="ellipse">
              <a:avLst/>
            </a:prstGeom>
            <a:gradFill flip="none" rotWithShape="1">
              <a:gsLst>
                <a:gs pos="44000">
                  <a:srgbClr val="0070C0">
                    <a:shade val="30000"/>
                    <a:satMod val="115000"/>
                  </a:srgbClr>
                </a:gs>
                <a:gs pos="81000">
                  <a:srgbClr val="0070C0">
                    <a:shade val="67500"/>
                    <a:satMod val="115000"/>
                  </a:srgbClr>
                </a:gs>
                <a:gs pos="100000">
                  <a:srgbClr val="0070C0">
                    <a:shade val="100000"/>
                    <a:satMod val="115000"/>
                  </a:srgbClr>
                </a:gs>
              </a:gsLst>
              <a:path path="circle">
                <a:fillToRect l="50000" t="50000" r="50000" b="50000"/>
              </a:path>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7" name="椭圆 16"/>
            <p:cNvSpPr/>
            <p:nvPr/>
          </p:nvSpPr>
          <p:spPr>
            <a:xfrm>
              <a:off x="1137388" y="779418"/>
              <a:ext cx="239380" cy="212196"/>
            </a:xfrm>
            <a:prstGeom prst="ellipse">
              <a:avLst/>
            </a:prstGeom>
            <a:gradFill flip="none" rotWithShape="1">
              <a:gsLst>
                <a:gs pos="44000">
                  <a:srgbClr val="0070C0">
                    <a:shade val="30000"/>
                    <a:satMod val="115000"/>
                  </a:srgbClr>
                </a:gs>
                <a:gs pos="81000">
                  <a:srgbClr val="0070C0">
                    <a:shade val="67500"/>
                    <a:satMod val="115000"/>
                  </a:srgbClr>
                </a:gs>
                <a:gs pos="100000">
                  <a:srgbClr val="0070C0">
                    <a:shade val="100000"/>
                    <a:satMod val="115000"/>
                  </a:srgbClr>
                </a:gs>
              </a:gsLst>
              <a:path path="circle">
                <a:fillToRect l="50000" t="50000" r="50000" b="50000"/>
              </a:path>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8" name="圆角矩形 17"/>
            <p:cNvSpPr/>
            <p:nvPr/>
          </p:nvSpPr>
          <p:spPr>
            <a:xfrm>
              <a:off x="1210980" y="519973"/>
              <a:ext cx="6673388" cy="1373787"/>
            </a:xfrm>
            <a:prstGeom prst="roundRect">
              <a:avLst>
                <a:gd name="adj" fmla="val 7863"/>
              </a:avLst>
            </a:prstGeom>
            <a:gradFill flip="none" rotWithShape="1">
              <a:gsLst>
                <a:gs pos="0">
                  <a:sysClr val="window" lastClr="FFFFFF">
                    <a:lumMod val="95000"/>
                  </a:sysClr>
                </a:gs>
                <a:gs pos="50000">
                  <a:sysClr val="window" lastClr="FFFFFF">
                    <a:lumMod val="85000"/>
                  </a:sysClr>
                </a:gs>
                <a:gs pos="100000">
                  <a:sysClr val="window" lastClr="FFFFFF">
                    <a:lumMod val="95000"/>
                    <a:shade val="100000"/>
                    <a:satMod val="115000"/>
                  </a:sysClr>
                </a:gs>
              </a:gsLst>
              <a:lin ang="540000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25400" h="44450" prst="angle"/>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五边形 4"/>
            <p:cNvSpPr/>
            <p:nvPr/>
          </p:nvSpPr>
          <p:spPr>
            <a:xfrm>
              <a:off x="1133007" y="897733"/>
              <a:ext cx="2454237" cy="700569"/>
            </a:xfrm>
            <a:custGeom>
              <a:avLst/>
              <a:gdLst>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0 w 2448272"/>
                <a:gd name="connsiteY5" fmla="*/ 0 h 918020"/>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3008 w 2448272"/>
                <a:gd name="connsiteY5" fmla="*/ 436506 h 918020"/>
                <a:gd name="connsiteX6" fmla="*/ 0 w 2448272"/>
                <a:gd name="connsiteY6" fmla="*/ 0 h 918020"/>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88352 w 2448272"/>
                <a:gd name="connsiteY5" fmla="*/ 436506 h 918020"/>
                <a:gd name="connsiteX6" fmla="*/ 0 w 2448272"/>
                <a:gd name="connsiteY6" fmla="*/ 0 h 918020"/>
                <a:gd name="connsiteX0" fmla="*/ 122121 w 2570393"/>
                <a:gd name="connsiteY0" fmla="*/ 0 h 918020"/>
                <a:gd name="connsiteX1" fmla="*/ 2128348 w 2570393"/>
                <a:gd name="connsiteY1" fmla="*/ 0 h 918020"/>
                <a:gd name="connsiteX2" fmla="*/ 2570393 w 2570393"/>
                <a:gd name="connsiteY2" fmla="*/ 459010 h 918020"/>
                <a:gd name="connsiteX3" fmla="*/ 2128348 w 2570393"/>
                <a:gd name="connsiteY3" fmla="*/ 918020 h 918020"/>
                <a:gd name="connsiteX4" fmla="*/ 122121 w 2570393"/>
                <a:gd name="connsiteY4" fmla="*/ 918020 h 918020"/>
                <a:gd name="connsiteX5" fmla="*/ 210473 w 2570393"/>
                <a:gd name="connsiteY5" fmla="*/ 436506 h 918020"/>
                <a:gd name="connsiteX6" fmla="*/ 122121 w 2570393"/>
                <a:gd name="connsiteY6" fmla="*/ 0 h 918020"/>
                <a:gd name="connsiteX0" fmla="*/ 4076 w 2452348"/>
                <a:gd name="connsiteY0" fmla="*/ 0 h 918020"/>
                <a:gd name="connsiteX1" fmla="*/ 2010303 w 2452348"/>
                <a:gd name="connsiteY1" fmla="*/ 0 h 918020"/>
                <a:gd name="connsiteX2" fmla="*/ 2452348 w 2452348"/>
                <a:gd name="connsiteY2" fmla="*/ 459010 h 918020"/>
                <a:gd name="connsiteX3" fmla="*/ 2010303 w 2452348"/>
                <a:gd name="connsiteY3" fmla="*/ 918020 h 918020"/>
                <a:gd name="connsiteX4" fmla="*/ 4076 w 2452348"/>
                <a:gd name="connsiteY4" fmla="*/ 918020 h 918020"/>
                <a:gd name="connsiteX5" fmla="*/ 92428 w 2452348"/>
                <a:gd name="connsiteY5" fmla="*/ 436506 h 918020"/>
                <a:gd name="connsiteX6" fmla="*/ 4076 w 2452348"/>
                <a:gd name="connsiteY6" fmla="*/ 0 h 918020"/>
                <a:gd name="connsiteX0" fmla="*/ 6458 w 2454730"/>
                <a:gd name="connsiteY0" fmla="*/ 0 h 918020"/>
                <a:gd name="connsiteX1" fmla="*/ 2012685 w 2454730"/>
                <a:gd name="connsiteY1" fmla="*/ 0 h 918020"/>
                <a:gd name="connsiteX2" fmla="*/ 2454730 w 2454730"/>
                <a:gd name="connsiteY2" fmla="*/ 459010 h 918020"/>
                <a:gd name="connsiteX3" fmla="*/ 2012685 w 2454730"/>
                <a:gd name="connsiteY3" fmla="*/ 918020 h 918020"/>
                <a:gd name="connsiteX4" fmla="*/ 6458 w 2454730"/>
                <a:gd name="connsiteY4" fmla="*/ 918020 h 918020"/>
                <a:gd name="connsiteX5" fmla="*/ 94810 w 2454730"/>
                <a:gd name="connsiteY5" fmla="*/ 436506 h 918020"/>
                <a:gd name="connsiteX6" fmla="*/ 6458 w 2454730"/>
                <a:gd name="connsiteY6" fmla="*/ 0 h 918020"/>
                <a:gd name="connsiteX0" fmla="*/ 9649 w 2457921"/>
                <a:gd name="connsiteY0" fmla="*/ 0 h 918020"/>
                <a:gd name="connsiteX1" fmla="*/ 2015876 w 2457921"/>
                <a:gd name="connsiteY1" fmla="*/ 0 h 918020"/>
                <a:gd name="connsiteX2" fmla="*/ 2457921 w 2457921"/>
                <a:gd name="connsiteY2" fmla="*/ 459010 h 918020"/>
                <a:gd name="connsiteX3" fmla="*/ 2015876 w 2457921"/>
                <a:gd name="connsiteY3" fmla="*/ 918020 h 918020"/>
                <a:gd name="connsiteX4" fmla="*/ 9649 w 2457921"/>
                <a:gd name="connsiteY4" fmla="*/ 918020 h 918020"/>
                <a:gd name="connsiteX5" fmla="*/ 49233 w 2457921"/>
                <a:gd name="connsiteY5" fmla="*/ 424314 h 918020"/>
                <a:gd name="connsiteX6" fmla="*/ 9649 w 2457921"/>
                <a:gd name="connsiteY6" fmla="*/ 0 h 918020"/>
                <a:gd name="connsiteX0" fmla="*/ 5965 w 2454237"/>
                <a:gd name="connsiteY0" fmla="*/ 0 h 918020"/>
                <a:gd name="connsiteX1" fmla="*/ 2012192 w 2454237"/>
                <a:gd name="connsiteY1" fmla="*/ 0 h 918020"/>
                <a:gd name="connsiteX2" fmla="*/ 2454237 w 2454237"/>
                <a:gd name="connsiteY2" fmla="*/ 459010 h 918020"/>
                <a:gd name="connsiteX3" fmla="*/ 2012192 w 2454237"/>
                <a:gd name="connsiteY3" fmla="*/ 918020 h 918020"/>
                <a:gd name="connsiteX4" fmla="*/ 5965 w 2454237"/>
                <a:gd name="connsiteY4" fmla="*/ 918020 h 918020"/>
                <a:gd name="connsiteX5" fmla="*/ 106509 w 2454237"/>
                <a:gd name="connsiteY5" fmla="*/ 448698 h 918020"/>
                <a:gd name="connsiteX6" fmla="*/ 5965 w 2454237"/>
                <a:gd name="connsiteY6" fmla="*/ 0 h 91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4237" h="918020">
                  <a:moveTo>
                    <a:pt x="5965" y="0"/>
                  </a:moveTo>
                  <a:lnTo>
                    <a:pt x="2012192" y="0"/>
                  </a:lnTo>
                  <a:lnTo>
                    <a:pt x="2454237" y="459010"/>
                  </a:lnTo>
                  <a:lnTo>
                    <a:pt x="2012192" y="918020"/>
                  </a:lnTo>
                  <a:lnTo>
                    <a:pt x="5965" y="918020"/>
                  </a:lnTo>
                  <a:cubicBezTo>
                    <a:pt x="-21073" y="545160"/>
                    <a:pt x="107512" y="594200"/>
                    <a:pt x="106509" y="448698"/>
                  </a:cubicBezTo>
                  <a:cubicBezTo>
                    <a:pt x="105506" y="303196"/>
                    <a:pt x="-29608" y="267422"/>
                    <a:pt x="5965" y="0"/>
                  </a:cubicBezTo>
                  <a:close/>
                </a:path>
              </a:pathLst>
            </a:custGeom>
            <a:gradFill flip="none" rotWithShape="1">
              <a:gsLst>
                <a:gs pos="22000">
                  <a:schemeClr val="tx2">
                    <a:lumMod val="20000"/>
                    <a:lumOff val="80000"/>
                  </a:schemeClr>
                </a:gs>
                <a:gs pos="91966">
                  <a:schemeClr val="tx2">
                    <a:lumMod val="40000"/>
                    <a:lumOff val="60000"/>
                  </a:schemeClr>
                </a:gs>
                <a:gs pos="9000">
                  <a:schemeClr val="tx2">
                    <a:lumMod val="20000"/>
                    <a:lumOff val="80000"/>
                  </a:schemeClr>
                </a:gs>
                <a:gs pos="100000">
                  <a:schemeClr val="tx2">
                    <a:lumMod val="40000"/>
                    <a:lumOff val="60000"/>
                  </a:schemeClr>
                </a:gs>
              </a:gsLst>
              <a:lin ang="0" scaled="1"/>
              <a:tileRect/>
            </a:gradFill>
            <a:ln w="25400" cap="flat" cmpd="sng" algn="ctr">
              <a:noFill/>
              <a:prstDash val="solid"/>
            </a:ln>
            <a:effectLst>
              <a:outerShdw blurRad="25400" dist="25400" dir="5400000" algn="t" rotWithShape="0">
                <a:prstClr val="black">
                  <a:alpha val="23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 name="五边形 4"/>
            <p:cNvSpPr/>
            <p:nvPr/>
          </p:nvSpPr>
          <p:spPr>
            <a:xfrm>
              <a:off x="1115616" y="881816"/>
              <a:ext cx="2454237" cy="385040"/>
            </a:xfrm>
            <a:custGeom>
              <a:avLst/>
              <a:gdLst>
                <a:gd name="connsiteX0" fmla="*/ 5965 w 2454237"/>
                <a:gd name="connsiteY0" fmla="*/ 0 h 497110"/>
                <a:gd name="connsiteX1" fmla="*/ 2012192 w 2454237"/>
                <a:gd name="connsiteY1" fmla="*/ 0 h 497110"/>
                <a:gd name="connsiteX2" fmla="*/ 2454237 w 2454237"/>
                <a:gd name="connsiteY2" fmla="*/ 459010 h 497110"/>
                <a:gd name="connsiteX3" fmla="*/ 1820645 w 2454237"/>
                <a:gd name="connsiteY3" fmla="*/ 3701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497110"/>
                <a:gd name="connsiteX1" fmla="*/ 2012192 w 2454237"/>
                <a:gd name="connsiteY1" fmla="*/ 0 h 497110"/>
                <a:gd name="connsiteX2" fmla="*/ 2454237 w 2454237"/>
                <a:gd name="connsiteY2" fmla="*/ 459010 h 497110"/>
                <a:gd name="connsiteX3" fmla="*/ 1820645 w 2454237"/>
                <a:gd name="connsiteY3" fmla="*/ 3701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497110"/>
                <a:gd name="connsiteX1" fmla="*/ 2012192 w 2454237"/>
                <a:gd name="connsiteY1" fmla="*/ 0 h 497110"/>
                <a:gd name="connsiteX2" fmla="*/ 2454237 w 2454237"/>
                <a:gd name="connsiteY2" fmla="*/ 459010 h 497110"/>
                <a:gd name="connsiteX3" fmla="*/ 1769845 w 2454237"/>
                <a:gd name="connsiteY3" fmla="*/ 3193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504553"/>
                <a:gd name="connsiteX1" fmla="*/ 2012192 w 2454237"/>
                <a:gd name="connsiteY1" fmla="*/ 0 h 504553"/>
                <a:gd name="connsiteX2" fmla="*/ 2454237 w 2454237"/>
                <a:gd name="connsiteY2" fmla="*/ 459010 h 504553"/>
                <a:gd name="connsiteX3" fmla="*/ 1769845 w 2454237"/>
                <a:gd name="connsiteY3" fmla="*/ 319310 h 504553"/>
                <a:gd name="connsiteX4" fmla="*/ 100677 w 2454237"/>
                <a:gd name="connsiteY4" fmla="*/ 497110 h 504553"/>
                <a:gd name="connsiteX5" fmla="*/ 106509 w 2454237"/>
                <a:gd name="connsiteY5" fmla="*/ 448698 h 504553"/>
                <a:gd name="connsiteX6" fmla="*/ 5965 w 2454237"/>
                <a:gd name="connsiteY6" fmla="*/ 0 h 50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4237" h="504553">
                  <a:moveTo>
                    <a:pt x="5965" y="0"/>
                  </a:moveTo>
                  <a:lnTo>
                    <a:pt x="2012192" y="0"/>
                  </a:lnTo>
                  <a:lnTo>
                    <a:pt x="2454237" y="459010"/>
                  </a:lnTo>
                  <a:cubicBezTo>
                    <a:pt x="2422313" y="520695"/>
                    <a:pt x="2162105" y="312960"/>
                    <a:pt x="1769845" y="319310"/>
                  </a:cubicBezTo>
                  <a:cubicBezTo>
                    <a:pt x="1377585" y="325660"/>
                    <a:pt x="805466" y="547512"/>
                    <a:pt x="100677" y="497110"/>
                  </a:cubicBezTo>
                  <a:cubicBezTo>
                    <a:pt x="104556" y="483418"/>
                    <a:pt x="106640" y="467721"/>
                    <a:pt x="106509" y="448698"/>
                  </a:cubicBezTo>
                  <a:cubicBezTo>
                    <a:pt x="105506" y="303196"/>
                    <a:pt x="-29608" y="267422"/>
                    <a:pt x="5965" y="0"/>
                  </a:cubicBezTo>
                  <a:close/>
                </a:path>
              </a:pathLst>
            </a:custGeom>
            <a:solidFill>
              <a:srgbClr val="FFFFFF">
                <a:alpha val="57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TextBox 53"/>
            <p:cNvSpPr txBox="1"/>
            <p:nvPr/>
          </p:nvSpPr>
          <p:spPr>
            <a:xfrm>
              <a:off x="1273403" y="1038887"/>
              <a:ext cx="1962902" cy="48902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defRPr/>
              </a:pPr>
              <a:r>
                <a:rPr lang="zh-CN" altLang="en-US" sz="3200" dirty="0" smtClean="0">
                  <a:solidFill>
                    <a:srgbClr val="004F8A"/>
                  </a:solidFill>
                  <a:effectLst>
                    <a:outerShdw dist="38100" dir="5400000" algn="t" rotWithShape="0">
                      <a:sysClr val="window" lastClr="FFFFFF">
                        <a:alpha val="40000"/>
                      </a:sysClr>
                    </a:outerShdw>
                  </a:effectLst>
                </a:rPr>
                <a:t>人才素质</a:t>
              </a:r>
              <a:endParaRPr lang="zh-CN" altLang="en-US" sz="3200" dirty="0">
                <a:solidFill>
                  <a:srgbClr val="004F8A"/>
                </a:solidFill>
                <a:effectLst>
                  <a:outerShdw dist="38100" dir="5400000" algn="t" rotWithShape="0">
                    <a:sysClr val="window" lastClr="FFFFFF">
                      <a:alpha val="40000"/>
                    </a:sysClr>
                  </a:outerShdw>
                </a:effectLst>
              </a:endParaRPr>
            </a:p>
          </p:txBody>
        </p:sp>
        <p:cxnSp>
          <p:nvCxnSpPr>
            <p:cNvPr id="27" name="直接连接符 55"/>
            <p:cNvCxnSpPr/>
            <p:nvPr/>
          </p:nvCxnSpPr>
          <p:spPr>
            <a:xfrm>
              <a:off x="1235306" y="607261"/>
              <a:ext cx="6620792" cy="0"/>
            </a:xfrm>
            <a:prstGeom prst="line">
              <a:avLst/>
            </a:prstGeom>
            <a:noFill/>
            <a:ln w="12700" cap="flat" cmpd="sng" algn="ctr">
              <a:solidFill>
                <a:sysClr val="window" lastClr="FFFFFF">
                  <a:lumMod val="65000"/>
                </a:sysClr>
              </a:solidFill>
              <a:prstDash val="dash"/>
            </a:ln>
            <a:effectLst>
              <a:outerShdw dist="12700" dir="5400000" algn="t" rotWithShape="0">
                <a:sysClr val="window" lastClr="FFFFFF"/>
              </a:outerShdw>
            </a:effectLst>
          </p:spPr>
        </p:cxnSp>
        <p:cxnSp>
          <p:nvCxnSpPr>
            <p:cNvPr id="28" name="直接连接符 56"/>
            <p:cNvCxnSpPr/>
            <p:nvPr/>
          </p:nvCxnSpPr>
          <p:spPr>
            <a:xfrm>
              <a:off x="1259632" y="1840621"/>
              <a:ext cx="6620792" cy="0"/>
            </a:xfrm>
            <a:prstGeom prst="line">
              <a:avLst/>
            </a:prstGeom>
            <a:noFill/>
            <a:ln w="12700" cap="flat" cmpd="sng" algn="ctr">
              <a:solidFill>
                <a:sysClr val="window" lastClr="FFFFFF">
                  <a:lumMod val="65000"/>
                </a:sysClr>
              </a:solidFill>
              <a:prstDash val="dash"/>
            </a:ln>
            <a:effectLst>
              <a:outerShdw dist="12700" dir="5400000" algn="t" rotWithShape="0">
                <a:sysClr val="window" lastClr="FFFFFF"/>
              </a:outerShdw>
            </a:effectLst>
          </p:spPr>
        </p:cxnSp>
        <p:sp>
          <p:nvSpPr>
            <p:cNvPr id="29" name="TextBox 61"/>
            <p:cNvSpPr txBox="1"/>
            <p:nvPr/>
          </p:nvSpPr>
          <p:spPr>
            <a:xfrm>
              <a:off x="3546440" y="670043"/>
              <a:ext cx="4296277" cy="1067816"/>
            </a:xfrm>
            <a:prstGeom prst="rect">
              <a:avLst/>
            </a:prstGeom>
            <a:noFill/>
          </p:spPr>
          <p:txBody>
            <a:bodyPr wrap="square" rtlCol="0">
              <a:spAutoFit/>
            </a:bodyPr>
            <a:lstStyle/>
            <a:p>
              <a:pPr lvl="0">
                <a:lnSpc>
                  <a:spcPct val="150000"/>
                </a:lnSpc>
                <a:defRPr/>
              </a:pP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企业人才素质偏低，大多数企业中本科及以下学历的员工占到了</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90%</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以上，部分企业甚至达到</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100%</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，高端人才的缺乏导致企业对于“互联网</a:t>
              </a:r>
              <a:r>
                <a:rPr lang="en-US" altLang="zh-CN" sz="1400" kern="0" dirty="0">
                  <a:solidFill>
                    <a:sysClr val="windowText" lastClr="000000">
                      <a:lumMod val="65000"/>
                      <a:lumOff val="35000"/>
                    </a:sysClr>
                  </a:solidFill>
                  <a:latin typeface="Arial" pitchFamily="34" charset="0"/>
                  <a:ea typeface="微软雅黑" pitchFamily="34" charset="-122"/>
                  <a:cs typeface="Arial" pitchFamily="34" charset="0"/>
                </a:rPr>
                <a:t>+”</a:t>
              </a: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认识局限性大，转型困难。</a:t>
              </a:r>
            </a:p>
          </p:txBody>
        </p:sp>
      </p:grpSp>
    </p:spTree>
    <p:extLst>
      <p:ext uri="{BB962C8B-B14F-4D97-AF65-F5344CB8AC3E}">
        <p14:creationId xmlns:p14="http://schemas.microsoft.com/office/powerpoint/2010/main" xmlns="" val="23861880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400" b="1" dirty="0" smtClean="0">
                <a:solidFill>
                  <a:prstClr val="black"/>
                </a:solidFill>
                <a:latin typeface="黑体" panose="02010609060101010101" pitchFamily="49" charset="-122"/>
                <a:ea typeface="黑体" panose="02010609060101010101" pitchFamily="49" charset="-122"/>
              </a:rPr>
              <a:t>8</a:t>
            </a:r>
            <a:r>
              <a:rPr lang="en-US" altLang="zh-CN" sz="2400" b="1" dirty="0" smtClean="0">
                <a:solidFill>
                  <a:prstClr val="black"/>
                </a:solidFill>
                <a:latin typeface="黑体" panose="02010609060101010101" pitchFamily="49" charset="-122"/>
                <a:ea typeface="黑体" panose="02010609060101010101" pitchFamily="49" charset="-122"/>
              </a:rPr>
              <a:t>.</a:t>
            </a:r>
            <a:r>
              <a:rPr lang="zh-CN" altLang="en-US" sz="2400" b="1" dirty="0" smtClean="0">
                <a:solidFill>
                  <a:prstClr val="black"/>
                </a:solidFill>
                <a:latin typeface="黑体" panose="02010609060101010101" pitchFamily="49" charset="-122"/>
                <a:ea typeface="黑体" panose="02010609060101010101" pitchFamily="49" charset="-122"/>
              </a:rPr>
              <a:t>行政</a:t>
            </a:r>
            <a:r>
              <a:rPr lang="zh-CN" altLang="en-US" sz="2400" b="1" dirty="0" smtClean="0">
                <a:solidFill>
                  <a:prstClr val="black"/>
                </a:solidFill>
                <a:latin typeface="黑体" panose="02010609060101010101" pitchFamily="49" charset="-122"/>
                <a:ea typeface="黑体" panose="02010609060101010101" pitchFamily="49" charset="-122"/>
              </a:rPr>
              <a:t>执法信息平台建设项目</a:t>
            </a:r>
            <a:endParaRPr lang="zh-CN" altLang="en-US" sz="2400" b="1" dirty="0">
              <a:solidFill>
                <a:prstClr val="black"/>
              </a:solidFill>
              <a:latin typeface="黑体" panose="02010609060101010101" pitchFamily="49" charset="-122"/>
              <a:ea typeface="黑体" panose="02010609060101010101" pitchFamily="49" charset="-122"/>
            </a:endParaRPr>
          </a:p>
        </p:txBody>
      </p:sp>
      <p:grpSp>
        <p:nvGrpSpPr>
          <p:cNvPr id="2" name="组合 1"/>
          <p:cNvGrpSpPr/>
          <p:nvPr/>
        </p:nvGrpSpPr>
        <p:grpSpPr>
          <a:xfrm>
            <a:off x="214282" y="1844824"/>
            <a:ext cx="8588520" cy="5013176"/>
            <a:chOff x="214282" y="2064330"/>
            <a:chExt cx="8588520" cy="5013176"/>
          </a:xfrm>
        </p:grpSpPr>
        <p:grpSp>
          <p:nvGrpSpPr>
            <p:cNvPr id="30" name="组合 29"/>
            <p:cNvGrpSpPr/>
            <p:nvPr/>
          </p:nvGrpSpPr>
          <p:grpSpPr>
            <a:xfrm>
              <a:off x="2428860" y="2076870"/>
              <a:ext cx="4581548" cy="5000636"/>
              <a:chOff x="2428860" y="1734833"/>
              <a:chExt cx="4581548" cy="5000636"/>
            </a:xfrm>
          </p:grpSpPr>
          <p:sp>
            <p:nvSpPr>
              <p:cNvPr id="4" name="Rectangle 3"/>
              <p:cNvSpPr>
                <a:spLocks noChangeArrowheads="1"/>
              </p:cNvSpPr>
              <p:nvPr/>
            </p:nvSpPr>
            <p:spPr bwMode="auto">
              <a:xfrm rot="2700000">
                <a:off x="3124200" y="2833265"/>
                <a:ext cx="2743200" cy="2743200"/>
              </a:xfrm>
              <a:prstGeom prst="rect">
                <a:avLst/>
              </a:prstGeom>
              <a:solidFill>
                <a:schemeClr val="bg1">
                  <a:lumMod val="85000"/>
                  <a:alpha val="43000"/>
                </a:schemeClr>
              </a:solidFill>
              <a:ln w="25400">
                <a:noFill/>
                <a:miter lim="800000"/>
                <a:headEnd/>
                <a:tailEnd/>
              </a:ln>
            </p:spPr>
            <p:txBody>
              <a:bodyPr wrap="none" anchor="ctr">
                <a:noAutofit/>
              </a:bodyPr>
              <a:lstStyle/>
              <a:p>
                <a:endParaRPr lang="zh-CN" altLang="en-US">
                  <a:latin typeface="微软雅黑" pitchFamily="34" charset="-122"/>
                  <a:ea typeface="微软雅黑" pitchFamily="34" charset="-122"/>
                </a:endParaRPr>
              </a:p>
            </p:txBody>
          </p:sp>
          <p:sp>
            <p:nvSpPr>
              <p:cNvPr id="9" name="Rectangle 17"/>
              <p:cNvSpPr>
                <a:spLocks noChangeArrowheads="1"/>
              </p:cNvSpPr>
              <p:nvPr/>
            </p:nvSpPr>
            <p:spPr bwMode="auto">
              <a:xfrm>
                <a:off x="3429000" y="4075124"/>
                <a:ext cx="2133600" cy="571066"/>
              </a:xfrm>
              <a:prstGeom prst="rect">
                <a:avLst/>
              </a:prstGeom>
              <a:noFill/>
              <a:ln w="9525">
                <a:noFill/>
                <a:miter lim="800000"/>
                <a:headEnd/>
                <a:tailEnd/>
              </a:ln>
            </p:spPr>
            <p:txBody>
              <a:bodyPr>
                <a:noAutofit/>
              </a:bodyPr>
              <a:lstStyle/>
              <a:p>
                <a:pPr algn="ctr">
                  <a:defRPr/>
                </a:pPr>
                <a:r>
                  <a:rPr lang="zh-CN" altLang="en-US" sz="2400" b="1" dirty="0" smtClean="0">
                    <a:latin typeface="微软雅黑" pitchFamily="34" charset="-122"/>
                    <a:ea typeface="微软雅黑" pitchFamily="34" charset="-122"/>
                    <a:cs typeface="Arial" pitchFamily="34" charset="0"/>
                  </a:rPr>
                  <a:t>支撑不足</a:t>
                </a:r>
                <a:endParaRPr lang="zh-CN" altLang="zh-CN" sz="2400" b="1" dirty="0">
                  <a:latin typeface="微软雅黑" pitchFamily="34" charset="-122"/>
                  <a:ea typeface="微软雅黑" pitchFamily="34" charset="-122"/>
                  <a:cs typeface="Arial" pitchFamily="34" charset="0"/>
                </a:endParaRPr>
              </a:p>
            </p:txBody>
          </p:sp>
          <p:sp>
            <p:nvSpPr>
              <p:cNvPr id="11" name="AutoShape 4"/>
              <p:cNvSpPr>
                <a:spLocks noChangeArrowheads="1"/>
              </p:cNvSpPr>
              <p:nvPr/>
            </p:nvSpPr>
            <p:spPr bwMode="auto">
              <a:xfrm>
                <a:off x="3857620" y="4735229"/>
                <a:ext cx="1571636" cy="1714512"/>
              </a:xfrm>
              <a:prstGeom prst="roundRect">
                <a:avLst>
                  <a:gd name="adj" fmla="val 13537"/>
                </a:avLst>
              </a:prstGeom>
              <a:gradFill>
                <a:gsLst>
                  <a:gs pos="0">
                    <a:schemeClr val="accent3">
                      <a:tint val="50000"/>
                      <a:satMod val="300000"/>
                    </a:schemeClr>
                  </a:gs>
                  <a:gs pos="48000">
                    <a:schemeClr val="accent3">
                      <a:tint val="37000"/>
                      <a:satMod val="300000"/>
                    </a:schemeClr>
                  </a:gs>
                  <a:gs pos="100000">
                    <a:schemeClr val="accent3">
                      <a:tint val="15000"/>
                      <a:satMod val="350000"/>
                    </a:schemeClr>
                  </a:gs>
                </a:gsLst>
              </a:gradFill>
              <a:ln>
                <a:noFill/>
                <a:headEnd/>
                <a:tailEnd/>
              </a:ln>
            </p:spPr>
            <p:style>
              <a:lnRef idx="1">
                <a:schemeClr val="accent3"/>
              </a:lnRef>
              <a:fillRef idx="2">
                <a:schemeClr val="accent3"/>
              </a:fillRef>
              <a:effectRef idx="1">
                <a:schemeClr val="accent3"/>
              </a:effectRef>
              <a:fontRef idx="minor">
                <a:schemeClr val="dk1"/>
              </a:fontRef>
            </p:style>
            <p:txBody>
              <a:bodyPr wrap="none" anchor="ctr">
                <a:noAutofit/>
              </a:bodyPr>
              <a:lstStyle/>
              <a:p>
                <a:pPr algn="ctr">
                  <a:defRPr/>
                </a:pPr>
                <a:endParaRPr lang="zh-CN" altLang="zh-CN">
                  <a:latin typeface="微软雅黑" pitchFamily="34" charset="-122"/>
                  <a:ea typeface="微软雅黑" pitchFamily="34" charset="-122"/>
                  <a:cs typeface="Arial" pitchFamily="34" charset="0"/>
                </a:endParaRPr>
              </a:p>
            </p:txBody>
          </p:sp>
          <p:sp>
            <p:nvSpPr>
              <p:cNvPr id="15" name="AutoShape 5"/>
              <p:cNvSpPr>
                <a:spLocks noChangeArrowheads="1"/>
              </p:cNvSpPr>
              <p:nvPr/>
            </p:nvSpPr>
            <p:spPr bwMode="auto">
              <a:xfrm>
                <a:off x="5786446" y="3377907"/>
                <a:ext cx="1065081" cy="1519403"/>
              </a:xfrm>
              <a:prstGeom prst="roundRect">
                <a:avLst>
                  <a:gd name="adj" fmla="val 12440"/>
                </a:avLst>
              </a:prstGeom>
              <a:ln>
                <a:noFill/>
                <a:headEnd/>
                <a:tailEnd/>
              </a:ln>
            </p:spPr>
            <p:style>
              <a:lnRef idx="1">
                <a:schemeClr val="accent1"/>
              </a:lnRef>
              <a:fillRef idx="2">
                <a:schemeClr val="accent1"/>
              </a:fillRef>
              <a:effectRef idx="1">
                <a:schemeClr val="accent1"/>
              </a:effectRef>
              <a:fontRef idx="minor">
                <a:schemeClr val="dk1"/>
              </a:fontRef>
            </p:style>
            <p:txBody>
              <a:bodyPr wrap="none" anchor="ctr">
                <a:noAutofit/>
              </a:bodyPr>
              <a:lstStyle/>
              <a:p>
                <a:pPr algn="ctr">
                  <a:defRPr/>
                </a:pPr>
                <a:endParaRPr lang="zh-CN" altLang="zh-CN">
                  <a:latin typeface="微软雅黑" pitchFamily="34" charset="-122"/>
                  <a:ea typeface="微软雅黑" pitchFamily="34" charset="-122"/>
                  <a:cs typeface="Arial" pitchFamily="34" charset="0"/>
                </a:endParaRPr>
              </a:p>
            </p:txBody>
          </p:sp>
          <p:sp>
            <p:nvSpPr>
              <p:cNvPr id="19" name="AutoShape 7"/>
              <p:cNvSpPr>
                <a:spLocks noChangeArrowheads="1"/>
              </p:cNvSpPr>
              <p:nvPr/>
            </p:nvSpPr>
            <p:spPr bwMode="auto">
              <a:xfrm>
                <a:off x="3929058" y="1734833"/>
                <a:ext cx="1214446" cy="1500198"/>
              </a:xfrm>
              <a:prstGeom prst="roundRect">
                <a:avLst>
                  <a:gd name="adj" fmla="val 13537"/>
                </a:avLst>
              </a:prstGeom>
              <a:ln>
                <a:noFill/>
                <a:headEnd/>
                <a:tailEnd/>
              </a:ln>
            </p:spPr>
            <p:style>
              <a:lnRef idx="1">
                <a:schemeClr val="accent5"/>
              </a:lnRef>
              <a:fillRef idx="2">
                <a:schemeClr val="accent5"/>
              </a:fillRef>
              <a:effectRef idx="1">
                <a:schemeClr val="accent5"/>
              </a:effectRef>
              <a:fontRef idx="minor">
                <a:schemeClr val="dk1"/>
              </a:fontRef>
            </p:style>
            <p:txBody>
              <a:bodyPr wrap="none" anchor="ctr">
                <a:noAutofit/>
              </a:bodyPr>
              <a:lstStyle/>
              <a:p>
                <a:pPr algn="ctr">
                  <a:defRPr/>
                </a:pPr>
                <a:endParaRPr lang="zh-CN" altLang="zh-CN">
                  <a:latin typeface="微软雅黑" pitchFamily="34" charset="-122"/>
                  <a:ea typeface="微软雅黑" pitchFamily="34" charset="-122"/>
                  <a:cs typeface="Arial" pitchFamily="34" charset="0"/>
                </a:endParaRPr>
              </a:p>
            </p:txBody>
          </p:sp>
          <p:sp>
            <p:nvSpPr>
              <p:cNvPr id="23" name="AutoShape 6"/>
              <p:cNvSpPr>
                <a:spLocks noChangeArrowheads="1"/>
              </p:cNvSpPr>
              <p:nvPr/>
            </p:nvSpPr>
            <p:spPr bwMode="auto">
              <a:xfrm>
                <a:off x="2428860" y="3377907"/>
                <a:ext cx="1161818" cy="1500198"/>
              </a:xfrm>
              <a:prstGeom prst="roundRect">
                <a:avLst>
                  <a:gd name="adj" fmla="val 11875"/>
                </a:avLst>
              </a:prstGeom>
              <a:solidFill>
                <a:srgbClr val="FFC000">
                  <a:alpha val="45000"/>
                </a:srgbClr>
              </a:solidFill>
              <a:ln>
                <a:noFill/>
                <a:headEnd/>
                <a:tailEnd/>
              </a:ln>
            </p:spPr>
            <p:style>
              <a:lnRef idx="1">
                <a:schemeClr val="dk1"/>
              </a:lnRef>
              <a:fillRef idx="2">
                <a:schemeClr val="dk1"/>
              </a:fillRef>
              <a:effectRef idx="1">
                <a:schemeClr val="dk1"/>
              </a:effectRef>
              <a:fontRef idx="minor">
                <a:schemeClr val="dk1"/>
              </a:fontRef>
            </p:style>
            <p:txBody>
              <a:bodyPr wrap="none" anchor="ctr">
                <a:noAutofit/>
              </a:bodyPr>
              <a:lstStyle/>
              <a:p>
                <a:pPr algn="ctr"/>
                <a:endParaRPr lang="zh-CN" altLang="zh-CN">
                  <a:latin typeface="微软雅黑" pitchFamily="34" charset="-122"/>
                  <a:ea typeface="微软雅黑" pitchFamily="34" charset="-122"/>
                  <a:cs typeface="Arial" pitchFamily="34" charset="0"/>
                </a:endParaRPr>
              </a:p>
            </p:txBody>
          </p:sp>
          <p:sp>
            <p:nvSpPr>
              <p:cNvPr id="26" name="Rectangle 9"/>
              <p:cNvSpPr>
                <a:spLocks noChangeArrowheads="1"/>
              </p:cNvSpPr>
              <p:nvPr/>
            </p:nvSpPr>
            <p:spPr bwMode="auto">
              <a:xfrm>
                <a:off x="2428860" y="3377907"/>
                <a:ext cx="1143008" cy="1857388"/>
              </a:xfrm>
              <a:prstGeom prst="rect">
                <a:avLst/>
              </a:prstGeom>
              <a:noFill/>
              <a:ln w="9525">
                <a:noFill/>
                <a:miter lim="800000"/>
                <a:headEnd/>
                <a:tailEnd/>
              </a:ln>
              <a:effectLst>
                <a:outerShdw dist="17961" dir="2700000" algn="ctr" rotWithShape="0">
                  <a:srgbClr val="080808">
                    <a:alpha val="50000"/>
                  </a:srgbClr>
                </a:outerShdw>
              </a:effectLst>
            </p:spPr>
            <p:txBody>
              <a:bodyPr>
                <a:noAutofit/>
              </a:bodyPr>
              <a:lstStyle/>
              <a:p>
                <a:pPr eaLnBrk="0" hangingPunct="0">
                  <a:defRPr/>
                </a:pPr>
                <a:r>
                  <a:rPr lang="en-US" altLang="zh-CN" b="1" dirty="0" smtClean="0">
                    <a:latin typeface="微软雅黑" pitchFamily="34" charset="-122"/>
                    <a:ea typeface="微软雅黑" pitchFamily="34" charset="-122"/>
                    <a:cs typeface="Arial" pitchFamily="34" charset="0"/>
                  </a:rPr>
                  <a:t>1.</a:t>
                </a:r>
                <a:r>
                  <a:rPr lang="zh-CN" altLang="en-US" b="1" dirty="0" smtClean="0">
                    <a:latin typeface="微软雅黑" pitchFamily="34" charset="-122"/>
                    <a:ea typeface="微软雅黑" pitchFamily="34" charset="-122"/>
                    <a:cs typeface="Arial" pitchFamily="34" charset="0"/>
                  </a:rPr>
                  <a:t>全区</a:t>
                </a:r>
                <a:r>
                  <a:rPr lang="zh-CN" altLang="en-US" b="1" dirty="0" smtClean="0">
                    <a:latin typeface="微软雅黑" pitchFamily="34" charset="-122"/>
                    <a:ea typeface="微软雅黑" pitchFamily="34" charset="-122"/>
                    <a:cs typeface="Arial" pitchFamily="34" charset="0"/>
                  </a:rPr>
                  <a:t>行政执法信息平台软硬件支撑系统</a:t>
                </a:r>
                <a:endParaRPr lang="en-US" altLang="zh-CN" b="1" dirty="0">
                  <a:latin typeface="微软雅黑" pitchFamily="34" charset="-122"/>
                  <a:ea typeface="微软雅黑" pitchFamily="34" charset="-122"/>
                  <a:cs typeface="Arial" pitchFamily="34" charset="0"/>
                </a:endParaRPr>
              </a:p>
            </p:txBody>
          </p:sp>
          <p:sp>
            <p:nvSpPr>
              <p:cNvPr id="27" name="Rectangle 10"/>
              <p:cNvSpPr>
                <a:spLocks noChangeArrowheads="1"/>
              </p:cNvSpPr>
              <p:nvPr/>
            </p:nvSpPr>
            <p:spPr bwMode="auto">
              <a:xfrm>
                <a:off x="5715008" y="3663659"/>
                <a:ext cx="1295400" cy="641350"/>
              </a:xfrm>
              <a:prstGeom prst="rect">
                <a:avLst/>
              </a:prstGeom>
              <a:noFill/>
              <a:ln w="9525">
                <a:noFill/>
                <a:miter lim="800000"/>
                <a:headEnd/>
                <a:tailEnd/>
              </a:ln>
              <a:effectLst>
                <a:outerShdw dist="17961" dir="2700000" algn="ctr" rotWithShape="0">
                  <a:srgbClr val="080808">
                    <a:alpha val="50000"/>
                  </a:srgbClr>
                </a:outerShdw>
              </a:effectLst>
            </p:spPr>
            <p:txBody>
              <a:bodyPr>
                <a:noAutofit/>
              </a:bodyPr>
              <a:lstStyle/>
              <a:p>
                <a:pPr algn="ctr" eaLnBrk="0" hangingPunct="0">
                  <a:defRPr/>
                </a:pPr>
                <a:r>
                  <a:rPr lang="en-US" altLang="zh-CN" b="1" dirty="0" smtClean="0">
                    <a:latin typeface="微软雅黑" pitchFamily="34" charset="-122"/>
                    <a:ea typeface="微软雅黑" pitchFamily="34" charset="-122"/>
                    <a:cs typeface="Arial" pitchFamily="34" charset="0"/>
                  </a:rPr>
                  <a:t>3.</a:t>
                </a:r>
                <a:r>
                  <a:rPr lang="zh-CN" altLang="en-US" b="1" dirty="0" smtClean="0">
                    <a:latin typeface="微软雅黑" pitchFamily="34" charset="-122"/>
                    <a:ea typeface="微软雅黑" pitchFamily="34" charset="-122"/>
                    <a:cs typeface="Arial" pitchFamily="34" charset="0"/>
                  </a:rPr>
                  <a:t>行政</a:t>
                </a:r>
                <a:r>
                  <a:rPr lang="zh-CN" altLang="en-US" b="1" dirty="0" smtClean="0">
                    <a:latin typeface="微软雅黑" pitchFamily="34" charset="-122"/>
                    <a:ea typeface="微软雅黑" pitchFamily="34" charset="-122"/>
                    <a:cs typeface="Arial" pitchFamily="34" charset="0"/>
                  </a:rPr>
                  <a:t>执法综合统计分析系统</a:t>
                </a:r>
                <a:endParaRPr lang="zh-CN" altLang="zh-CN" b="1" dirty="0">
                  <a:latin typeface="微软雅黑" pitchFamily="34" charset="-122"/>
                  <a:ea typeface="微软雅黑" pitchFamily="34" charset="-122"/>
                  <a:cs typeface="Arial" pitchFamily="34" charset="0"/>
                </a:endParaRPr>
              </a:p>
            </p:txBody>
          </p:sp>
          <p:sp>
            <p:nvSpPr>
              <p:cNvPr id="28" name="Rectangle 8"/>
              <p:cNvSpPr>
                <a:spLocks noChangeArrowheads="1"/>
              </p:cNvSpPr>
              <p:nvPr/>
            </p:nvSpPr>
            <p:spPr bwMode="auto">
              <a:xfrm>
                <a:off x="3786182" y="4949519"/>
                <a:ext cx="1571636" cy="1785950"/>
              </a:xfrm>
              <a:prstGeom prst="rect">
                <a:avLst/>
              </a:prstGeom>
              <a:noFill/>
              <a:ln w="9525">
                <a:noFill/>
                <a:miter lim="800000"/>
                <a:headEnd/>
                <a:tailEnd/>
              </a:ln>
              <a:effectLst>
                <a:outerShdw dist="17961" dir="2700000" algn="ctr" rotWithShape="0">
                  <a:srgbClr val="080808">
                    <a:alpha val="50000"/>
                  </a:srgbClr>
                </a:outerShdw>
              </a:effectLst>
            </p:spPr>
            <p:txBody>
              <a:bodyPr>
                <a:noAutofit/>
              </a:bodyPr>
              <a:lstStyle/>
              <a:p>
                <a:pPr algn="ctr" eaLnBrk="0" hangingPunct="0">
                  <a:defRPr/>
                </a:pPr>
                <a:r>
                  <a:rPr lang="en-US" altLang="zh-CN" b="1" dirty="0" smtClean="0">
                    <a:latin typeface="微软雅黑" pitchFamily="34" charset="-122"/>
                    <a:ea typeface="微软雅黑" pitchFamily="34" charset="-122"/>
                    <a:cs typeface="Arial" pitchFamily="34" charset="0"/>
                  </a:rPr>
                  <a:t>4.</a:t>
                </a:r>
                <a:r>
                  <a:rPr lang="zh-CN" altLang="en-US" b="1" dirty="0" smtClean="0">
                    <a:latin typeface="微软雅黑" pitchFamily="34" charset="-122"/>
                    <a:ea typeface="微软雅黑" pitchFamily="34" charset="-122"/>
                    <a:cs typeface="Arial" pitchFamily="34" charset="0"/>
                  </a:rPr>
                  <a:t>建立</a:t>
                </a:r>
                <a:r>
                  <a:rPr lang="zh-CN" altLang="en-US" b="1" dirty="0" smtClean="0">
                    <a:latin typeface="微软雅黑" pitchFamily="34" charset="-122"/>
                    <a:ea typeface="微软雅黑" pitchFamily="34" charset="-122"/>
                    <a:cs typeface="Arial" pitchFamily="34" charset="0"/>
                  </a:rPr>
                  <a:t>全区行政执法和行政执法监督信息资源共享交换机制</a:t>
                </a:r>
                <a:endParaRPr lang="zh-CN" altLang="zh-CN" b="1" dirty="0">
                  <a:latin typeface="微软雅黑" pitchFamily="34" charset="-122"/>
                  <a:ea typeface="微软雅黑" pitchFamily="34" charset="-122"/>
                  <a:cs typeface="Arial" pitchFamily="34" charset="0"/>
                </a:endParaRPr>
              </a:p>
            </p:txBody>
          </p:sp>
          <p:sp>
            <p:nvSpPr>
              <p:cNvPr id="29" name="Rectangle 11"/>
              <p:cNvSpPr>
                <a:spLocks noChangeArrowheads="1"/>
              </p:cNvSpPr>
              <p:nvPr/>
            </p:nvSpPr>
            <p:spPr bwMode="auto">
              <a:xfrm>
                <a:off x="3857620" y="2092023"/>
                <a:ext cx="1295400" cy="641350"/>
              </a:xfrm>
              <a:prstGeom prst="rect">
                <a:avLst/>
              </a:prstGeom>
              <a:noFill/>
              <a:ln w="9525">
                <a:noFill/>
                <a:miter lim="800000"/>
                <a:headEnd/>
                <a:tailEnd/>
              </a:ln>
              <a:effectLst>
                <a:outerShdw dist="17961" dir="2700000" algn="ctr" rotWithShape="0">
                  <a:srgbClr val="080808">
                    <a:alpha val="50000"/>
                  </a:srgbClr>
                </a:outerShdw>
              </a:effectLst>
            </p:spPr>
            <p:txBody>
              <a:bodyPr>
                <a:noAutofit/>
              </a:bodyPr>
              <a:lstStyle/>
              <a:p>
                <a:pPr algn="ctr" eaLnBrk="0" hangingPunct="0">
                  <a:defRPr/>
                </a:pPr>
                <a:r>
                  <a:rPr lang="en-US" altLang="zh-CN" b="1" dirty="0" smtClean="0">
                    <a:latin typeface="微软雅黑" pitchFamily="34" charset="-122"/>
                    <a:ea typeface="微软雅黑" pitchFamily="34" charset="-122"/>
                    <a:cs typeface="Arial" pitchFamily="34" charset="0"/>
                  </a:rPr>
                  <a:t>2.</a:t>
                </a:r>
                <a:r>
                  <a:rPr lang="zh-CN" altLang="en-US" b="1" dirty="0" smtClean="0">
                    <a:latin typeface="微软雅黑" pitchFamily="34" charset="-122"/>
                    <a:ea typeface="微软雅黑" pitchFamily="34" charset="-122"/>
                    <a:cs typeface="Arial" pitchFamily="34" charset="0"/>
                  </a:rPr>
                  <a:t>全区</a:t>
                </a:r>
                <a:r>
                  <a:rPr lang="zh-CN" altLang="en-US" b="1" dirty="0" smtClean="0">
                    <a:latin typeface="微软雅黑" pitchFamily="34" charset="-122"/>
                    <a:ea typeface="微软雅黑" pitchFamily="34" charset="-122"/>
                    <a:cs typeface="Arial" pitchFamily="34" charset="0"/>
                  </a:rPr>
                  <a:t>行政执法信息平台</a:t>
                </a:r>
                <a:endParaRPr lang="zh-CN" altLang="zh-CN" b="1" dirty="0">
                  <a:latin typeface="微软雅黑" pitchFamily="34" charset="-122"/>
                  <a:ea typeface="微软雅黑" pitchFamily="34" charset="-122"/>
                  <a:cs typeface="Arial" pitchFamily="34" charset="0"/>
                </a:endParaRPr>
              </a:p>
            </p:txBody>
          </p:sp>
        </p:grpSp>
        <p:sp>
          <p:nvSpPr>
            <p:cNvPr id="31" name="矩形 30"/>
            <p:cNvSpPr/>
            <p:nvPr/>
          </p:nvSpPr>
          <p:spPr>
            <a:xfrm>
              <a:off x="6786578" y="3468441"/>
              <a:ext cx="2016224" cy="3609065"/>
            </a:xfrm>
            <a:prstGeom prst="rect">
              <a:avLst/>
            </a:prstGeom>
          </p:spPr>
          <p:txBody>
            <a:bodyPr wrap="square">
              <a:spAutoFit/>
            </a:bodyPr>
            <a:lstStyle/>
            <a:p>
              <a:pPr marL="285750" indent="-285750">
                <a:lnSpc>
                  <a:spcPct val="150000"/>
                </a:lnSpc>
                <a:buFont typeface="Wingdings" pitchFamily="2" charset="2"/>
                <a:buChar char="p"/>
              </a:pPr>
              <a:r>
                <a:rPr lang="zh-CN" altLang="en-US" sz="1400" b="1" dirty="0" smtClean="0">
                  <a:latin typeface="微软雅黑" pitchFamily="34" charset="-122"/>
                  <a:ea typeface="微软雅黑" pitchFamily="34" charset="-122"/>
                </a:rPr>
                <a:t>依托专业统计分析工具进行定制化开发，建立综合的统计分析系统</a:t>
              </a:r>
              <a:r>
                <a:rPr lang="zh-CN" altLang="en-US" sz="1400" b="1" dirty="0" smtClean="0">
                  <a:latin typeface="微软雅黑" pitchFamily="34" charset="-122"/>
                  <a:ea typeface="微软雅黑" pitchFamily="34" charset="-122"/>
                </a:rPr>
                <a:t>；</a:t>
              </a:r>
              <a:endParaRPr lang="en-US" altLang="zh-CN" sz="1400" b="1" dirty="0" smtClean="0">
                <a:latin typeface="微软雅黑" pitchFamily="34" charset="-122"/>
                <a:ea typeface="微软雅黑" pitchFamily="34" charset="-122"/>
              </a:endParaRPr>
            </a:p>
            <a:p>
              <a:pPr marL="285750" indent="-285750">
                <a:lnSpc>
                  <a:spcPct val="150000"/>
                </a:lnSpc>
                <a:buFont typeface="Wingdings" pitchFamily="2" charset="2"/>
                <a:buChar char="p"/>
              </a:pPr>
              <a:r>
                <a:rPr lang="zh-CN" altLang="en-US" sz="1400" b="1" dirty="0" smtClean="0">
                  <a:latin typeface="微软雅黑" pitchFamily="34" charset="-122"/>
                  <a:ea typeface="微软雅黑" pitchFamily="34" charset="-122"/>
                </a:rPr>
                <a:t>针对</a:t>
              </a:r>
              <a:r>
                <a:rPr lang="zh-CN" altLang="en-US" sz="1400" b="1" dirty="0" smtClean="0">
                  <a:latin typeface="微软雅黑" pitchFamily="34" charset="-122"/>
                  <a:ea typeface="微软雅黑" pitchFamily="34" charset="-122"/>
                </a:rPr>
                <a:t>社会普遍关注的重点领域的执法问题，建立热点专题数据库及统计分析方法，进行专项数据整合和专题对策分析</a:t>
              </a:r>
              <a:endParaRPr lang="zh-CN" altLang="en-US" sz="1400" dirty="0">
                <a:latin typeface="微软雅黑" pitchFamily="34" charset="-122"/>
                <a:ea typeface="微软雅黑" pitchFamily="34" charset="-122"/>
              </a:endParaRPr>
            </a:p>
          </p:txBody>
        </p:sp>
        <p:sp>
          <p:nvSpPr>
            <p:cNvPr id="32" name="矩形 31"/>
            <p:cNvSpPr/>
            <p:nvPr/>
          </p:nvSpPr>
          <p:spPr>
            <a:xfrm>
              <a:off x="214282" y="5434456"/>
              <a:ext cx="3528392" cy="1384995"/>
            </a:xfrm>
            <a:prstGeom prst="rect">
              <a:avLst/>
            </a:prstGeom>
          </p:spPr>
          <p:txBody>
            <a:bodyPr wrap="square">
              <a:spAutoFit/>
            </a:bodyPr>
            <a:lstStyle/>
            <a:p>
              <a:pPr marL="285750" indent="-285750">
                <a:lnSpc>
                  <a:spcPct val="150000"/>
                </a:lnSpc>
                <a:buFont typeface="Wingdings" pitchFamily="2" charset="2"/>
                <a:buChar char="p"/>
              </a:pPr>
              <a:r>
                <a:rPr lang="zh-CN" altLang="en-US" sz="1400" b="1" dirty="0" smtClean="0">
                  <a:latin typeface="微软雅黑" pitchFamily="34" charset="-122"/>
                  <a:ea typeface="微软雅黑" pitchFamily="34" charset="-122"/>
                </a:rPr>
                <a:t>促进</a:t>
              </a:r>
              <a:r>
                <a:rPr lang="zh-CN" altLang="en-US" sz="1400" b="1" dirty="0" smtClean="0">
                  <a:latin typeface="微软雅黑" pitchFamily="34" charset="-122"/>
                  <a:ea typeface="微软雅黑" pitchFamily="34" charset="-122"/>
                </a:rPr>
                <a:t>行政执法联动工作开展</a:t>
              </a:r>
              <a:r>
                <a:rPr lang="zh-CN" altLang="en-US" sz="1400" b="1" dirty="0" smtClean="0">
                  <a:latin typeface="微软雅黑" pitchFamily="34" charset="-122"/>
                  <a:ea typeface="微软雅黑" pitchFamily="34" charset="-122"/>
                </a:rPr>
                <a:t>；</a:t>
              </a:r>
              <a:endParaRPr lang="en-US" altLang="zh-CN" sz="1400" b="1" dirty="0" smtClean="0">
                <a:latin typeface="微软雅黑" pitchFamily="34" charset="-122"/>
                <a:ea typeface="微软雅黑" pitchFamily="34" charset="-122"/>
              </a:endParaRPr>
            </a:p>
            <a:p>
              <a:pPr marL="285750" indent="-285750">
                <a:lnSpc>
                  <a:spcPct val="150000"/>
                </a:lnSpc>
                <a:buFont typeface="Wingdings" pitchFamily="2" charset="2"/>
                <a:buChar char="p"/>
              </a:pPr>
              <a:r>
                <a:rPr lang="zh-CN" altLang="en-US" sz="1400" b="1" dirty="0" smtClean="0">
                  <a:latin typeface="微软雅黑" pitchFamily="34" charset="-122"/>
                  <a:ea typeface="微软雅黑" pitchFamily="34" charset="-122"/>
                </a:rPr>
                <a:t>制定</a:t>
              </a:r>
              <a:r>
                <a:rPr lang="zh-CN" altLang="en-US" sz="1400" b="1" dirty="0" smtClean="0">
                  <a:latin typeface="微软雅黑" pitchFamily="34" charset="-122"/>
                  <a:ea typeface="微软雅黑" pitchFamily="34" charset="-122"/>
                </a:rPr>
                <a:t>全区行政执法工作信息化相关标准</a:t>
              </a:r>
              <a:r>
                <a:rPr lang="zh-CN" altLang="en-US" sz="1400" b="1" dirty="0" smtClean="0">
                  <a:latin typeface="微软雅黑" pitchFamily="34" charset="-122"/>
                  <a:ea typeface="微软雅黑" pitchFamily="34" charset="-122"/>
                </a:rPr>
                <a:t>规范</a:t>
              </a:r>
              <a:r>
                <a:rPr lang="zh-CN" altLang="en-US" sz="1400" b="1" dirty="0" smtClean="0">
                  <a:latin typeface="微软雅黑" pitchFamily="34" charset="-122"/>
                  <a:ea typeface="微软雅黑" pitchFamily="34" charset="-122"/>
                </a:rPr>
                <a:t>；</a:t>
              </a:r>
              <a:endParaRPr lang="en-US" altLang="zh-CN" sz="1400" b="1" dirty="0" smtClean="0">
                <a:latin typeface="微软雅黑" pitchFamily="34" charset="-122"/>
                <a:ea typeface="微软雅黑" pitchFamily="34" charset="-122"/>
              </a:endParaRPr>
            </a:p>
            <a:p>
              <a:pPr marL="285750" indent="-285750">
                <a:lnSpc>
                  <a:spcPct val="150000"/>
                </a:lnSpc>
                <a:buFont typeface="Wingdings" pitchFamily="2" charset="2"/>
                <a:buChar char="p"/>
              </a:pPr>
              <a:r>
                <a:rPr lang="zh-CN" altLang="en-US" sz="1400" b="1" dirty="0" smtClean="0">
                  <a:latin typeface="微软雅黑" pitchFamily="34" charset="-122"/>
                  <a:ea typeface="微软雅黑" pitchFamily="34" charset="-122"/>
                </a:rPr>
                <a:t>促进</a:t>
              </a:r>
              <a:r>
                <a:rPr lang="zh-CN" altLang="en-US" sz="1400" b="1" dirty="0" smtClean="0">
                  <a:latin typeface="微软雅黑" pitchFamily="34" charset="-122"/>
                  <a:ea typeface="微软雅黑" pitchFamily="34" charset="-122"/>
                </a:rPr>
                <a:t>行政执法信息化水平的全面</a:t>
              </a:r>
              <a:r>
                <a:rPr lang="zh-CN" altLang="en-US" sz="1400" b="1" dirty="0" smtClean="0">
                  <a:latin typeface="微软雅黑" pitchFamily="34" charset="-122"/>
                  <a:ea typeface="微软雅黑" pitchFamily="34" charset="-122"/>
                </a:rPr>
                <a:t>提升。</a:t>
              </a:r>
              <a:endParaRPr lang="zh-CN" altLang="en-US" sz="1200" dirty="0">
                <a:latin typeface="微软雅黑" pitchFamily="34" charset="-122"/>
                <a:ea typeface="微软雅黑" pitchFamily="34" charset="-122"/>
              </a:endParaRPr>
            </a:p>
          </p:txBody>
        </p:sp>
        <p:sp>
          <p:nvSpPr>
            <p:cNvPr id="33" name="矩形 32"/>
            <p:cNvSpPr/>
            <p:nvPr/>
          </p:nvSpPr>
          <p:spPr>
            <a:xfrm>
              <a:off x="214282" y="2791250"/>
              <a:ext cx="2016225" cy="1993238"/>
            </a:xfrm>
            <a:prstGeom prst="rect">
              <a:avLst/>
            </a:prstGeom>
          </p:spPr>
          <p:txBody>
            <a:bodyPr wrap="square">
              <a:spAutoFit/>
            </a:bodyPr>
            <a:lstStyle/>
            <a:p>
              <a:pPr marL="285750" indent="-285750">
                <a:lnSpc>
                  <a:spcPct val="150000"/>
                </a:lnSpc>
                <a:buFont typeface="Wingdings" pitchFamily="2" charset="2"/>
                <a:buChar char="p"/>
              </a:pPr>
              <a:r>
                <a:rPr lang="zh-CN" altLang="en-US" sz="1400" b="1" dirty="0" smtClean="0">
                  <a:latin typeface="微软雅黑" pitchFamily="34" charset="-122"/>
                  <a:ea typeface="微软雅黑" pitchFamily="34" charset="-122"/>
                </a:rPr>
                <a:t>建成包括网络交换系统、主机及存储系统、系统软件、安全系统等的区行政执法信息平台软硬件支撑系统</a:t>
              </a:r>
              <a:endParaRPr lang="zh-CN" altLang="en-US" sz="1200" dirty="0">
                <a:latin typeface="微软雅黑" pitchFamily="34" charset="-122"/>
                <a:ea typeface="微软雅黑" pitchFamily="34" charset="-122"/>
              </a:endParaRPr>
            </a:p>
          </p:txBody>
        </p:sp>
        <p:sp>
          <p:nvSpPr>
            <p:cNvPr id="34" name="矩形 33"/>
            <p:cNvSpPr/>
            <p:nvPr/>
          </p:nvSpPr>
          <p:spPr>
            <a:xfrm>
              <a:off x="5076056" y="2064330"/>
              <a:ext cx="3353596" cy="1292662"/>
            </a:xfrm>
            <a:prstGeom prst="rect">
              <a:avLst/>
            </a:prstGeom>
          </p:spPr>
          <p:txBody>
            <a:bodyPr wrap="square">
              <a:spAutoFit/>
            </a:bodyPr>
            <a:lstStyle/>
            <a:p>
              <a:pPr marL="285750" indent="-285750">
                <a:lnSpc>
                  <a:spcPct val="150000"/>
                </a:lnSpc>
                <a:buFont typeface="Wingdings" pitchFamily="2" charset="2"/>
                <a:buChar char="p"/>
              </a:pPr>
              <a:r>
                <a:rPr lang="zh-CN" altLang="en-US" sz="1400" b="1" dirty="0" smtClean="0">
                  <a:latin typeface="微软雅黑" pitchFamily="34" charset="-122"/>
                  <a:ea typeface="微软雅黑" pitchFamily="34" charset="-122"/>
                </a:rPr>
                <a:t>规范全区行政执法数据的</a:t>
              </a:r>
              <a:r>
                <a:rPr lang="zh-CN" altLang="en-US" sz="1400" b="1" dirty="0" smtClean="0">
                  <a:latin typeface="微软雅黑" pitchFamily="34" charset="-122"/>
                  <a:ea typeface="微软雅黑" pitchFamily="34" charset="-122"/>
                </a:rPr>
                <a:t>标准</a:t>
              </a:r>
              <a:endParaRPr lang="en-US" altLang="zh-CN" sz="1400" b="1" dirty="0" smtClean="0">
                <a:latin typeface="微软雅黑" pitchFamily="34" charset="-122"/>
                <a:ea typeface="微软雅黑" pitchFamily="34" charset="-122"/>
              </a:endParaRPr>
            </a:p>
            <a:p>
              <a:pPr marL="285750" indent="-285750">
                <a:lnSpc>
                  <a:spcPct val="150000"/>
                </a:lnSpc>
                <a:buFont typeface="Wingdings" pitchFamily="2" charset="2"/>
                <a:buChar char="p"/>
              </a:pPr>
              <a:r>
                <a:rPr lang="zh-CN" altLang="en-US" sz="1400" b="1" dirty="0" smtClean="0">
                  <a:latin typeface="微软雅黑" pitchFamily="34" charset="-122"/>
                  <a:ea typeface="微软雅黑" pitchFamily="34" charset="-122"/>
                </a:rPr>
                <a:t>确认全区行政处罚</a:t>
              </a:r>
              <a:r>
                <a:rPr lang="zh-CN" altLang="en-US" sz="1400" b="1" dirty="0" smtClean="0">
                  <a:latin typeface="微软雅黑" pitchFamily="34" charset="-122"/>
                  <a:ea typeface="微软雅黑" pitchFamily="34" charset="-122"/>
                </a:rPr>
                <a:t>主体</a:t>
              </a:r>
              <a:endParaRPr lang="en-US" altLang="zh-CN" sz="1400" b="1" dirty="0" smtClean="0">
                <a:latin typeface="微软雅黑" pitchFamily="34" charset="-122"/>
                <a:ea typeface="微软雅黑" pitchFamily="34" charset="-122"/>
              </a:endParaRPr>
            </a:p>
            <a:p>
              <a:pPr marL="285750" indent="-285750">
                <a:lnSpc>
                  <a:spcPct val="150000"/>
                </a:lnSpc>
                <a:buFont typeface="Wingdings" pitchFamily="2" charset="2"/>
                <a:buChar char="p"/>
              </a:pPr>
              <a:r>
                <a:rPr lang="zh-CN" altLang="en-US" sz="1200" dirty="0" smtClean="0">
                  <a:latin typeface="微软雅黑" pitchFamily="34" charset="-122"/>
                  <a:ea typeface="微软雅黑" pitchFamily="34" charset="-122"/>
                </a:rPr>
                <a:t>梳理全区行政执法监督</a:t>
              </a:r>
              <a:r>
                <a:rPr lang="zh-CN" altLang="en-US" sz="1200" dirty="0" smtClean="0">
                  <a:latin typeface="微软雅黑" pitchFamily="34" charset="-122"/>
                  <a:ea typeface="微软雅黑" pitchFamily="34" charset="-122"/>
                </a:rPr>
                <a:t>资源</a:t>
              </a:r>
              <a:endParaRPr lang="en-US" altLang="zh-CN" sz="1200" dirty="0" smtClean="0">
                <a:latin typeface="微软雅黑" pitchFamily="34" charset="-122"/>
                <a:ea typeface="微软雅黑" pitchFamily="34" charset="-122"/>
              </a:endParaRPr>
            </a:p>
            <a:p>
              <a:pPr marL="285750" indent="-285750">
                <a:lnSpc>
                  <a:spcPct val="150000"/>
                </a:lnSpc>
                <a:buFont typeface="Wingdings" pitchFamily="2" charset="2"/>
                <a:buChar char="p"/>
              </a:pPr>
              <a:r>
                <a:rPr lang="zh-CN" altLang="en-US" sz="1200" dirty="0" smtClean="0">
                  <a:latin typeface="微软雅黑" pitchFamily="34" charset="-122"/>
                  <a:ea typeface="微软雅黑" pitchFamily="34" charset="-122"/>
                </a:rPr>
                <a:t>提供全区行政执法信息发布及查询服务</a:t>
              </a:r>
              <a:endParaRPr lang="zh-CN" altLang="en-US" sz="1200" dirty="0">
                <a:latin typeface="微软雅黑" pitchFamily="34" charset="-122"/>
                <a:ea typeface="微软雅黑" pitchFamily="34" charset="-122"/>
              </a:endParaRPr>
            </a:p>
          </p:txBody>
        </p:sp>
      </p:grpSp>
      <p:sp>
        <p:nvSpPr>
          <p:cNvPr id="5" name="灯片编号占位符 4"/>
          <p:cNvSpPr>
            <a:spLocks noGrp="1"/>
          </p:cNvSpPr>
          <p:nvPr>
            <p:ph type="sldNum" sz="quarter" idx="12"/>
          </p:nvPr>
        </p:nvSpPr>
        <p:spPr/>
        <p:txBody>
          <a:bodyPr/>
          <a:lstStyle/>
          <a:p>
            <a:fld id="{57F98C0C-FAF2-480B-87BE-9D56BE4863FC}" type="slidenum">
              <a:rPr lang="zh-CN" altLang="en-US" smtClean="0"/>
              <a:pPr/>
              <a:t>54</a:t>
            </a:fld>
            <a:endParaRPr lang="zh-CN" altLang="en-US"/>
          </a:p>
        </p:txBody>
      </p:sp>
    </p:spTree>
    <p:extLst>
      <p:ext uri="{BB962C8B-B14F-4D97-AF65-F5344CB8AC3E}">
        <p14:creationId xmlns:p14="http://schemas.microsoft.com/office/powerpoint/2010/main" xmlns="" val="395172909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a:solidFill>
                  <a:prstClr val="black"/>
                </a:solidFill>
                <a:latin typeface="黑体" panose="02010609060101010101" pitchFamily="49" charset="-122"/>
                <a:ea typeface="黑体" panose="02010609060101010101" pitchFamily="49" charset="-122"/>
              </a:rPr>
              <a:t>政府社会服务管理信息化</a:t>
            </a:r>
            <a:r>
              <a:rPr lang="zh-CN" altLang="en-US" sz="2400" b="1" dirty="0" smtClean="0">
                <a:solidFill>
                  <a:prstClr val="black"/>
                </a:solidFill>
                <a:latin typeface="黑体" panose="02010609060101010101" pitchFamily="49" charset="-122"/>
                <a:ea typeface="黑体" panose="02010609060101010101" pitchFamily="49" charset="-122"/>
              </a:rPr>
              <a:t>建设缓慢，各</a:t>
            </a:r>
            <a:r>
              <a:rPr lang="zh-CN" altLang="en-US" sz="2400" b="1" dirty="0">
                <a:solidFill>
                  <a:prstClr val="black"/>
                </a:solidFill>
                <a:latin typeface="黑体" panose="02010609060101010101" pitchFamily="49" charset="-122"/>
                <a:ea typeface="黑体" panose="02010609060101010101" pitchFamily="49" charset="-122"/>
              </a:rPr>
              <a:t>部门数据资源协同共享、业务系统互联</a:t>
            </a:r>
            <a:r>
              <a:rPr lang="zh-CN" altLang="en-US" sz="2400" b="1" dirty="0" smtClean="0">
                <a:solidFill>
                  <a:prstClr val="black"/>
                </a:solidFill>
                <a:latin typeface="黑体" panose="02010609060101010101" pitchFamily="49" charset="-122"/>
                <a:ea typeface="黑体" panose="02010609060101010101" pitchFamily="49" charset="-122"/>
              </a:rPr>
              <a:t>互通能力差</a:t>
            </a:r>
            <a:endParaRPr lang="zh-CN" altLang="en-US" sz="2400" b="1" dirty="0">
              <a:solidFill>
                <a:prstClr val="black"/>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468185" y="3501008"/>
            <a:ext cx="4304718" cy="154145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468185" y="5157192"/>
            <a:ext cx="4304718" cy="1376876"/>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395535" y="3715903"/>
            <a:ext cx="4072649" cy="2626156"/>
          </a:xfrm>
          <a:prstGeom prst="rect">
            <a:avLst/>
          </a:prstGeom>
        </p:spPr>
      </p:pic>
      <p:sp>
        <p:nvSpPr>
          <p:cNvPr id="28" name="TextBox 27"/>
          <p:cNvSpPr txBox="1"/>
          <p:nvPr/>
        </p:nvSpPr>
        <p:spPr>
          <a:xfrm>
            <a:off x="296527" y="6507341"/>
            <a:ext cx="4699769" cy="246221"/>
          </a:xfrm>
          <a:prstGeom prst="rect">
            <a:avLst/>
          </a:prstGeom>
          <a:noFill/>
        </p:spPr>
        <p:txBody>
          <a:bodyPr wrap="square" rtlCol="0">
            <a:spAutoFit/>
          </a:bodyPr>
          <a:lstStyle/>
          <a:p>
            <a:r>
              <a:rPr lang="zh-CN" altLang="en-US" sz="1000" dirty="0" smtClean="0">
                <a:latin typeface="微软雅黑" pitchFamily="34" charset="-122"/>
                <a:ea typeface="微软雅黑" pitchFamily="34" charset="-122"/>
              </a:rPr>
              <a:t>注：左图摘自顺义统计信息网，右图摘自顺义网城，数据均为</a:t>
            </a:r>
            <a:r>
              <a:rPr lang="en-US" altLang="zh-CN" sz="1000" dirty="0" smtClean="0">
                <a:latin typeface="微软雅黑" pitchFamily="34" charset="-122"/>
                <a:ea typeface="微软雅黑" pitchFamily="34" charset="-122"/>
              </a:rPr>
              <a:t>2015</a:t>
            </a:r>
            <a:r>
              <a:rPr lang="zh-CN" altLang="en-US" sz="1000" dirty="0" smtClean="0">
                <a:latin typeface="微软雅黑" pitchFamily="34" charset="-122"/>
                <a:ea typeface="微软雅黑" pitchFamily="34" charset="-122"/>
              </a:rPr>
              <a:t>年</a:t>
            </a:r>
            <a:endParaRPr lang="zh-CN" altLang="en-US" sz="1000" dirty="0">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fld id="{57F98C0C-FAF2-480B-87BE-9D56BE4863FC}" type="slidenum">
              <a:rPr lang="zh-CN" altLang="en-US" smtClean="0"/>
              <a:pPr/>
              <a:t>55</a:t>
            </a:fld>
            <a:endParaRPr lang="zh-CN" altLang="en-US"/>
          </a:p>
        </p:txBody>
      </p:sp>
      <p:grpSp>
        <p:nvGrpSpPr>
          <p:cNvPr id="16" name="组 15"/>
          <p:cNvGrpSpPr/>
          <p:nvPr/>
        </p:nvGrpSpPr>
        <p:grpSpPr>
          <a:xfrm>
            <a:off x="355219" y="1843695"/>
            <a:ext cx="8356519" cy="1366085"/>
            <a:chOff x="1115616" y="519973"/>
            <a:chExt cx="6768752" cy="1373787"/>
          </a:xfrm>
        </p:grpSpPr>
        <p:sp>
          <p:nvSpPr>
            <p:cNvPr id="17" name="椭圆 16"/>
            <p:cNvSpPr/>
            <p:nvPr/>
          </p:nvSpPr>
          <p:spPr>
            <a:xfrm>
              <a:off x="1132803" y="1492204"/>
              <a:ext cx="239380" cy="212196"/>
            </a:xfrm>
            <a:prstGeom prst="ellipse">
              <a:avLst/>
            </a:prstGeom>
            <a:gradFill flip="none" rotWithShape="1">
              <a:gsLst>
                <a:gs pos="44000">
                  <a:srgbClr val="0070C0">
                    <a:shade val="30000"/>
                    <a:satMod val="115000"/>
                  </a:srgbClr>
                </a:gs>
                <a:gs pos="81000">
                  <a:srgbClr val="0070C0">
                    <a:shade val="67500"/>
                    <a:satMod val="115000"/>
                  </a:srgbClr>
                </a:gs>
                <a:gs pos="100000">
                  <a:srgbClr val="0070C0">
                    <a:shade val="100000"/>
                    <a:satMod val="115000"/>
                  </a:srgbClr>
                </a:gs>
              </a:gsLst>
              <a:path path="circle">
                <a:fillToRect l="50000" t="50000" r="50000" b="50000"/>
              </a:path>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8" name="椭圆 17"/>
            <p:cNvSpPr/>
            <p:nvPr/>
          </p:nvSpPr>
          <p:spPr>
            <a:xfrm>
              <a:off x="1137388" y="779418"/>
              <a:ext cx="239380" cy="212196"/>
            </a:xfrm>
            <a:prstGeom prst="ellipse">
              <a:avLst/>
            </a:prstGeom>
            <a:gradFill flip="none" rotWithShape="1">
              <a:gsLst>
                <a:gs pos="44000">
                  <a:srgbClr val="0070C0">
                    <a:shade val="30000"/>
                    <a:satMod val="115000"/>
                  </a:srgbClr>
                </a:gs>
                <a:gs pos="81000">
                  <a:srgbClr val="0070C0">
                    <a:shade val="67500"/>
                    <a:satMod val="115000"/>
                  </a:srgbClr>
                </a:gs>
                <a:gs pos="100000">
                  <a:srgbClr val="0070C0">
                    <a:shade val="100000"/>
                    <a:satMod val="115000"/>
                  </a:srgbClr>
                </a:gs>
              </a:gsLst>
              <a:path path="circle">
                <a:fillToRect l="50000" t="50000" r="50000" b="50000"/>
              </a:path>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9" name="圆角矩形 18"/>
            <p:cNvSpPr/>
            <p:nvPr/>
          </p:nvSpPr>
          <p:spPr>
            <a:xfrm>
              <a:off x="1210980" y="519973"/>
              <a:ext cx="6673388" cy="1373787"/>
            </a:xfrm>
            <a:prstGeom prst="roundRect">
              <a:avLst>
                <a:gd name="adj" fmla="val 7863"/>
              </a:avLst>
            </a:prstGeom>
            <a:gradFill flip="none" rotWithShape="1">
              <a:gsLst>
                <a:gs pos="0">
                  <a:sysClr val="window" lastClr="FFFFFF">
                    <a:lumMod val="95000"/>
                  </a:sysClr>
                </a:gs>
                <a:gs pos="50000">
                  <a:sysClr val="window" lastClr="FFFFFF">
                    <a:lumMod val="85000"/>
                  </a:sysClr>
                </a:gs>
                <a:gs pos="100000">
                  <a:sysClr val="window" lastClr="FFFFFF">
                    <a:lumMod val="95000"/>
                    <a:shade val="100000"/>
                    <a:satMod val="115000"/>
                  </a:sysClr>
                </a:gs>
              </a:gsLst>
              <a:lin ang="5400000" scaled="1"/>
              <a:tileRect/>
            </a:gradFill>
            <a:ln w="25400" cap="flat" cmpd="sng" algn="ctr">
              <a:noFill/>
              <a:prstDash val="solid"/>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25400" h="44450" prst="angle"/>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3" name="五边形 4"/>
            <p:cNvSpPr/>
            <p:nvPr/>
          </p:nvSpPr>
          <p:spPr>
            <a:xfrm>
              <a:off x="1133007" y="897733"/>
              <a:ext cx="2454237" cy="700569"/>
            </a:xfrm>
            <a:custGeom>
              <a:avLst/>
              <a:gdLst>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0 w 2448272"/>
                <a:gd name="connsiteY5" fmla="*/ 0 h 918020"/>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3008 w 2448272"/>
                <a:gd name="connsiteY5" fmla="*/ 436506 h 918020"/>
                <a:gd name="connsiteX6" fmla="*/ 0 w 2448272"/>
                <a:gd name="connsiteY6" fmla="*/ 0 h 918020"/>
                <a:gd name="connsiteX0" fmla="*/ 0 w 2448272"/>
                <a:gd name="connsiteY0" fmla="*/ 0 h 918020"/>
                <a:gd name="connsiteX1" fmla="*/ 2006227 w 2448272"/>
                <a:gd name="connsiteY1" fmla="*/ 0 h 918020"/>
                <a:gd name="connsiteX2" fmla="*/ 2448272 w 2448272"/>
                <a:gd name="connsiteY2" fmla="*/ 459010 h 918020"/>
                <a:gd name="connsiteX3" fmla="*/ 2006227 w 2448272"/>
                <a:gd name="connsiteY3" fmla="*/ 918020 h 918020"/>
                <a:gd name="connsiteX4" fmla="*/ 0 w 2448272"/>
                <a:gd name="connsiteY4" fmla="*/ 918020 h 918020"/>
                <a:gd name="connsiteX5" fmla="*/ 88352 w 2448272"/>
                <a:gd name="connsiteY5" fmla="*/ 436506 h 918020"/>
                <a:gd name="connsiteX6" fmla="*/ 0 w 2448272"/>
                <a:gd name="connsiteY6" fmla="*/ 0 h 918020"/>
                <a:gd name="connsiteX0" fmla="*/ 122121 w 2570393"/>
                <a:gd name="connsiteY0" fmla="*/ 0 h 918020"/>
                <a:gd name="connsiteX1" fmla="*/ 2128348 w 2570393"/>
                <a:gd name="connsiteY1" fmla="*/ 0 h 918020"/>
                <a:gd name="connsiteX2" fmla="*/ 2570393 w 2570393"/>
                <a:gd name="connsiteY2" fmla="*/ 459010 h 918020"/>
                <a:gd name="connsiteX3" fmla="*/ 2128348 w 2570393"/>
                <a:gd name="connsiteY3" fmla="*/ 918020 h 918020"/>
                <a:gd name="connsiteX4" fmla="*/ 122121 w 2570393"/>
                <a:gd name="connsiteY4" fmla="*/ 918020 h 918020"/>
                <a:gd name="connsiteX5" fmla="*/ 210473 w 2570393"/>
                <a:gd name="connsiteY5" fmla="*/ 436506 h 918020"/>
                <a:gd name="connsiteX6" fmla="*/ 122121 w 2570393"/>
                <a:gd name="connsiteY6" fmla="*/ 0 h 918020"/>
                <a:gd name="connsiteX0" fmla="*/ 4076 w 2452348"/>
                <a:gd name="connsiteY0" fmla="*/ 0 h 918020"/>
                <a:gd name="connsiteX1" fmla="*/ 2010303 w 2452348"/>
                <a:gd name="connsiteY1" fmla="*/ 0 h 918020"/>
                <a:gd name="connsiteX2" fmla="*/ 2452348 w 2452348"/>
                <a:gd name="connsiteY2" fmla="*/ 459010 h 918020"/>
                <a:gd name="connsiteX3" fmla="*/ 2010303 w 2452348"/>
                <a:gd name="connsiteY3" fmla="*/ 918020 h 918020"/>
                <a:gd name="connsiteX4" fmla="*/ 4076 w 2452348"/>
                <a:gd name="connsiteY4" fmla="*/ 918020 h 918020"/>
                <a:gd name="connsiteX5" fmla="*/ 92428 w 2452348"/>
                <a:gd name="connsiteY5" fmla="*/ 436506 h 918020"/>
                <a:gd name="connsiteX6" fmla="*/ 4076 w 2452348"/>
                <a:gd name="connsiteY6" fmla="*/ 0 h 918020"/>
                <a:gd name="connsiteX0" fmla="*/ 6458 w 2454730"/>
                <a:gd name="connsiteY0" fmla="*/ 0 h 918020"/>
                <a:gd name="connsiteX1" fmla="*/ 2012685 w 2454730"/>
                <a:gd name="connsiteY1" fmla="*/ 0 h 918020"/>
                <a:gd name="connsiteX2" fmla="*/ 2454730 w 2454730"/>
                <a:gd name="connsiteY2" fmla="*/ 459010 h 918020"/>
                <a:gd name="connsiteX3" fmla="*/ 2012685 w 2454730"/>
                <a:gd name="connsiteY3" fmla="*/ 918020 h 918020"/>
                <a:gd name="connsiteX4" fmla="*/ 6458 w 2454730"/>
                <a:gd name="connsiteY4" fmla="*/ 918020 h 918020"/>
                <a:gd name="connsiteX5" fmla="*/ 94810 w 2454730"/>
                <a:gd name="connsiteY5" fmla="*/ 436506 h 918020"/>
                <a:gd name="connsiteX6" fmla="*/ 6458 w 2454730"/>
                <a:gd name="connsiteY6" fmla="*/ 0 h 918020"/>
                <a:gd name="connsiteX0" fmla="*/ 9649 w 2457921"/>
                <a:gd name="connsiteY0" fmla="*/ 0 h 918020"/>
                <a:gd name="connsiteX1" fmla="*/ 2015876 w 2457921"/>
                <a:gd name="connsiteY1" fmla="*/ 0 h 918020"/>
                <a:gd name="connsiteX2" fmla="*/ 2457921 w 2457921"/>
                <a:gd name="connsiteY2" fmla="*/ 459010 h 918020"/>
                <a:gd name="connsiteX3" fmla="*/ 2015876 w 2457921"/>
                <a:gd name="connsiteY3" fmla="*/ 918020 h 918020"/>
                <a:gd name="connsiteX4" fmla="*/ 9649 w 2457921"/>
                <a:gd name="connsiteY4" fmla="*/ 918020 h 918020"/>
                <a:gd name="connsiteX5" fmla="*/ 49233 w 2457921"/>
                <a:gd name="connsiteY5" fmla="*/ 424314 h 918020"/>
                <a:gd name="connsiteX6" fmla="*/ 9649 w 2457921"/>
                <a:gd name="connsiteY6" fmla="*/ 0 h 918020"/>
                <a:gd name="connsiteX0" fmla="*/ 5965 w 2454237"/>
                <a:gd name="connsiteY0" fmla="*/ 0 h 918020"/>
                <a:gd name="connsiteX1" fmla="*/ 2012192 w 2454237"/>
                <a:gd name="connsiteY1" fmla="*/ 0 h 918020"/>
                <a:gd name="connsiteX2" fmla="*/ 2454237 w 2454237"/>
                <a:gd name="connsiteY2" fmla="*/ 459010 h 918020"/>
                <a:gd name="connsiteX3" fmla="*/ 2012192 w 2454237"/>
                <a:gd name="connsiteY3" fmla="*/ 918020 h 918020"/>
                <a:gd name="connsiteX4" fmla="*/ 5965 w 2454237"/>
                <a:gd name="connsiteY4" fmla="*/ 918020 h 918020"/>
                <a:gd name="connsiteX5" fmla="*/ 106509 w 2454237"/>
                <a:gd name="connsiteY5" fmla="*/ 448698 h 918020"/>
                <a:gd name="connsiteX6" fmla="*/ 5965 w 2454237"/>
                <a:gd name="connsiteY6" fmla="*/ 0 h 918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4237" h="918020">
                  <a:moveTo>
                    <a:pt x="5965" y="0"/>
                  </a:moveTo>
                  <a:lnTo>
                    <a:pt x="2012192" y="0"/>
                  </a:lnTo>
                  <a:lnTo>
                    <a:pt x="2454237" y="459010"/>
                  </a:lnTo>
                  <a:lnTo>
                    <a:pt x="2012192" y="918020"/>
                  </a:lnTo>
                  <a:lnTo>
                    <a:pt x="5965" y="918020"/>
                  </a:lnTo>
                  <a:cubicBezTo>
                    <a:pt x="-21073" y="545160"/>
                    <a:pt x="107512" y="594200"/>
                    <a:pt x="106509" y="448698"/>
                  </a:cubicBezTo>
                  <a:cubicBezTo>
                    <a:pt x="105506" y="303196"/>
                    <a:pt x="-29608" y="267422"/>
                    <a:pt x="5965" y="0"/>
                  </a:cubicBezTo>
                  <a:close/>
                </a:path>
              </a:pathLst>
            </a:custGeom>
            <a:gradFill flip="none" rotWithShape="1">
              <a:gsLst>
                <a:gs pos="22000">
                  <a:schemeClr val="tx2">
                    <a:lumMod val="20000"/>
                    <a:lumOff val="80000"/>
                  </a:schemeClr>
                </a:gs>
                <a:gs pos="91966">
                  <a:schemeClr val="tx2">
                    <a:lumMod val="40000"/>
                    <a:lumOff val="60000"/>
                  </a:schemeClr>
                </a:gs>
                <a:gs pos="9000">
                  <a:schemeClr val="tx2">
                    <a:lumMod val="20000"/>
                    <a:lumOff val="80000"/>
                  </a:schemeClr>
                </a:gs>
                <a:gs pos="100000">
                  <a:schemeClr val="tx2">
                    <a:lumMod val="40000"/>
                    <a:lumOff val="60000"/>
                  </a:schemeClr>
                </a:gs>
              </a:gsLst>
              <a:lin ang="0" scaled="1"/>
              <a:tileRect/>
            </a:gradFill>
            <a:ln w="25400" cap="flat" cmpd="sng" algn="ctr">
              <a:noFill/>
              <a:prstDash val="solid"/>
            </a:ln>
            <a:effectLst>
              <a:outerShdw blurRad="25400" dist="25400" dir="5400000" algn="t" rotWithShape="0">
                <a:prstClr val="black">
                  <a:alpha val="23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6" name="五边形 4"/>
            <p:cNvSpPr/>
            <p:nvPr/>
          </p:nvSpPr>
          <p:spPr>
            <a:xfrm>
              <a:off x="1115616" y="881816"/>
              <a:ext cx="2454237" cy="385040"/>
            </a:xfrm>
            <a:custGeom>
              <a:avLst/>
              <a:gdLst>
                <a:gd name="connsiteX0" fmla="*/ 5965 w 2454237"/>
                <a:gd name="connsiteY0" fmla="*/ 0 h 497110"/>
                <a:gd name="connsiteX1" fmla="*/ 2012192 w 2454237"/>
                <a:gd name="connsiteY1" fmla="*/ 0 h 497110"/>
                <a:gd name="connsiteX2" fmla="*/ 2454237 w 2454237"/>
                <a:gd name="connsiteY2" fmla="*/ 459010 h 497110"/>
                <a:gd name="connsiteX3" fmla="*/ 1820645 w 2454237"/>
                <a:gd name="connsiteY3" fmla="*/ 3701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497110"/>
                <a:gd name="connsiteX1" fmla="*/ 2012192 w 2454237"/>
                <a:gd name="connsiteY1" fmla="*/ 0 h 497110"/>
                <a:gd name="connsiteX2" fmla="*/ 2454237 w 2454237"/>
                <a:gd name="connsiteY2" fmla="*/ 459010 h 497110"/>
                <a:gd name="connsiteX3" fmla="*/ 1820645 w 2454237"/>
                <a:gd name="connsiteY3" fmla="*/ 3701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497110"/>
                <a:gd name="connsiteX1" fmla="*/ 2012192 w 2454237"/>
                <a:gd name="connsiteY1" fmla="*/ 0 h 497110"/>
                <a:gd name="connsiteX2" fmla="*/ 2454237 w 2454237"/>
                <a:gd name="connsiteY2" fmla="*/ 459010 h 497110"/>
                <a:gd name="connsiteX3" fmla="*/ 1769845 w 2454237"/>
                <a:gd name="connsiteY3" fmla="*/ 319310 h 497110"/>
                <a:gd name="connsiteX4" fmla="*/ 100677 w 2454237"/>
                <a:gd name="connsiteY4" fmla="*/ 497110 h 497110"/>
                <a:gd name="connsiteX5" fmla="*/ 106509 w 2454237"/>
                <a:gd name="connsiteY5" fmla="*/ 448698 h 497110"/>
                <a:gd name="connsiteX6" fmla="*/ 5965 w 2454237"/>
                <a:gd name="connsiteY6" fmla="*/ 0 h 497110"/>
                <a:gd name="connsiteX0" fmla="*/ 5965 w 2454237"/>
                <a:gd name="connsiteY0" fmla="*/ 0 h 504553"/>
                <a:gd name="connsiteX1" fmla="*/ 2012192 w 2454237"/>
                <a:gd name="connsiteY1" fmla="*/ 0 h 504553"/>
                <a:gd name="connsiteX2" fmla="*/ 2454237 w 2454237"/>
                <a:gd name="connsiteY2" fmla="*/ 459010 h 504553"/>
                <a:gd name="connsiteX3" fmla="*/ 1769845 w 2454237"/>
                <a:gd name="connsiteY3" fmla="*/ 319310 h 504553"/>
                <a:gd name="connsiteX4" fmla="*/ 100677 w 2454237"/>
                <a:gd name="connsiteY4" fmla="*/ 497110 h 504553"/>
                <a:gd name="connsiteX5" fmla="*/ 106509 w 2454237"/>
                <a:gd name="connsiteY5" fmla="*/ 448698 h 504553"/>
                <a:gd name="connsiteX6" fmla="*/ 5965 w 2454237"/>
                <a:gd name="connsiteY6" fmla="*/ 0 h 504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4237" h="504553">
                  <a:moveTo>
                    <a:pt x="5965" y="0"/>
                  </a:moveTo>
                  <a:lnTo>
                    <a:pt x="2012192" y="0"/>
                  </a:lnTo>
                  <a:lnTo>
                    <a:pt x="2454237" y="459010"/>
                  </a:lnTo>
                  <a:cubicBezTo>
                    <a:pt x="2422313" y="520695"/>
                    <a:pt x="2162105" y="312960"/>
                    <a:pt x="1769845" y="319310"/>
                  </a:cubicBezTo>
                  <a:cubicBezTo>
                    <a:pt x="1377585" y="325660"/>
                    <a:pt x="805466" y="547512"/>
                    <a:pt x="100677" y="497110"/>
                  </a:cubicBezTo>
                  <a:cubicBezTo>
                    <a:pt x="104556" y="483418"/>
                    <a:pt x="106640" y="467721"/>
                    <a:pt x="106509" y="448698"/>
                  </a:cubicBezTo>
                  <a:cubicBezTo>
                    <a:pt x="105506" y="303196"/>
                    <a:pt x="-29608" y="267422"/>
                    <a:pt x="5965" y="0"/>
                  </a:cubicBezTo>
                  <a:close/>
                </a:path>
              </a:pathLst>
            </a:custGeom>
            <a:solidFill>
              <a:srgbClr val="FFFFFF">
                <a:alpha val="57000"/>
              </a:srgb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27" name="TextBox 53"/>
            <p:cNvSpPr txBox="1"/>
            <p:nvPr/>
          </p:nvSpPr>
          <p:spPr>
            <a:xfrm>
              <a:off x="1273403" y="1038887"/>
              <a:ext cx="1962902" cy="63998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defRPr/>
              </a:pPr>
              <a:r>
                <a:rPr lang="zh-CN" altLang="en-US" sz="3200" dirty="0">
                  <a:solidFill>
                    <a:srgbClr val="004F8A"/>
                  </a:solidFill>
                  <a:effectLst>
                    <a:outerShdw dist="38100" dir="5400000" algn="t" rotWithShape="0">
                      <a:sysClr val="window" lastClr="FFFFFF">
                        <a:alpha val="40000"/>
                      </a:sysClr>
                    </a:outerShdw>
                  </a:effectLst>
                </a:rPr>
                <a:t>信息孤岛</a:t>
              </a:r>
            </a:p>
            <a:p>
              <a:pPr lvl="0" algn="ctr">
                <a:defRPr/>
              </a:pPr>
              <a:endParaRPr lang="zh-CN" altLang="en-US" sz="3200" dirty="0">
                <a:solidFill>
                  <a:srgbClr val="004F8A"/>
                </a:solidFill>
                <a:effectLst>
                  <a:outerShdw dist="38100" dir="5400000" algn="t" rotWithShape="0">
                    <a:sysClr val="window" lastClr="FFFFFF">
                      <a:alpha val="40000"/>
                    </a:sysClr>
                  </a:outerShdw>
                </a:effectLst>
              </a:endParaRPr>
            </a:p>
          </p:txBody>
        </p:sp>
        <p:cxnSp>
          <p:nvCxnSpPr>
            <p:cNvPr id="29" name="直接连接符 55"/>
            <p:cNvCxnSpPr/>
            <p:nvPr/>
          </p:nvCxnSpPr>
          <p:spPr>
            <a:xfrm>
              <a:off x="1235306" y="607261"/>
              <a:ext cx="6620792" cy="0"/>
            </a:xfrm>
            <a:prstGeom prst="line">
              <a:avLst/>
            </a:prstGeom>
            <a:noFill/>
            <a:ln w="12700" cap="flat" cmpd="sng" algn="ctr">
              <a:solidFill>
                <a:sysClr val="window" lastClr="FFFFFF">
                  <a:lumMod val="65000"/>
                </a:sysClr>
              </a:solidFill>
              <a:prstDash val="dash"/>
            </a:ln>
            <a:effectLst>
              <a:outerShdw dist="12700" dir="5400000" algn="t" rotWithShape="0">
                <a:sysClr val="window" lastClr="FFFFFF"/>
              </a:outerShdw>
            </a:effectLst>
          </p:spPr>
        </p:cxnSp>
        <p:cxnSp>
          <p:nvCxnSpPr>
            <p:cNvPr id="30" name="直接连接符 56"/>
            <p:cNvCxnSpPr/>
            <p:nvPr/>
          </p:nvCxnSpPr>
          <p:spPr>
            <a:xfrm>
              <a:off x="1259632" y="1840621"/>
              <a:ext cx="6620792" cy="0"/>
            </a:xfrm>
            <a:prstGeom prst="line">
              <a:avLst/>
            </a:prstGeom>
            <a:noFill/>
            <a:ln w="12700" cap="flat" cmpd="sng" algn="ctr">
              <a:solidFill>
                <a:sysClr val="window" lastClr="FFFFFF">
                  <a:lumMod val="65000"/>
                </a:sysClr>
              </a:solidFill>
              <a:prstDash val="dash"/>
            </a:ln>
            <a:effectLst>
              <a:outerShdw dist="12700" dir="5400000" algn="t" rotWithShape="0">
                <a:sysClr val="window" lastClr="FFFFFF"/>
              </a:outerShdw>
            </a:effectLst>
          </p:spPr>
        </p:cxnSp>
        <p:sp>
          <p:nvSpPr>
            <p:cNvPr id="31" name="TextBox 61"/>
            <p:cNvSpPr txBox="1"/>
            <p:nvPr/>
          </p:nvSpPr>
          <p:spPr>
            <a:xfrm>
              <a:off x="3546440" y="670043"/>
              <a:ext cx="4296277" cy="772015"/>
            </a:xfrm>
            <a:prstGeom prst="rect">
              <a:avLst/>
            </a:prstGeom>
            <a:noFill/>
          </p:spPr>
          <p:txBody>
            <a:bodyPr wrap="square" rtlCol="0">
              <a:spAutoFit/>
            </a:bodyPr>
            <a:lstStyle/>
            <a:p>
              <a:pPr lvl="0">
                <a:lnSpc>
                  <a:spcPct val="150000"/>
                </a:lnSpc>
                <a:defRPr/>
              </a:pPr>
              <a:r>
                <a:rPr lang="zh-CN" altLang="en-US" sz="1400" kern="0" dirty="0">
                  <a:solidFill>
                    <a:sysClr val="windowText" lastClr="000000">
                      <a:lumMod val="65000"/>
                      <a:lumOff val="35000"/>
                    </a:sysClr>
                  </a:solidFill>
                  <a:latin typeface="Arial" pitchFamily="34" charset="0"/>
                  <a:ea typeface="微软雅黑" pitchFamily="34" charset="-122"/>
                  <a:cs typeface="Arial" pitchFamily="34" charset="0"/>
                </a:rPr>
                <a:t>对比顺义统计信息网公布的统计公报和顺义网城发布的相关信息，发现二者关于“软件信息服务业”业务收入、从业单位等数据统计口径不同，造成数据差异较大。</a:t>
              </a:r>
            </a:p>
          </p:txBody>
        </p:sp>
      </p:grpSp>
    </p:spTree>
    <p:extLst>
      <p:ext uri="{BB962C8B-B14F-4D97-AF65-F5344CB8AC3E}">
        <p14:creationId xmlns:p14="http://schemas.microsoft.com/office/powerpoint/2010/main" xmlns="" val="424116974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56</a:t>
            </a:fld>
            <a:endParaRPr lang="zh-CN" altLang="en-US"/>
          </a:p>
        </p:txBody>
      </p:sp>
      <p:sp>
        <p:nvSpPr>
          <p:cNvPr id="15" name="Rectangle 31"/>
          <p:cNvSpPr>
            <a:spLocks noChangeArrowheads="1"/>
          </p:cNvSpPr>
          <p:nvPr/>
        </p:nvSpPr>
        <p:spPr bwMode="auto">
          <a:xfrm>
            <a:off x="323528" y="1418273"/>
            <a:ext cx="4104456" cy="2544285"/>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ea typeface="宋体" pitchFamily="2" charset="-122"/>
              <a:cs typeface="Arial" charset="0"/>
            </a:endParaRPr>
          </a:p>
        </p:txBody>
      </p:sp>
      <p:sp>
        <p:nvSpPr>
          <p:cNvPr id="16" name="Text Box 32"/>
          <p:cNvSpPr txBox="1">
            <a:spLocks noChangeArrowheads="1"/>
          </p:cNvSpPr>
          <p:nvPr/>
        </p:nvSpPr>
        <p:spPr bwMode="auto">
          <a:xfrm>
            <a:off x="323528" y="1349479"/>
            <a:ext cx="4104456" cy="24622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defTabSz="762000" eaLnBrk="0" hangingPunct="0">
              <a:defRPr sz="1600" b="1">
                <a:solidFill>
                  <a:schemeClr val="tx1"/>
                </a:solidFill>
                <a:latin typeface="Arial" charset="0"/>
                <a:ea typeface="宋体" charset="-122"/>
              </a:defRPr>
            </a:lvl1pPr>
            <a:lvl2pPr marL="374650" indent="-184150" defTabSz="762000" eaLnBrk="0" hangingPunct="0">
              <a:defRPr sz="1600" b="1">
                <a:solidFill>
                  <a:schemeClr val="tx1"/>
                </a:solidFill>
                <a:latin typeface="Arial" charset="0"/>
                <a:ea typeface="宋体" charset="-122"/>
              </a:defRPr>
            </a:lvl2pPr>
            <a:lvl3pPr marL="663575" indent="-98425" defTabSz="762000" eaLnBrk="0" hangingPunct="0">
              <a:defRPr sz="1600" b="1">
                <a:solidFill>
                  <a:schemeClr val="tx1"/>
                </a:solidFill>
                <a:latin typeface="Arial" charset="0"/>
                <a:ea typeface="宋体" charset="-122"/>
              </a:defRPr>
            </a:lvl3pPr>
            <a:lvl4pPr marL="1600200" indent="-228600" defTabSz="762000" eaLnBrk="0" hangingPunct="0">
              <a:defRPr sz="1600" b="1">
                <a:solidFill>
                  <a:schemeClr val="tx1"/>
                </a:solidFill>
                <a:latin typeface="Arial" charset="0"/>
                <a:ea typeface="宋体" charset="-122"/>
              </a:defRPr>
            </a:lvl4pPr>
            <a:lvl5pPr marL="2057400" indent="-228600" defTabSz="762000" eaLnBrk="0" hangingPunct="0">
              <a:defRPr sz="1600" b="1">
                <a:solidFill>
                  <a:schemeClr val="tx1"/>
                </a:solidFill>
                <a:latin typeface="Arial" charset="0"/>
                <a:ea typeface="宋体" charset="-122"/>
              </a:defRPr>
            </a:lvl5pPr>
            <a:lvl6pPr marL="2514600" indent="-228600" algn="ctr" defTabSz="762000" eaLnBrk="0" fontAlgn="base" hangingPunct="0">
              <a:spcBef>
                <a:spcPct val="0"/>
              </a:spcBef>
              <a:spcAft>
                <a:spcPct val="0"/>
              </a:spcAft>
              <a:defRPr sz="1600" b="1">
                <a:solidFill>
                  <a:schemeClr val="tx1"/>
                </a:solidFill>
                <a:latin typeface="Arial" charset="0"/>
                <a:ea typeface="宋体" charset="-122"/>
              </a:defRPr>
            </a:lvl6pPr>
            <a:lvl7pPr marL="2971800" indent="-228600" algn="ctr" defTabSz="762000" eaLnBrk="0" fontAlgn="base" hangingPunct="0">
              <a:spcBef>
                <a:spcPct val="0"/>
              </a:spcBef>
              <a:spcAft>
                <a:spcPct val="0"/>
              </a:spcAft>
              <a:defRPr sz="1600" b="1">
                <a:solidFill>
                  <a:schemeClr val="tx1"/>
                </a:solidFill>
                <a:latin typeface="Arial" charset="0"/>
                <a:ea typeface="宋体" charset="-122"/>
              </a:defRPr>
            </a:lvl7pPr>
            <a:lvl8pPr marL="3429000" indent="-228600" algn="ctr" defTabSz="762000" eaLnBrk="0" fontAlgn="base" hangingPunct="0">
              <a:spcBef>
                <a:spcPct val="0"/>
              </a:spcBef>
              <a:spcAft>
                <a:spcPct val="0"/>
              </a:spcAft>
              <a:defRPr sz="1600" b="1">
                <a:solidFill>
                  <a:schemeClr val="tx1"/>
                </a:solidFill>
                <a:latin typeface="Arial" charset="0"/>
                <a:ea typeface="宋体" charset="-122"/>
              </a:defRPr>
            </a:lvl8pPr>
            <a:lvl9pPr marL="3886200" indent="-228600" algn="ctr" defTabSz="762000" eaLnBrk="0" fontAlgn="base" hangingPunct="0">
              <a:spcBef>
                <a:spcPct val="0"/>
              </a:spcBef>
              <a:spcAft>
                <a:spcPct val="0"/>
              </a:spcAft>
              <a:defRPr sz="1600" b="1">
                <a:solidFill>
                  <a:schemeClr val="tx1"/>
                </a:solidFill>
                <a:latin typeface="Arial" charset="0"/>
                <a:ea typeface="宋体" charset="-122"/>
              </a:defRPr>
            </a:lvl9pPr>
          </a:lstStyle>
          <a:p>
            <a:pPr>
              <a:lnSpc>
                <a:spcPct val="200000"/>
              </a:lnSpc>
            </a:pPr>
            <a:r>
              <a:rPr lang="zh-CN" altLang="en-US" sz="1400" kern="0" dirty="0" smtClean="0">
                <a:solidFill>
                  <a:sysClr val="windowText" lastClr="000000">
                    <a:lumMod val="85000"/>
                    <a:lumOff val="15000"/>
                  </a:sysClr>
                </a:solidFill>
                <a:latin typeface="Arial" pitchFamily="34" charset="0"/>
                <a:ea typeface="微软雅黑" pitchFamily="34" charset="-122"/>
                <a:cs typeface="Arial" pitchFamily="34" charset="0"/>
              </a:rPr>
              <a:t>重点产业方面：</a:t>
            </a:r>
          </a:p>
          <a:p>
            <a:pPr marL="285750" indent="-285750">
              <a:lnSpc>
                <a:spcPct val="150000"/>
              </a:lnSpc>
              <a:buFont typeface="Wingdings" pitchFamily="2" charset="2"/>
              <a:buChar char="p"/>
            </a:pPr>
            <a:r>
              <a:rPr lang="zh-CN" altLang="en-US" sz="1400" kern="0" dirty="0" smtClean="0">
                <a:solidFill>
                  <a:sysClr val="windowText" lastClr="000000">
                    <a:lumMod val="85000"/>
                    <a:lumOff val="15000"/>
                  </a:sysClr>
                </a:solidFill>
                <a:latin typeface="Arial" pitchFamily="34" charset="0"/>
                <a:ea typeface="微软雅黑" pitchFamily="34" charset="-122"/>
                <a:cs typeface="Arial" pitchFamily="34" charset="0"/>
              </a:rPr>
              <a:t>航空运输业增速减缓，地面服务业缺乏协同。</a:t>
            </a:r>
          </a:p>
          <a:p>
            <a:pPr marL="285750" indent="-285750">
              <a:lnSpc>
                <a:spcPct val="150000"/>
              </a:lnSpc>
              <a:buFont typeface="Wingdings" pitchFamily="2" charset="2"/>
              <a:buChar char="p"/>
            </a:pPr>
            <a:r>
              <a:rPr lang="zh-CN" altLang="en-US" sz="1400" kern="0" dirty="0" smtClean="0">
                <a:solidFill>
                  <a:sysClr val="windowText" lastClr="000000">
                    <a:lumMod val="85000"/>
                    <a:lumOff val="15000"/>
                  </a:sysClr>
                </a:solidFill>
                <a:latin typeface="Arial" pitchFamily="34" charset="0"/>
                <a:ea typeface="微软雅黑" pitchFamily="34" charset="-122"/>
                <a:cs typeface="Arial" pitchFamily="34" charset="0"/>
              </a:rPr>
              <a:t>汽车制造业下滑，研发创新落后，售后市场不完善。</a:t>
            </a:r>
          </a:p>
          <a:p>
            <a:pPr marL="285750" indent="-285750">
              <a:lnSpc>
                <a:spcPct val="150000"/>
              </a:lnSpc>
              <a:buFont typeface="Wingdings" pitchFamily="2" charset="2"/>
              <a:buChar char="p"/>
            </a:pPr>
            <a:r>
              <a:rPr lang="zh-CN" altLang="en-US" sz="1400" kern="0" dirty="0" smtClean="0">
                <a:solidFill>
                  <a:sysClr val="windowText" lastClr="000000">
                    <a:lumMod val="85000"/>
                    <a:lumOff val="15000"/>
                  </a:sysClr>
                </a:solidFill>
                <a:latin typeface="Arial" pitchFamily="34" charset="0"/>
                <a:ea typeface="微软雅黑" pitchFamily="34" charset="-122"/>
                <a:cs typeface="Arial" pitchFamily="34" charset="0"/>
              </a:rPr>
              <a:t>农业经济低位运行，产业结构亟待调整。</a:t>
            </a:r>
          </a:p>
          <a:p>
            <a:pPr marL="285750" indent="-285750">
              <a:lnSpc>
                <a:spcPct val="150000"/>
              </a:lnSpc>
              <a:buFont typeface="Wingdings" pitchFamily="2" charset="2"/>
              <a:buChar char="p"/>
            </a:pPr>
            <a:r>
              <a:rPr lang="zh-CN" altLang="en-US" sz="1400" kern="0" dirty="0" smtClean="0">
                <a:solidFill>
                  <a:sysClr val="windowText" lastClr="000000">
                    <a:lumMod val="85000"/>
                    <a:lumOff val="15000"/>
                  </a:sysClr>
                </a:solidFill>
                <a:latin typeface="Arial" pitchFamily="34" charset="0"/>
                <a:ea typeface="微软雅黑" pitchFamily="34" charset="-122"/>
                <a:cs typeface="Arial" pitchFamily="34" charset="0"/>
              </a:rPr>
              <a:t>物流</a:t>
            </a:r>
            <a:r>
              <a:rPr lang="en-US" altLang="zh-CN" sz="1400" kern="0" dirty="0" smtClean="0">
                <a:solidFill>
                  <a:sysClr val="windowText" lastClr="000000">
                    <a:lumMod val="85000"/>
                    <a:lumOff val="15000"/>
                  </a:sysClr>
                </a:solidFill>
                <a:latin typeface="Arial" pitchFamily="34" charset="0"/>
                <a:ea typeface="微软雅黑" pitchFamily="34" charset="-122"/>
                <a:cs typeface="Arial" pitchFamily="34" charset="0"/>
              </a:rPr>
              <a:t>+</a:t>
            </a:r>
            <a:r>
              <a:rPr lang="zh-CN" altLang="en-US" sz="1400" kern="0" dirty="0" smtClean="0">
                <a:solidFill>
                  <a:sysClr val="windowText" lastClr="000000">
                    <a:lumMod val="85000"/>
                    <a:lumOff val="15000"/>
                  </a:sysClr>
                </a:solidFill>
                <a:latin typeface="Arial" pitchFamily="34" charset="0"/>
                <a:ea typeface="微软雅黑" pitchFamily="34" charset="-122"/>
                <a:cs typeface="Arial" pitchFamily="34" charset="0"/>
              </a:rPr>
              <a:t>电商产业链上下游结合不够密切。</a:t>
            </a:r>
          </a:p>
          <a:p>
            <a:pPr marL="285750" indent="-285750">
              <a:lnSpc>
                <a:spcPct val="150000"/>
              </a:lnSpc>
              <a:buFont typeface="Wingdings" pitchFamily="2" charset="2"/>
              <a:buChar char="p"/>
            </a:pPr>
            <a:r>
              <a:rPr lang="zh-CN" altLang="en-US" sz="1400" kern="0" dirty="0" smtClean="0">
                <a:solidFill>
                  <a:sysClr val="windowText" lastClr="000000">
                    <a:lumMod val="85000"/>
                    <a:lumOff val="15000"/>
                  </a:sysClr>
                </a:solidFill>
                <a:latin typeface="Arial" pitchFamily="34" charset="0"/>
                <a:ea typeface="微软雅黑" pitchFamily="34" charset="-122"/>
                <a:cs typeface="Arial" pitchFamily="34" charset="0"/>
              </a:rPr>
              <a:t>电商落后于北京水平，跨境电商亟待发展。</a:t>
            </a:r>
          </a:p>
        </p:txBody>
      </p:sp>
      <p:sp>
        <p:nvSpPr>
          <p:cNvPr id="17" name="AutoShape 33"/>
          <p:cNvSpPr>
            <a:spLocks noChangeArrowheads="1"/>
          </p:cNvSpPr>
          <p:nvPr/>
        </p:nvSpPr>
        <p:spPr bwMode="auto">
          <a:xfrm rot="10800000">
            <a:off x="3033961" y="4160416"/>
            <a:ext cx="3389313" cy="203200"/>
          </a:xfrm>
          <a:prstGeom prst="triangle">
            <a:avLst>
              <a:gd name="adj" fmla="val 50000"/>
            </a:avLst>
          </a:prstGeom>
          <a:solidFill>
            <a:schemeClr val="bg2"/>
          </a:solidFill>
          <a:ln w="12700">
            <a:solidFill>
              <a:schemeClr val="tx1"/>
            </a:solidFill>
            <a:miter lim="800000"/>
            <a:headEnd/>
            <a:tailEnd/>
          </a:ln>
        </p:spPr>
        <p:txBody>
          <a:bodyPr lIns="90000" tIns="46800" rIns="90000" bIns="46800" anchor="ctr">
            <a:spAutoFit/>
          </a:bodyPr>
          <a:lstStyle/>
          <a:p>
            <a:endParaRPr lang="zh-CN" altLang="en-US"/>
          </a:p>
        </p:txBody>
      </p:sp>
      <p:sp>
        <p:nvSpPr>
          <p:cNvPr id="18" name="Rectangle 34"/>
          <p:cNvSpPr>
            <a:spLocks noChangeArrowheads="1"/>
          </p:cNvSpPr>
          <p:nvPr/>
        </p:nvSpPr>
        <p:spPr bwMode="auto">
          <a:xfrm>
            <a:off x="395536" y="5019254"/>
            <a:ext cx="8496300" cy="1119187"/>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ea typeface="宋体" pitchFamily="2" charset="-122"/>
              <a:cs typeface="Arial" charset="0"/>
            </a:endParaRPr>
          </a:p>
        </p:txBody>
      </p:sp>
      <p:sp>
        <p:nvSpPr>
          <p:cNvPr id="19" name="Text Box 35"/>
          <p:cNvSpPr txBox="1">
            <a:spLocks noChangeArrowheads="1"/>
          </p:cNvSpPr>
          <p:nvPr/>
        </p:nvSpPr>
        <p:spPr bwMode="auto">
          <a:xfrm>
            <a:off x="506661" y="5274348"/>
            <a:ext cx="8262938" cy="45890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a:spAutoFit/>
          </a:bodyPr>
          <a:lstStyle>
            <a:lvl1pPr defTabSz="762000" eaLnBrk="0" hangingPunct="0">
              <a:defRPr sz="1600" b="1">
                <a:solidFill>
                  <a:schemeClr val="tx1"/>
                </a:solidFill>
                <a:latin typeface="Arial" charset="0"/>
                <a:ea typeface="宋体" charset="-122"/>
              </a:defRPr>
            </a:lvl1pPr>
            <a:lvl2pPr marL="374650" indent="-184150" defTabSz="762000" eaLnBrk="0" hangingPunct="0">
              <a:defRPr sz="1600" b="1">
                <a:solidFill>
                  <a:schemeClr val="tx1"/>
                </a:solidFill>
                <a:latin typeface="Arial" charset="0"/>
                <a:ea typeface="宋体" charset="-122"/>
              </a:defRPr>
            </a:lvl2pPr>
            <a:lvl3pPr marL="663575" indent="-98425" defTabSz="762000" eaLnBrk="0" hangingPunct="0">
              <a:defRPr sz="1600" b="1">
                <a:solidFill>
                  <a:schemeClr val="tx1"/>
                </a:solidFill>
                <a:latin typeface="Arial" charset="0"/>
                <a:ea typeface="宋体" charset="-122"/>
              </a:defRPr>
            </a:lvl3pPr>
            <a:lvl4pPr marL="1600200" indent="-228600" defTabSz="762000" eaLnBrk="0" hangingPunct="0">
              <a:defRPr sz="1600" b="1">
                <a:solidFill>
                  <a:schemeClr val="tx1"/>
                </a:solidFill>
                <a:latin typeface="Arial" charset="0"/>
                <a:ea typeface="宋体" charset="-122"/>
              </a:defRPr>
            </a:lvl4pPr>
            <a:lvl5pPr marL="2057400" indent="-228600" defTabSz="762000" eaLnBrk="0" hangingPunct="0">
              <a:defRPr sz="1600" b="1">
                <a:solidFill>
                  <a:schemeClr val="tx1"/>
                </a:solidFill>
                <a:latin typeface="Arial" charset="0"/>
                <a:ea typeface="宋体" charset="-122"/>
              </a:defRPr>
            </a:lvl5pPr>
            <a:lvl6pPr marL="2514600" indent="-228600" algn="ctr" defTabSz="762000" eaLnBrk="0" fontAlgn="base" hangingPunct="0">
              <a:spcBef>
                <a:spcPct val="0"/>
              </a:spcBef>
              <a:spcAft>
                <a:spcPct val="0"/>
              </a:spcAft>
              <a:defRPr sz="1600" b="1">
                <a:solidFill>
                  <a:schemeClr val="tx1"/>
                </a:solidFill>
                <a:latin typeface="Arial" charset="0"/>
                <a:ea typeface="宋体" charset="-122"/>
              </a:defRPr>
            </a:lvl6pPr>
            <a:lvl7pPr marL="2971800" indent="-228600" algn="ctr" defTabSz="762000" eaLnBrk="0" fontAlgn="base" hangingPunct="0">
              <a:spcBef>
                <a:spcPct val="0"/>
              </a:spcBef>
              <a:spcAft>
                <a:spcPct val="0"/>
              </a:spcAft>
              <a:defRPr sz="1600" b="1">
                <a:solidFill>
                  <a:schemeClr val="tx1"/>
                </a:solidFill>
                <a:latin typeface="Arial" charset="0"/>
                <a:ea typeface="宋体" charset="-122"/>
              </a:defRPr>
            </a:lvl7pPr>
            <a:lvl8pPr marL="3429000" indent="-228600" algn="ctr" defTabSz="762000" eaLnBrk="0" fontAlgn="base" hangingPunct="0">
              <a:spcBef>
                <a:spcPct val="0"/>
              </a:spcBef>
              <a:spcAft>
                <a:spcPct val="0"/>
              </a:spcAft>
              <a:defRPr sz="1600" b="1">
                <a:solidFill>
                  <a:schemeClr val="tx1"/>
                </a:solidFill>
                <a:latin typeface="Arial" charset="0"/>
                <a:ea typeface="宋体" charset="-122"/>
              </a:defRPr>
            </a:lvl8pPr>
            <a:lvl9pPr marL="3886200" indent="-228600" algn="ctr" defTabSz="762000" eaLnBrk="0" fontAlgn="base" hangingPunct="0">
              <a:spcBef>
                <a:spcPct val="0"/>
              </a:spcBef>
              <a:spcAft>
                <a:spcPct val="0"/>
              </a:spcAft>
              <a:defRPr sz="1600" b="1">
                <a:solidFill>
                  <a:schemeClr val="tx1"/>
                </a:solidFill>
                <a:latin typeface="Arial" charset="0"/>
                <a:ea typeface="宋体" charset="-122"/>
              </a:defRPr>
            </a:lvl9pPr>
          </a:lstStyle>
          <a:p>
            <a:pPr>
              <a:lnSpc>
                <a:spcPct val="150000"/>
              </a:lnSpc>
            </a:pPr>
            <a:r>
              <a:rPr lang="zh-CN" altLang="en-US" sz="1800" dirty="0" smtClean="0">
                <a:latin typeface="Microsoft YaHei" charset="0"/>
                <a:ea typeface="Microsoft YaHei" charset="0"/>
                <a:cs typeface="Microsoft YaHei" charset="0"/>
              </a:rPr>
              <a:t>顺义区亟需发展“互联网</a:t>
            </a:r>
            <a:r>
              <a:rPr lang="en-US" altLang="zh-CN" sz="1800" dirty="0" smtClean="0">
                <a:latin typeface="Microsoft YaHei" charset="0"/>
                <a:ea typeface="Microsoft YaHei" charset="0"/>
                <a:cs typeface="Microsoft YaHei" charset="0"/>
              </a:rPr>
              <a:t>+</a:t>
            </a:r>
            <a:r>
              <a:rPr lang="zh-CN" altLang="en-US" sz="1800" dirty="0" smtClean="0">
                <a:latin typeface="Microsoft YaHei" charset="0"/>
                <a:ea typeface="Microsoft YaHei" charset="0"/>
                <a:cs typeface="Microsoft YaHei" charset="0"/>
              </a:rPr>
              <a:t>”，才能赢得或保持产业的竞争优势。</a:t>
            </a:r>
            <a:endParaRPr lang="zh-CN" altLang="en-US" sz="1800" dirty="0">
              <a:latin typeface="Microsoft YaHei" charset="0"/>
              <a:ea typeface="Microsoft YaHei" charset="0"/>
              <a:cs typeface="Microsoft YaHei" charset="0"/>
            </a:endParaRPr>
          </a:p>
        </p:txBody>
      </p:sp>
      <p:sp>
        <p:nvSpPr>
          <p:cNvPr id="22" name="Rectangle 38"/>
          <p:cNvSpPr>
            <a:spLocks noChangeArrowheads="1"/>
          </p:cNvSpPr>
          <p:nvPr/>
        </p:nvSpPr>
        <p:spPr bwMode="auto">
          <a:xfrm>
            <a:off x="4532758" y="1418273"/>
            <a:ext cx="4359078" cy="2549740"/>
          </a:xfrm>
          <a:prstGeom prst="rect">
            <a:avLst/>
          </a:prstGeom>
          <a:solidFill>
            <a:schemeClr val="bg1"/>
          </a:solidFill>
          <a:ln w="12700">
            <a:solidFill>
              <a:schemeClr val="tx1"/>
            </a:solidFill>
            <a:miter lim="800000"/>
            <a:headEnd/>
            <a:tailEnd/>
          </a:ln>
          <a:effectLst>
            <a:outerShdw dist="35921" dir="2700000" algn="ctr" rotWithShape="0">
              <a:schemeClr val="bg2"/>
            </a:outerShdw>
          </a:effectLst>
        </p:spPr>
        <p:txBody>
          <a:bodyPr wrap="none" anchor="ctr"/>
          <a:lstStyle/>
          <a:p>
            <a:pPr>
              <a:defRPr/>
            </a:pPr>
            <a:endParaRPr lang="zh-CN" altLang="en-US">
              <a:ea typeface="宋体" pitchFamily="2" charset="-122"/>
              <a:cs typeface="Arial" charset="0"/>
            </a:endParaRPr>
          </a:p>
        </p:txBody>
      </p:sp>
      <p:sp>
        <p:nvSpPr>
          <p:cNvPr id="23" name="Text Box 39"/>
          <p:cNvSpPr txBox="1">
            <a:spLocks noChangeArrowheads="1"/>
          </p:cNvSpPr>
          <p:nvPr/>
        </p:nvSpPr>
        <p:spPr bwMode="auto">
          <a:xfrm>
            <a:off x="4534618" y="1473021"/>
            <a:ext cx="4357218" cy="2225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txBody>
          <a:bodyPr wrap="square">
            <a:spAutoFit/>
          </a:bodyPr>
          <a:lstStyle>
            <a:lvl1pPr defTabSz="762000" eaLnBrk="0" hangingPunct="0">
              <a:defRPr sz="1600" b="1">
                <a:solidFill>
                  <a:schemeClr val="tx1"/>
                </a:solidFill>
                <a:latin typeface="Arial" charset="0"/>
                <a:ea typeface="宋体" charset="-122"/>
              </a:defRPr>
            </a:lvl1pPr>
            <a:lvl2pPr marL="374650" indent="-184150" defTabSz="762000" eaLnBrk="0" hangingPunct="0">
              <a:defRPr sz="1600" b="1">
                <a:solidFill>
                  <a:schemeClr val="tx1"/>
                </a:solidFill>
                <a:latin typeface="Arial" charset="0"/>
                <a:ea typeface="宋体" charset="-122"/>
              </a:defRPr>
            </a:lvl2pPr>
            <a:lvl3pPr marL="663575" indent="-98425" defTabSz="762000" eaLnBrk="0" hangingPunct="0">
              <a:defRPr sz="1600" b="1">
                <a:solidFill>
                  <a:schemeClr val="tx1"/>
                </a:solidFill>
                <a:latin typeface="Arial" charset="0"/>
                <a:ea typeface="宋体" charset="-122"/>
              </a:defRPr>
            </a:lvl3pPr>
            <a:lvl4pPr marL="1600200" indent="-228600" defTabSz="762000" eaLnBrk="0" hangingPunct="0">
              <a:defRPr sz="1600" b="1">
                <a:solidFill>
                  <a:schemeClr val="tx1"/>
                </a:solidFill>
                <a:latin typeface="Arial" charset="0"/>
                <a:ea typeface="宋体" charset="-122"/>
              </a:defRPr>
            </a:lvl4pPr>
            <a:lvl5pPr marL="2057400" indent="-228600" defTabSz="762000" eaLnBrk="0" hangingPunct="0">
              <a:defRPr sz="1600" b="1">
                <a:solidFill>
                  <a:schemeClr val="tx1"/>
                </a:solidFill>
                <a:latin typeface="Arial" charset="0"/>
                <a:ea typeface="宋体" charset="-122"/>
              </a:defRPr>
            </a:lvl5pPr>
            <a:lvl6pPr marL="2514600" indent="-228600" algn="ctr" defTabSz="762000" eaLnBrk="0" fontAlgn="base" hangingPunct="0">
              <a:spcBef>
                <a:spcPct val="0"/>
              </a:spcBef>
              <a:spcAft>
                <a:spcPct val="0"/>
              </a:spcAft>
              <a:defRPr sz="1600" b="1">
                <a:solidFill>
                  <a:schemeClr val="tx1"/>
                </a:solidFill>
                <a:latin typeface="Arial" charset="0"/>
                <a:ea typeface="宋体" charset="-122"/>
              </a:defRPr>
            </a:lvl6pPr>
            <a:lvl7pPr marL="2971800" indent="-228600" algn="ctr" defTabSz="762000" eaLnBrk="0" fontAlgn="base" hangingPunct="0">
              <a:spcBef>
                <a:spcPct val="0"/>
              </a:spcBef>
              <a:spcAft>
                <a:spcPct val="0"/>
              </a:spcAft>
              <a:defRPr sz="1600" b="1">
                <a:solidFill>
                  <a:schemeClr val="tx1"/>
                </a:solidFill>
                <a:latin typeface="Arial" charset="0"/>
                <a:ea typeface="宋体" charset="-122"/>
              </a:defRPr>
            </a:lvl7pPr>
            <a:lvl8pPr marL="3429000" indent="-228600" algn="ctr" defTabSz="762000" eaLnBrk="0" fontAlgn="base" hangingPunct="0">
              <a:spcBef>
                <a:spcPct val="0"/>
              </a:spcBef>
              <a:spcAft>
                <a:spcPct val="0"/>
              </a:spcAft>
              <a:defRPr sz="1600" b="1">
                <a:solidFill>
                  <a:schemeClr val="tx1"/>
                </a:solidFill>
                <a:latin typeface="Arial" charset="0"/>
                <a:ea typeface="宋体" charset="-122"/>
              </a:defRPr>
            </a:lvl8pPr>
            <a:lvl9pPr marL="3886200" indent="-228600" algn="ctr" defTabSz="762000" eaLnBrk="0" fontAlgn="base" hangingPunct="0">
              <a:spcBef>
                <a:spcPct val="0"/>
              </a:spcBef>
              <a:spcAft>
                <a:spcPct val="0"/>
              </a:spcAft>
              <a:defRPr sz="1600" b="1">
                <a:solidFill>
                  <a:schemeClr val="tx1"/>
                </a:solidFill>
                <a:latin typeface="Arial" charset="0"/>
                <a:ea typeface="宋体" charset="-122"/>
              </a:defRPr>
            </a:lvl9pPr>
          </a:lstStyle>
          <a:p>
            <a:pPr>
              <a:lnSpc>
                <a:spcPct val="150000"/>
              </a:lnSpc>
              <a:defRPr/>
            </a:pPr>
            <a:r>
              <a:rPr lang="zh-CN" altLang="en-US" sz="1400" kern="0" dirty="0" smtClean="0">
                <a:solidFill>
                  <a:sysClr val="windowText" lastClr="000000">
                    <a:lumMod val="85000"/>
                    <a:lumOff val="15000"/>
                  </a:sysClr>
                </a:solidFill>
                <a:latin typeface="Arial" pitchFamily="34" charset="0"/>
                <a:ea typeface="微软雅黑" pitchFamily="34" charset="-122"/>
                <a:cs typeface="Arial" pitchFamily="34" charset="0"/>
              </a:rPr>
              <a:t>“互联网</a:t>
            </a:r>
            <a:r>
              <a:rPr lang="en-US" altLang="zh-CN" sz="1400" kern="0" dirty="0" smtClean="0">
                <a:solidFill>
                  <a:sysClr val="windowText" lastClr="000000">
                    <a:lumMod val="85000"/>
                    <a:lumOff val="15000"/>
                  </a:sysClr>
                </a:solidFill>
                <a:latin typeface="Arial" pitchFamily="34" charset="0"/>
                <a:ea typeface="微软雅黑" pitchFamily="34" charset="-122"/>
                <a:cs typeface="Arial" pitchFamily="34" charset="0"/>
              </a:rPr>
              <a:t>+</a:t>
            </a:r>
            <a:r>
              <a:rPr lang="zh-CN" altLang="en-US" sz="1400" kern="0" dirty="0" smtClean="0">
                <a:solidFill>
                  <a:sysClr val="windowText" lastClr="000000">
                    <a:lumMod val="85000"/>
                    <a:lumOff val="15000"/>
                  </a:sysClr>
                </a:solidFill>
                <a:latin typeface="Arial" pitchFamily="34" charset="0"/>
                <a:ea typeface="微软雅黑" pitchFamily="34" charset="-122"/>
                <a:cs typeface="Arial" pitchFamily="34" charset="0"/>
              </a:rPr>
              <a:t>”环境方面：</a:t>
            </a:r>
          </a:p>
          <a:p>
            <a:pPr marL="285750" indent="-285750">
              <a:lnSpc>
                <a:spcPct val="120000"/>
              </a:lnSpc>
              <a:buFont typeface="Wingdings" pitchFamily="2" charset="2"/>
              <a:buChar char="p"/>
              <a:defRPr/>
            </a:pPr>
            <a:r>
              <a:rPr lang="zh-CN" altLang="en-US" sz="1400" kern="0" dirty="0" smtClean="0">
                <a:solidFill>
                  <a:sysClr val="windowText" lastClr="000000">
                    <a:lumMod val="85000"/>
                    <a:lumOff val="15000"/>
                  </a:sysClr>
                </a:solidFill>
                <a:latin typeface="Arial" pitchFamily="34" charset="0"/>
                <a:ea typeface="微软雅黑" pitchFamily="34" charset="-122"/>
                <a:cs typeface="Arial" pitchFamily="34" charset="0"/>
              </a:rPr>
              <a:t>业务低端，聚集效应低，企业规模小，利润低，落后于北京水平。</a:t>
            </a:r>
          </a:p>
          <a:p>
            <a:pPr marL="285750" indent="-285750">
              <a:lnSpc>
                <a:spcPct val="120000"/>
              </a:lnSpc>
              <a:buFont typeface="Wingdings" pitchFamily="2" charset="2"/>
              <a:buChar char="p"/>
              <a:defRPr/>
            </a:pPr>
            <a:r>
              <a:rPr lang="zh-CN" altLang="zh-CN" sz="1400" dirty="0">
                <a:latin typeface="微软雅黑" pitchFamily="34" charset="-122"/>
                <a:ea typeface="微软雅黑" pitchFamily="34" charset="-122"/>
              </a:rPr>
              <a:t>缺乏公共服务平台，政府服务效率需要进一步</a:t>
            </a:r>
            <a:r>
              <a:rPr lang="zh-CN" altLang="zh-CN" sz="1400" dirty="0" smtClean="0">
                <a:latin typeface="微软雅黑" pitchFamily="34" charset="-122"/>
                <a:ea typeface="微软雅黑" pitchFamily="34" charset="-122"/>
              </a:rPr>
              <a:t>提高</a:t>
            </a:r>
            <a:endParaRPr lang="en-US" altLang="zh-CN" sz="1400" dirty="0" smtClean="0">
              <a:latin typeface="微软雅黑" pitchFamily="34" charset="-122"/>
              <a:ea typeface="微软雅黑" pitchFamily="34" charset="-122"/>
            </a:endParaRPr>
          </a:p>
          <a:p>
            <a:pPr marL="285750" indent="-285750">
              <a:lnSpc>
                <a:spcPct val="120000"/>
              </a:lnSpc>
              <a:buFont typeface="Wingdings" pitchFamily="2" charset="2"/>
              <a:buChar char="p"/>
              <a:defRPr/>
            </a:pPr>
            <a:r>
              <a:rPr lang="zh-CN" altLang="en-US" sz="1400" kern="0" dirty="0" smtClean="0">
                <a:solidFill>
                  <a:sysClr val="windowText" lastClr="000000">
                    <a:lumMod val="85000"/>
                    <a:lumOff val="15000"/>
                  </a:sysClr>
                </a:solidFill>
                <a:latin typeface="微软雅黑" pitchFamily="34" charset="-122"/>
                <a:ea typeface="微软雅黑" pitchFamily="34" charset="-122"/>
                <a:cs typeface="Arial" pitchFamily="34" charset="0"/>
              </a:rPr>
              <a:t>“</a:t>
            </a:r>
            <a:r>
              <a:rPr lang="zh-CN" altLang="en-US" sz="1400" kern="0" dirty="0">
                <a:solidFill>
                  <a:sysClr val="windowText" lastClr="000000">
                    <a:lumMod val="85000"/>
                    <a:lumOff val="15000"/>
                  </a:sysClr>
                </a:solidFill>
                <a:latin typeface="Arial" pitchFamily="34" charset="0"/>
                <a:ea typeface="微软雅黑" pitchFamily="34" charset="-122"/>
                <a:cs typeface="Arial" pitchFamily="34" charset="0"/>
              </a:rPr>
              <a:t>互联网</a:t>
            </a:r>
            <a:r>
              <a:rPr lang="en-US" altLang="zh-CN" sz="1400" kern="0" dirty="0">
                <a:solidFill>
                  <a:sysClr val="windowText" lastClr="000000">
                    <a:lumMod val="85000"/>
                    <a:lumOff val="15000"/>
                  </a:sysClr>
                </a:solidFill>
                <a:latin typeface="Arial" pitchFamily="34" charset="0"/>
                <a:ea typeface="微软雅黑" pitchFamily="34" charset="-122"/>
                <a:cs typeface="Arial" pitchFamily="34" charset="0"/>
              </a:rPr>
              <a:t>+</a:t>
            </a:r>
            <a:r>
              <a:rPr lang="zh-CN" altLang="en-US" sz="1400" kern="0" dirty="0">
                <a:solidFill>
                  <a:sysClr val="windowText" lastClr="000000">
                    <a:lumMod val="85000"/>
                    <a:lumOff val="15000"/>
                  </a:sysClr>
                </a:solidFill>
                <a:latin typeface="Arial" pitchFamily="34" charset="0"/>
                <a:ea typeface="微软雅黑" pitchFamily="34" charset="-122"/>
                <a:cs typeface="Arial" pitchFamily="34" charset="0"/>
              </a:rPr>
              <a:t>”人才素质偏低</a:t>
            </a:r>
          </a:p>
          <a:p>
            <a:pPr marL="285750" indent="-285750">
              <a:lnSpc>
                <a:spcPct val="120000"/>
              </a:lnSpc>
              <a:buFont typeface="Wingdings" pitchFamily="2" charset="2"/>
              <a:buChar char="p"/>
              <a:defRPr/>
            </a:pPr>
            <a:r>
              <a:rPr lang="zh-CN" altLang="en-US" sz="1400" kern="0" dirty="0">
                <a:solidFill>
                  <a:sysClr val="windowText" lastClr="000000">
                    <a:lumMod val="85000"/>
                    <a:lumOff val="15000"/>
                  </a:sysClr>
                </a:solidFill>
                <a:latin typeface="Arial" pitchFamily="34" charset="0"/>
                <a:ea typeface="微软雅黑" pitchFamily="34" charset="-122"/>
                <a:cs typeface="Arial" pitchFamily="34" charset="0"/>
              </a:rPr>
              <a:t>存在信息孤岛</a:t>
            </a:r>
            <a:endParaRPr lang="en-US" altLang="zh-CN" sz="1400" kern="0" dirty="0">
              <a:solidFill>
                <a:sysClr val="windowText" lastClr="000000">
                  <a:lumMod val="85000"/>
                  <a:lumOff val="15000"/>
                </a:sysClr>
              </a:solidFill>
              <a:latin typeface="Arial" pitchFamily="34" charset="0"/>
              <a:ea typeface="微软雅黑" pitchFamily="34" charset="-122"/>
              <a:cs typeface="Arial" pitchFamily="34" charset="0"/>
            </a:endParaRPr>
          </a:p>
          <a:p>
            <a:pPr marL="285750" indent="-285750">
              <a:lnSpc>
                <a:spcPct val="120000"/>
              </a:lnSpc>
              <a:buFont typeface="Wingdings" pitchFamily="2" charset="2"/>
              <a:buChar char="p"/>
              <a:defRPr/>
            </a:pPr>
            <a:r>
              <a:rPr lang="zh-CN" altLang="en-US" sz="1400" kern="0" dirty="0" smtClean="0">
                <a:solidFill>
                  <a:sysClr val="windowText" lastClr="000000">
                    <a:lumMod val="85000"/>
                    <a:lumOff val="15000"/>
                  </a:sysClr>
                </a:solidFill>
                <a:latin typeface="Arial" pitchFamily="34" charset="0"/>
                <a:ea typeface="微软雅黑" pitchFamily="34" charset="-122"/>
                <a:cs typeface="Arial" pitchFamily="34" charset="0"/>
              </a:rPr>
              <a:t>区内政策在资金、人才、市场、创业支撑不足。</a:t>
            </a:r>
          </a:p>
        </p:txBody>
      </p:sp>
      <p:sp>
        <p:nvSpPr>
          <p:cNvPr id="24" name="Rectangle 20"/>
          <p:cNvSpPr>
            <a:spLocks noChangeArrowheads="1"/>
          </p:cNvSpPr>
          <p:nvPr/>
        </p:nvSpPr>
        <p:spPr bwMode="auto">
          <a:xfrm>
            <a:off x="395536" y="4586138"/>
            <a:ext cx="8496300" cy="442913"/>
          </a:xfrm>
          <a:prstGeom prst="rect">
            <a:avLst/>
          </a:prstGeom>
          <a:solidFill>
            <a:srgbClr val="FFC000">
              <a:alpha val="48000"/>
            </a:srgbClr>
          </a:solidFill>
          <a:ln w="12700">
            <a:solidFill>
              <a:schemeClr val="tx1"/>
            </a:solidFill>
            <a:miter lim="800000"/>
            <a:headEnd/>
            <a:tailEnd/>
          </a:ln>
          <a:effectLst>
            <a:outerShdw dist="35921" dir="2700000" algn="ctr" rotWithShape="0">
              <a:schemeClr val="bg2"/>
            </a:outerShdw>
          </a:effectLst>
        </p:spPr>
        <p:txBody>
          <a:bodyPr wrap="none" anchor="ctr">
            <a:noAutofit/>
          </a:bodyPr>
          <a:lstStyle/>
          <a:p>
            <a:pPr>
              <a:defRPr/>
            </a:pPr>
            <a:endParaRPr lang="zh-CN" altLang="en-US">
              <a:ea typeface="宋体" pitchFamily="2" charset="-122"/>
              <a:cs typeface="Arial" charset="0"/>
            </a:endParaRPr>
          </a:p>
        </p:txBody>
      </p:sp>
      <p:sp>
        <p:nvSpPr>
          <p:cNvPr id="25" name="TextBox 24"/>
          <p:cNvSpPr txBox="1"/>
          <p:nvPr/>
        </p:nvSpPr>
        <p:spPr>
          <a:xfrm>
            <a:off x="2843808" y="4581128"/>
            <a:ext cx="3600400" cy="369332"/>
          </a:xfrm>
          <a:prstGeom prst="rect">
            <a:avLst/>
          </a:prstGeom>
          <a:noFill/>
        </p:spPr>
        <p:txBody>
          <a:bodyPr wrap="square" rtlCol="0">
            <a:spAutoFit/>
          </a:bodyPr>
          <a:lstStyle/>
          <a:p>
            <a:pPr algn="ctr"/>
            <a:r>
              <a:rPr lang="zh-CN" altLang="en-US" b="1" dirty="0" smtClean="0">
                <a:latin typeface="微软雅黑" pitchFamily="34" charset="-122"/>
                <a:ea typeface="微软雅黑" pitchFamily="34" charset="-122"/>
              </a:rPr>
              <a:t>结论</a:t>
            </a:r>
            <a:endParaRPr lang="zh-CN" altLang="en-US" b="1" dirty="0">
              <a:latin typeface="微软雅黑" pitchFamily="34" charset="-122"/>
              <a:ea typeface="微软雅黑" pitchFamily="34" charset="-122"/>
            </a:endParaRPr>
          </a:p>
        </p:txBody>
      </p:sp>
      <p:sp>
        <p:nvSpPr>
          <p:cNvPr id="28" name="TextBox 27"/>
          <p:cNvSpPr txBox="1"/>
          <p:nvPr/>
        </p:nvSpPr>
        <p:spPr>
          <a:xfrm>
            <a:off x="2771800" y="764704"/>
            <a:ext cx="3384376" cy="584775"/>
          </a:xfrm>
          <a:prstGeom prst="rect">
            <a:avLst/>
          </a:prstGeom>
          <a:noFill/>
        </p:spPr>
        <p:txBody>
          <a:bodyPr wrap="square" rtlCol="0">
            <a:spAutoFit/>
          </a:bodyPr>
          <a:lstStyle/>
          <a:p>
            <a:pPr algn="ctr"/>
            <a:r>
              <a:rPr lang="zh-CN" altLang="en-US" sz="3200" b="1" dirty="0" smtClean="0">
                <a:latin typeface="黑体" panose="02010609060101010101" pitchFamily="49" charset="-122"/>
                <a:ea typeface="黑体" panose="02010609060101010101" pitchFamily="49" charset="-122"/>
              </a:rPr>
              <a:t>结 论</a:t>
            </a:r>
            <a:endParaRPr lang="zh-CN" altLang="en-US" sz="3200"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21604173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7F98C0C-FAF2-480B-87BE-9D56BE4863FC}" type="slidenum">
              <a:rPr lang="zh-CN" altLang="en-US" smtClean="0"/>
              <a:pPr/>
              <a:t>57</a:t>
            </a:fld>
            <a:endParaRPr lang="zh-CN" altLang="en-US"/>
          </a:p>
        </p:txBody>
      </p:sp>
      <p:pic>
        <p:nvPicPr>
          <p:cNvPr id="36" name="图片 3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03648" y="2060848"/>
            <a:ext cx="6552728" cy="977017"/>
          </a:xfrm>
          <a:prstGeom prst="rect">
            <a:avLst/>
          </a:prstGeom>
          <a:effectLst>
            <a:outerShdw blurRad="203200" dist="63500" dir="5400000" algn="t" rotWithShape="0">
              <a:prstClr val="black">
                <a:alpha val="29000"/>
              </a:prstClr>
            </a:outerShdw>
          </a:effectLst>
        </p:spPr>
      </p:pic>
      <p:sp>
        <p:nvSpPr>
          <p:cNvPr id="37" name="TextBox 36"/>
          <p:cNvSpPr txBox="1"/>
          <p:nvPr/>
        </p:nvSpPr>
        <p:spPr>
          <a:xfrm>
            <a:off x="2656868" y="2404414"/>
            <a:ext cx="4893810" cy="338554"/>
          </a:xfrm>
          <a:prstGeom prst="rect">
            <a:avLst/>
          </a:prstGeom>
          <a:noFill/>
        </p:spPr>
        <p:txBody>
          <a:bodyPr wrap="square" rtlCol="0">
            <a:spAutoFit/>
          </a:bodyPr>
          <a:lstStyle/>
          <a:p>
            <a:pPr lvl="0" algn="just">
              <a:defRPr/>
            </a:pPr>
            <a:r>
              <a:rPr lang="zh-CN" altLang="en-US" sz="1600" b="1" dirty="0">
                <a:latin typeface="Microsoft YaHei" charset="0"/>
                <a:ea typeface="Microsoft YaHei" charset="0"/>
                <a:cs typeface="Microsoft YaHei" charset="0"/>
              </a:rPr>
              <a:t>顺义</a:t>
            </a:r>
            <a:r>
              <a:rPr lang="zh-CN" altLang="en-US" sz="1600" b="1" dirty="0" smtClean="0">
                <a:latin typeface="Microsoft YaHei" charset="0"/>
                <a:ea typeface="Microsoft YaHei" charset="0"/>
                <a:cs typeface="Microsoft YaHei" charset="0"/>
              </a:rPr>
              <a:t>区发展</a:t>
            </a:r>
            <a:r>
              <a:rPr lang="zh-CN" altLang="en-US" sz="1600" b="1" dirty="0">
                <a:latin typeface="Microsoft YaHei" charset="0"/>
                <a:ea typeface="Microsoft YaHei" charset="0"/>
                <a:cs typeface="Microsoft YaHei" charset="0"/>
              </a:rPr>
              <a:t>“互联网</a:t>
            </a:r>
            <a:r>
              <a:rPr lang="en-US" altLang="zh-CN" sz="1600" b="1" dirty="0">
                <a:latin typeface="Microsoft YaHei" charset="0"/>
                <a:ea typeface="Microsoft YaHei" charset="0"/>
                <a:cs typeface="Microsoft YaHei" charset="0"/>
              </a:rPr>
              <a:t>+”</a:t>
            </a:r>
            <a:r>
              <a:rPr lang="zh-CN" altLang="en-US" sz="1600" b="1" dirty="0">
                <a:latin typeface="Microsoft YaHei" charset="0"/>
                <a:ea typeface="Microsoft YaHei" charset="0"/>
                <a:cs typeface="Microsoft YaHei" charset="0"/>
              </a:rPr>
              <a:t>的优势 </a:t>
            </a:r>
          </a:p>
        </p:txBody>
      </p:sp>
      <p:sp>
        <p:nvSpPr>
          <p:cNvPr id="38" name="六边形 4"/>
          <p:cNvSpPr/>
          <p:nvPr/>
        </p:nvSpPr>
        <p:spPr>
          <a:xfrm>
            <a:off x="1579748" y="2236717"/>
            <a:ext cx="841512" cy="672720"/>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39" name="TextBox 38"/>
          <p:cNvSpPr txBox="1"/>
          <p:nvPr/>
        </p:nvSpPr>
        <p:spPr>
          <a:xfrm flipH="1">
            <a:off x="1572234" y="2366075"/>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1</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pic>
        <p:nvPicPr>
          <p:cNvPr id="40" name="图片 3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03648" y="3137125"/>
            <a:ext cx="6552728" cy="977017"/>
          </a:xfrm>
          <a:prstGeom prst="rect">
            <a:avLst/>
          </a:prstGeom>
          <a:effectLst>
            <a:outerShdw blurRad="203200" dist="63500" dir="5400000" algn="t" rotWithShape="0">
              <a:prstClr val="black">
                <a:alpha val="29000"/>
              </a:prstClr>
            </a:outerShdw>
          </a:effectLst>
        </p:spPr>
      </p:pic>
      <p:sp>
        <p:nvSpPr>
          <p:cNvPr id="41" name="六边形 4"/>
          <p:cNvSpPr/>
          <p:nvPr/>
        </p:nvSpPr>
        <p:spPr>
          <a:xfrm>
            <a:off x="1579748" y="3312994"/>
            <a:ext cx="841512" cy="672720"/>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2" name="TextBox 41"/>
          <p:cNvSpPr txBox="1"/>
          <p:nvPr/>
        </p:nvSpPr>
        <p:spPr>
          <a:xfrm flipH="1">
            <a:off x="1572234" y="3442352"/>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2</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pic>
        <p:nvPicPr>
          <p:cNvPr id="43" name="图片 4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03648" y="4213402"/>
            <a:ext cx="6552728" cy="977017"/>
          </a:xfrm>
          <a:prstGeom prst="rect">
            <a:avLst/>
          </a:prstGeom>
          <a:effectLst>
            <a:outerShdw blurRad="203200" dist="63500" dir="5400000" algn="t" rotWithShape="0">
              <a:prstClr val="black">
                <a:alpha val="29000"/>
              </a:prstClr>
            </a:outerShdw>
          </a:effectLst>
        </p:spPr>
      </p:pic>
      <p:sp>
        <p:nvSpPr>
          <p:cNvPr id="44" name="TextBox 43"/>
          <p:cNvSpPr txBox="1"/>
          <p:nvPr/>
        </p:nvSpPr>
        <p:spPr>
          <a:xfrm>
            <a:off x="2656868" y="4555028"/>
            <a:ext cx="4893810" cy="338554"/>
          </a:xfrm>
          <a:prstGeom prst="rect">
            <a:avLst/>
          </a:prstGeom>
          <a:noFill/>
        </p:spPr>
        <p:txBody>
          <a:bodyPr wrap="square" rtlCol="0">
            <a:spAutoFit/>
          </a:bodyPr>
          <a:lstStyle/>
          <a:p>
            <a:pPr lvl="0" algn="just">
              <a:defRPr/>
            </a:pPr>
            <a:r>
              <a:rPr lang="zh-CN" altLang="en-US" sz="1600" b="1" kern="0" dirty="0">
                <a:latin typeface="Arial" pitchFamily="34" charset="0"/>
                <a:ea typeface="微软雅黑" pitchFamily="34" charset="-122"/>
                <a:cs typeface="Arial" pitchFamily="34" charset="0"/>
              </a:rPr>
              <a:t>顺义区发展现状及差距分析</a:t>
            </a:r>
          </a:p>
        </p:txBody>
      </p:sp>
      <p:sp>
        <p:nvSpPr>
          <p:cNvPr id="45" name="六边形 4"/>
          <p:cNvSpPr/>
          <p:nvPr/>
        </p:nvSpPr>
        <p:spPr>
          <a:xfrm>
            <a:off x="1579748" y="4389272"/>
            <a:ext cx="841512" cy="672720"/>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46" name="TextBox 45"/>
          <p:cNvSpPr txBox="1"/>
          <p:nvPr/>
        </p:nvSpPr>
        <p:spPr>
          <a:xfrm flipH="1">
            <a:off x="1572234" y="4518629"/>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3</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sp>
        <p:nvSpPr>
          <p:cNvPr id="47" name="TextBox 21"/>
          <p:cNvSpPr txBox="1"/>
          <p:nvPr/>
        </p:nvSpPr>
        <p:spPr>
          <a:xfrm>
            <a:off x="2656867" y="3503826"/>
            <a:ext cx="5014743" cy="338554"/>
          </a:xfrm>
          <a:prstGeom prst="rect">
            <a:avLst/>
          </a:prstGeom>
          <a:noFill/>
        </p:spPr>
        <p:txBody>
          <a:bodyPr wrap="square" rtlCol="0">
            <a:spAutoFit/>
          </a:bodyPr>
          <a:lstStyle/>
          <a:p>
            <a:pPr algn="just">
              <a:defRPr/>
            </a:pPr>
            <a:r>
              <a:rPr lang="zh-CN" altLang="en-US" sz="1600" b="1" dirty="0">
                <a:latin typeface="Microsoft YaHei" charset="0"/>
                <a:ea typeface="Microsoft YaHei" charset="0"/>
                <a:cs typeface="Microsoft YaHei" charset="0"/>
              </a:rPr>
              <a:t>顺义</a:t>
            </a:r>
            <a:r>
              <a:rPr lang="zh-CN" altLang="en-US" sz="1600" b="1" dirty="0" smtClean="0">
                <a:latin typeface="Microsoft YaHei" charset="0"/>
                <a:ea typeface="Microsoft YaHei" charset="0"/>
                <a:cs typeface="Microsoft YaHei" charset="0"/>
              </a:rPr>
              <a:t>区发展</a:t>
            </a:r>
            <a:r>
              <a:rPr lang="zh-CN" altLang="en-US" sz="1600" b="1" dirty="0">
                <a:latin typeface="Microsoft YaHei" charset="0"/>
                <a:ea typeface="Microsoft YaHei" charset="0"/>
                <a:cs typeface="Microsoft YaHei" charset="0"/>
              </a:rPr>
              <a:t>“互联网</a:t>
            </a:r>
            <a:r>
              <a:rPr lang="en-US" altLang="zh-CN" sz="1600" b="1" dirty="0">
                <a:latin typeface="Microsoft YaHei" charset="0"/>
                <a:ea typeface="Microsoft YaHei" charset="0"/>
                <a:cs typeface="Microsoft YaHei" charset="0"/>
              </a:rPr>
              <a:t>+”</a:t>
            </a:r>
            <a:r>
              <a:rPr lang="zh-CN" altLang="en-US" sz="1600" b="1" dirty="0">
                <a:latin typeface="Microsoft YaHei" charset="0"/>
                <a:ea typeface="Microsoft YaHei" charset="0"/>
                <a:cs typeface="Microsoft YaHei" charset="0"/>
              </a:rPr>
              <a:t>的机遇分析</a:t>
            </a:r>
          </a:p>
        </p:txBody>
      </p:sp>
      <p:pic>
        <p:nvPicPr>
          <p:cNvPr id="48" name="图片 4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403648" y="5287892"/>
            <a:ext cx="6552728" cy="977017"/>
          </a:xfrm>
          <a:prstGeom prst="rect">
            <a:avLst/>
          </a:prstGeom>
          <a:effectLst>
            <a:outerShdw blurRad="203200" dist="63500" dir="5400000" algn="t" rotWithShape="0">
              <a:prstClr val="black">
                <a:alpha val="29000"/>
              </a:prstClr>
            </a:outerShdw>
          </a:effectLst>
        </p:spPr>
      </p:pic>
      <p:sp>
        <p:nvSpPr>
          <p:cNvPr id="49" name="TextBox 30"/>
          <p:cNvSpPr txBox="1"/>
          <p:nvPr/>
        </p:nvSpPr>
        <p:spPr>
          <a:xfrm>
            <a:off x="2656868" y="5593119"/>
            <a:ext cx="4893810" cy="338554"/>
          </a:xfrm>
          <a:prstGeom prst="rect">
            <a:avLst/>
          </a:prstGeom>
          <a:noFill/>
        </p:spPr>
        <p:txBody>
          <a:bodyPr wrap="square" rtlCol="0">
            <a:spAutoFit/>
          </a:bodyPr>
          <a:lstStyle/>
          <a:p>
            <a:pPr lvl="0" algn="just">
              <a:defRPr/>
            </a:pPr>
            <a:r>
              <a:rPr lang="zh-CN" altLang="en-US" sz="1600" b="1" kern="0" dirty="0">
                <a:latin typeface="Arial" pitchFamily="34" charset="0"/>
                <a:ea typeface="微软雅黑" pitchFamily="34" charset="-122"/>
                <a:cs typeface="Arial" pitchFamily="34" charset="0"/>
              </a:rPr>
              <a:t>顺义</a:t>
            </a:r>
            <a:r>
              <a:rPr lang="zh-CN" altLang="en-US" sz="1600" b="1" kern="0" dirty="0" smtClean="0">
                <a:latin typeface="Arial" pitchFamily="34" charset="0"/>
                <a:ea typeface="微软雅黑" pitchFamily="34" charset="-122"/>
                <a:cs typeface="Arial" pitchFamily="34" charset="0"/>
              </a:rPr>
              <a:t>区“互联网</a:t>
            </a:r>
            <a:r>
              <a:rPr lang="en-US" altLang="zh-CN" sz="1600" b="1" kern="0" dirty="0" smtClean="0">
                <a:latin typeface="Arial" pitchFamily="34" charset="0"/>
                <a:ea typeface="微软雅黑" pitchFamily="34" charset="-122"/>
                <a:cs typeface="Arial" pitchFamily="34" charset="0"/>
              </a:rPr>
              <a:t>+</a:t>
            </a:r>
            <a:r>
              <a:rPr lang="zh-CN" altLang="en-US" sz="1600" b="1" kern="0" dirty="0" smtClean="0">
                <a:latin typeface="Arial" pitchFamily="34" charset="0"/>
                <a:ea typeface="微软雅黑" pitchFamily="34" charset="-122"/>
                <a:cs typeface="Arial" pitchFamily="34" charset="0"/>
              </a:rPr>
              <a:t>”发展</a:t>
            </a:r>
            <a:r>
              <a:rPr lang="zh-CN" altLang="en-US" sz="1600" b="1" kern="0" dirty="0">
                <a:latin typeface="Arial" pitchFamily="34" charset="0"/>
                <a:ea typeface="微软雅黑" pitchFamily="34" charset="-122"/>
                <a:cs typeface="Arial" pitchFamily="34" charset="0"/>
              </a:rPr>
              <a:t>的战略定位 </a:t>
            </a:r>
          </a:p>
        </p:txBody>
      </p:sp>
      <p:sp>
        <p:nvSpPr>
          <p:cNvPr id="50" name="六边形 4"/>
          <p:cNvSpPr/>
          <p:nvPr/>
        </p:nvSpPr>
        <p:spPr>
          <a:xfrm>
            <a:off x="1579748" y="5463762"/>
            <a:ext cx="841512" cy="672720"/>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51" name="TextBox 32"/>
          <p:cNvSpPr txBox="1"/>
          <p:nvPr/>
        </p:nvSpPr>
        <p:spPr>
          <a:xfrm flipH="1">
            <a:off x="1572234" y="5593119"/>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4</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sp>
        <p:nvSpPr>
          <p:cNvPr id="25" name="矩形 24"/>
          <p:cNvSpPr/>
          <p:nvPr/>
        </p:nvSpPr>
        <p:spPr>
          <a:xfrm>
            <a:off x="395536" y="764784"/>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2400" b="1" dirty="0" smtClean="0">
                <a:solidFill>
                  <a:schemeClr val="tx1"/>
                </a:solidFill>
                <a:latin typeface="黑体" panose="02010609060101010101" pitchFamily="49" charset="-122"/>
                <a:ea typeface="黑体" panose="02010609060101010101" pitchFamily="49" charset="-122"/>
              </a:rPr>
              <a:t>1.2 </a:t>
            </a:r>
            <a:r>
              <a:rPr lang="zh-CN" altLang="en-US" sz="2400" b="1" dirty="0" smtClean="0">
                <a:solidFill>
                  <a:schemeClr val="tx1"/>
                </a:solidFill>
                <a:latin typeface="黑体" panose="02010609060101010101" pitchFamily="49" charset="-122"/>
                <a:ea typeface="黑体" panose="02010609060101010101" pitchFamily="49" charset="-122"/>
              </a:rPr>
              <a:t>战略定位分析关注优势、机遇、现状</a:t>
            </a:r>
            <a:endParaRPr lang="zh-CN" altLang="en-US" sz="2400" b="1"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3798132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37"/>
                                        </p:tgtEl>
                                        <p:attrNameLst>
                                          <p:attrName>style.opacity</p:attrName>
                                        </p:attrNameLst>
                                      </p:cBhvr>
                                      <p:to>
                                        <p:strVal val="0.25"/>
                                      </p:to>
                                    </p:set>
                                    <p:animEffect filter="image" prLst="opacity: 0.25">
                                      <p:cBhvr rctx="IE">
                                        <p:cTn id="7" dur="indefinite"/>
                                        <p:tgtEl>
                                          <p:spTgt spid="37"/>
                                        </p:tgtEl>
                                      </p:cBhvr>
                                    </p:animEffect>
                                  </p:childTnLst>
                                </p:cTn>
                              </p:par>
                            </p:childTnLst>
                          </p:cTn>
                        </p:par>
                        <p:par>
                          <p:cTn id="8" fill="hold">
                            <p:stCondLst>
                              <p:cond delay="0"/>
                            </p:stCondLst>
                            <p:childTnLst>
                              <p:par>
                                <p:cTn id="9" presetID="9" presetClass="emph" presetSubtype="0" grpId="0" nodeType="afterEffect">
                                  <p:stCondLst>
                                    <p:cond delay="0"/>
                                  </p:stCondLst>
                                  <p:childTnLst>
                                    <p:set>
                                      <p:cBhvr rctx="PPT">
                                        <p:cTn id="10" dur="indefinite"/>
                                        <p:tgtEl>
                                          <p:spTgt spid="47"/>
                                        </p:tgtEl>
                                        <p:attrNameLst>
                                          <p:attrName>style.opacity</p:attrName>
                                        </p:attrNameLst>
                                      </p:cBhvr>
                                      <p:to>
                                        <p:strVal val="0.25"/>
                                      </p:to>
                                    </p:set>
                                    <p:animEffect filter="image" prLst="opacity: 0.25">
                                      <p:cBhvr rctx="IE">
                                        <p:cTn id="11" dur="indefinite"/>
                                        <p:tgtEl>
                                          <p:spTgt spid="47"/>
                                        </p:tgtEl>
                                      </p:cBhvr>
                                    </p:animEffect>
                                  </p:childTnLst>
                                </p:cTn>
                              </p:par>
                              <p:par>
                                <p:cTn id="12" presetID="9" presetClass="emph" presetSubtype="0" grpId="0" nodeType="withEffect">
                                  <p:stCondLst>
                                    <p:cond delay="0"/>
                                  </p:stCondLst>
                                  <p:childTnLst>
                                    <p:set>
                                      <p:cBhvr rctx="PPT">
                                        <p:cTn id="13" dur="indefinite"/>
                                        <p:tgtEl>
                                          <p:spTgt spid="44"/>
                                        </p:tgtEl>
                                        <p:attrNameLst>
                                          <p:attrName>style.opacity</p:attrName>
                                        </p:attrNameLst>
                                      </p:cBhvr>
                                      <p:to>
                                        <p:strVal val="0.25"/>
                                      </p:to>
                                    </p:set>
                                    <p:animEffect filter="image" prLst="opacity: 0.25">
                                      <p:cBhvr rctx="IE">
                                        <p:cTn id="14" dur="indefinite"/>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4" grpId="0"/>
      <p:bldP spid="4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95536" y="548680"/>
            <a:ext cx="8352928" cy="144016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a:solidFill>
                  <a:prstClr val="black"/>
                </a:solidFill>
                <a:latin typeface="黑体" panose="02010609060101010101" pitchFamily="49" charset="-122"/>
                <a:ea typeface="黑体" panose="02010609060101010101" pitchFamily="49" charset="-122"/>
              </a:rPr>
              <a:t>顺义</a:t>
            </a:r>
            <a:r>
              <a:rPr lang="zh-CN" altLang="en-US" sz="2400" b="1" dirty="0" smtClean="0">
                <a:solidFill>
                  <a:prstClr val="black"/>
                </a:solidFill>
                <a:latin typeface="黑体" panose="02010609060101010101" pitchFamily="49" charset="-122"/>
                <a:ea typeface="黑体" panose="02010609060101010101" pitchFamily="49" charset="-122"/>
              </a:rPr>
              <a:t>区“互联网</a:t>
            </a:r>
            <a:r>
              <a:rPr lang="en-US" altLang="zh-CN" sz="2400" b="1" dirty="0" smtClean="0">
                <a:solidFill>
                  <a:prstClr val="black"/>
                </a:solidFill>
                <a:latin typeface="黑体" panose="02010609060101010101" pitchFamily="49" charset="-122"/>
                <a:ea typeface="黑体" panose="02010609060101010101" pitchFamily="49" charset="-122"/>
              </a:rPr>
              <a:t>+</a:t>
            </a:r>
            <a:r>
              <a:rPr lang="zh-CN" altLang="en-US" sz="2400" b="1" dirty="0" smtClean="0">
                <a:solidFill>
                  <a:prstClr val="black"/>
                </a:solidFill>
                <a:latin typeface="黑体" panose="02010609060101010101" pitchFamily="49" charset="-122"/>
                <a:ea typeface="黑体" panose="02010609060101010101" pitchFamily="49" charset="-122"/>
              </a:rPr>
              <a:t>”发展的</a:t>
            </a:r>
            <a:endParaRPr lang="en-US" altLang="zh-CN" sz="2400" b="1" dirty="0">
              <a:solidFill>
                <a:prstClr val="black"/>
              </a:solidFill>
              <a:latin typeface="黑体" panose="02010609060101010101" pitchFamily="49" charset="-122"/>
              <a:ea typeface="黑体" panose="02010609060101010101" pitchFamily="49" charset="-122"/>
            </a:endParaRPr>
          </a:p>
          <a:p>
            <a:pPr algn="ctr">
              <a:lnSpc>
                <a:spcPct val="150000"/>
              </a:lnSpc>
            </a:pPr>
            <a:r>
              <a:rPr lang="zh-CN" altLang="en-US" sz="3600" b="1" dirty="0" smtClean="0">
                <a:solidFill>
                  <a:prstClr val="black"/>
                </a:solidFill>
                <a:latin typeface="黑体" panose="02010609060101010101" pitchFamily="49" charset="-122"/>
                <a:ea typeface="黑体" panose="02010609060101010101" pitchFamily="49" charset="-122"/>
              </a:rPr>
              <a:t>战略定位</a:t>
            </a:r>
            <a:endParaRPr lang="zh-CN" altLang="en-US" sz="3600" b="1" dirty="0">
              <a:solidFill>
                <a:prstClr val="black"/>
              </a:solidFill>
              <a:latin typeface="黑体" panose="02010609060101010101" pitchFamily="49" charset="-122"/>
              <a:ea typeface="黑体" panose="02010609060101010101" pitchFamily="49" charset="-122"/>
            </a:endParaRPr>
          </a:p>
        </p:txBody>
      </p:sp>
      <p:pic>
        <p:nvPicPr>
          <p:cNvPr id="16" name="图片 15"/>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a:off x="539552" y="2060848"/>
            <a:ext cx="7920880" cy="4536504"/>
          </a:xfrm>
          <a:prstGeom prst="rect">
            <a:avLst/>
          </a:prstGeom>
        </p:spPr>
      </p:pic>
      <p:sp>
        <p:nvSpPr>
          <p:cNvPr id="6" name="灯片编号占位符 5"/>
          <p:cNvSpPr>
            <a:spLocks noGrp="1"/>
          </p:cNvSpPr>
          <p:nvPr>
            <p:ph type="sldNum" sz="quarter" idx="12"/>
          </p:nvPr>
        </p:nvSpPr>
        <p:spPr/>
        <p:txBody>
          <a:bodyPr/>
          <a:lstStyle/>
          <a:p>
            <a:fld id="{57F98C0C-FAF2-480B-87BE-9D56BE4863FC}" type="slidenum">
              <a:rPr lang="zh-CN" altLang="en-US" smtClean="0"/>
              <a:pPr/>
              <a:t>58</a:t>
            </a:fld>
            <a:endParaRPr lang="zh-CN" altLang="en-US"/>
          </a:p>
        </p:txBody>
      </p:sp>
      <p:sp>
        <p:nvSpPr>
          <p:cNvPr id="2" name="矩形 1"/>
          <p:cNvSpPr/>
          <p:nvPr/>
        </p:nvSpPr>
        <p:spPr>
          <a:xfrm>
            <a:off x="2411760" y="2924944"/>
            <a:ext cx="5544616" cy="3139321"/>
          </a:xfrm>
          <a:prstGeom prst="rect">
            <a:avLst/>
          </a:prstGeom>
        </p:spPr>
        <p:txBody>
          <a:bodyPr wrap="square">
            <a:spAutoFit/>
          </a:bodyPr>
          <a:lstStyle/>
          <a:p>
            <a:pPr>
              <a:lnSpc>
                <a:spcPct val="150000"/>
              </a:lnSpc>
            </a:pPr>
            <a:r>
              <a:rPr lang="zh-CN" altLang="en-US" sz="2400" b="1" dirty="0" smtClean="0">
                <a:solidFill>
                  <a:schemeClr val="bg1"/>
                </a:solidFill>
                <a:latin typeface="微软雅黑" pitchFamily="34" charset="-122"/>
                <a:ea typeface="微软雅黑" pitchFamily="34" charset="-122"/>
              </a:rPr>
              <a:t>战略定位为：“一二三工程”</a:t>
            </a:r>
            <a:endParaRPr lang="en-US" altLang="zh-CN" sz="2400" b="1" dirty="0" smtClean="0">
              <a:solidFill>
                <a:schemeClr val="bg1"/>
              </a:solidFill>
              <a:latin typeface="微软雅黑" pitchFamily="34" charset="-122"/>
              <a:ea typeface="微软雅黑" pitchFamily="34" charset="-122"/>
            </a:endParaRPr>
          </a:p>
          <a:p>
            <a:pPr>
              <a:lnSpc>
                <a:spcPct val="150000"/>
              </a:lnSpc>
            </a:pPr>
            <a:endParaRPr lang="en-US" altLang="zh-CN" sz="1200" b="1" dirty="0" smtClean="0">
              <a:solidFill>
                <a:schemeClr val="bg1"/>
              </a:solidFill>
              <a:latin typeface="微软雅黑" pitchFamily="34" charset="-122"/>
              <a:ea typeface="微软雅黑" pitchFamily="34" charset="-122"/>
            </a:endParaRPr>
          </a:p>
          <a:p>
            <a:pPr>
              <a:lnSpc>
                <a:spcPct val="150000"/>
              </a:lnSpc>
            </a:pPr>
            <a:r>
              <a:rPr lang="zh-CN" altLang="zh-CN" sz="1600" b="1" dirty="0" smtClean="0">
                <a:latin typeface="微软雅黑" pitchFamily="34" charset="-122"/>
                <a:ea typeface="微软雅黑" pitchFamily="34" charset="-122"/>
              </a:rPr>
              <a:t>着力发展一个基础平台、两大支撑能力、三个核心应用，形成“一二三工程”，即“互联网</a:t>
            </a:r>
            <a:r>
              <a:rPr lang="en-US" altLang="zh-CN" sz="1600" b="1" dirty="0" smtClean="0">
                <a:latin typeface="微软雅黑" pitchFamily="34" charset="-122"/>
                <a:ea typeface="微软雅黑" pitchFamily="34" charset="-122"/>
              </a:rPr>
              <a:t>+</a:t>
            </a:r>
            <a:r>
              <a:rPr lang="zh-CN" altLang="zh-CN" sz="1600" b="1" dirty="0" smtClean="0">
                <a:latin typeface="微软雅黑" pitchFamily="34" charset="-122"/>
                <a:ea typeface="微软雅黑" pitchFamily="34" charset="-122"/>
              </a:rPr>
              <a:t>”能力平台；扶持发展物联网及地理信息技术等两项核心技术；倡导布局智慧临空、智慧制造、智慧旅游三个关键应用，助力</a:t>
            </a:r>
            <a:r>
              <a:rPr lang="zh-CN" altLang="zh-CN" sz="1600" b="1" dirty="0">
                <a:latin typeface="微软雅黑" pitchFamily="34" charset="-122"/>
                <a:ea typeface="微软雅黑" pitchFamily="34" charset="-122"/>
              </a:rPr>
              <a:t>两个千亿级产业转型，实现物流、电商、金融等中小企业跨越式发展，创造顺义区软件与信息服务业新辉煌。</a:t>
            </a:r>
          </a:p>
        </p:txBody>
      </p:sp>
    </p:spTree>
    <p:extLst>
      <p:ext uri="{BB962C8B-B14F-4D97-AF65-F5344CB8AC3E}">
        <p14:creationId xmlns:p14="http://schemas.microsoft.com/office/powerpoint/2010/main" xmlns="" val="68982807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矩形 51"/>
          <p:cNvSpPr/>
          <p:nvPr/>
        </p:nvSpPr>
        <p:spPr>
          <a:xfrm>
            <a:off x="395536" y="548680"/>
            <a:ext cx="8352928" cy="144016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a:solidFill>
                  <a:prstClr val="black"/>
                </a:solidFill>
                <a:latin typeface="黑体" panose="02010609060101010101" pitchFamily="49" charset="-122"/>
                <a:ea typeface="黑体" panose="02010609060101010101" pitchFamily="49" charset="-122"/>
              </a:rPr>
              <a:t>顺义</a:t>
            </a:r>
            <a:r>
              <a:rPr lang="zh-CN" altLang="en-US" sz="2400" b="1" dirty="0" smtClean="0">
                <a:solidFill>
                  <a:prstClr val="black"/>
                </a:solidFill>
                <a:latin typeface="黑体" panose="02010609060101010101" pitchFamily="49" charset="-122"/>
                <a:ea typeface="黑体" panose="02010609060101010101" pitchFamily="49" charset="-122"/>
              </a:rPr>
              <a:t>区“互联网</a:t>
            </a:r>
            <a:r>
              <a:rPr lang="en-US" altLang="zh-CN" sz="2400" b="1" dirty="0" smtClean="0">
                <a:solidFill>
                  <a:prstClr val="black"/>
                </a:solidFill>
                <a:latin typeface="黑体" panose="02010609060101010101" pitchFamily="49" charset="-122"/>
                <a:ea typeface="黑体" panose="02010609060101010101" pitchFamily="49" charset="-122"/>
              </a:rPr>
              <a:t>+</a:t>
            </a:r>
            <a:r>
              <a:rPr lang="zh-CN" altLang="en-US" sz="2400" b="1" dirty="0" smtClean="0">
                <a:solidFill>
                  <a:prstClr val="black"/>
                </a:solidFill>
                <a:latin typeface="黑体" panose="02010609060101010101" pitchFamily="49" charset="-122"/>
                <a:ea typeface="黑体" panose="02010609060101010101" pitchFamily="49" charset="-122"/>
              </a:rPr>
              <a:t>”发展 “一二三工程”的</a:t>
            </a:r>
            <a:endParaRPr lang="en-US" altLang="zh-CN" sz="2400" b="1" dirty="0" smtClean="0">
              <a:solidFill>
                <a:prstClr val="black"/>
              </a:solidFill>
              <a:latin typeface="黑体" panose="02010609060101010101" pitchFamily="49" charset="-122"/>
              <a:ea typeface="黑体" panose="02010609060101010101" pitchFamily="49" charset="-122"/>
            </a:endParaRPr>
          </a:p>
          <a:p>
            <a:pPr algn="ctr">
              <a:lnSpc>
                <a:spcPct val="150000"/>
              </a:lnSpc>
            </a:pPr>
            <a:r>
              <a:rPr lang="zh-CN" altLang="en-US" sz="3600" b="1" dirty="0" smtClean="0">
                <a:solidFill>
                  <a:prstClr val="black"/>
                </a:solidFill>
                <a:latin typeface="黑体" panose="02010609060101010101" pitchFamily="49" charset="-122"/>
                <a:ea typeface="黑体" panose="02010609060101010101" pitchFamily="49" charset="-122"/>
              </a:rPr>
              <a:t>核心含义</a:t>
            </a:r>
            <a:endParaRPr lang="zh-CN" altLang="en-US" sz="3600" b="1" dirty="0">
              <a:solidFill>
                <a:prstClr val="black"/>
              </a:solidFill>
              <a:latin typeface="黑体" panose="02010609060101010101" pitchFamily="49" charset="-122"/>
              <a:ea typeface="黑体" panose="02010609060101010101" pitchFamily="49" charset="-122"/>
            </a:endParaRPr>
          </a:p>
        </p:txBody>
      </p:sp>
      <p:sp>
        <p:nvSpPr>
          <p:cNvPr id="18" name="TextBox 17"/>
          <p:cNvSpPr txBox="1"/>
          <p:nvPr/>
        </p:nvSpPr>
        <p:spPr>
          <a:xfrm>
            <a:off x="2483768" y="2924944"/>
            <a:ext cx="4651733" cy="2677656"/>
          </a:xfrm>
          <a:prstGeom prst="rect">
            <a:avLst/>
          </a:prstGeom>
          <a:noFill/>
        </p:spPr>
        <p:txBody>
          <a:bodyPr wrap="square" rtlCol="0">
            <a:spAutoFit/>
          </a:bodyPr>
          <a:lstStyle/>
          <a:p>
            <a:pPr>
              <a:defRPr/>
            </a:pPr>
            <a:r>
              <a:rPr lang="zh-CN" altLang="en-US" sz="2400" kern="0" dirty="0">
                <a:solidFill>
                  <a:sysClr val="window" lastClr="FFFFFF"/>
                </a:solidFill>
                <a:latin typeface="Arial" pitchFamily="34" charset="0"/>
                <a:ea typeface="微软雅黑" pitchFamily="34" charset="-122"/>
                <a:cs typeface="Arial" pitchFamily="34" charset="0"/>
              </a:rPr>
              <a:t>以助力两个千亿级产业转型为契机，以实现物流、电商、金融等中小企业跨越式发展为目标，着力发展一个基础平台、五大支撑能力、八个重点应用，形成“一五八工程”，打造顺义区软件与信息服务业新辉煌。</a:t>
            </a:r>
            <a:endParaRPr lang="en-US" altLang="zh-CN" sz="2400" kern="0" dirty="0">
              <a:solidFill>
                <a:sysClr val="window" lastClr="FFFFFF"/>
              </a:solidFill>
              <a:latin typeface="Arial" pitchFamily="34" charset="0"/>
              <a:ea typeface="微软雅黑" pitchFamily="34" charset="-122"/>
              <a:cs typeface="Arial" pitchFamily="34" charset="0"/>
            </a:endParaRPr>
          </a:p>
        </p:txBody>
      </p:sp>
      <p:pic>
        <p:nvPicPr>
          <p:cNvPr id="7" name="图片 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71600" y="2060848"/>
            <a:ext cx="7488832" cy="4536504"/>
          </a:xfrm>
          <a:prstGeom prst="rect">
            <a:avLst/>
          </a:prstGeom>
        </p:spPr>
      </p:pic>
      <p:sp>
        <p:nvSpPr>
          <p:cNvPr id="4" name="灯片编号占位符 3"/>
          <p:cNvSpPr>
            <a:spLocks noGrp="1"/>
          </p:cNvSpPr>
          <p:nvPr>
            <p:ph type="sldNum" sz="quarter" idx="12"/>
          </p:nvPr>
        </p:nvSpPr>
        <p:spPr/>
        <p:txBody>
          <a:bodyPr/>
          <a:lstStyle/>
          <a:p>
            <a:fld id="{57F98C0C-FAF2-480B-87BE-9D56BE4863FC}" type="slidenum">
              <a:rPr lang="zh-CN" altLang="en-US" smtClean="0"/>
              <a:pPr/>
              <a:t>59</a:t>
            </a:fld>
            <a:endParaRPr lang="zh-CN" altLang="en-US"/>
          </a:p>
        </p:txBody>
      </p:sp>
      <p:sp>
        <p:nvSpPr>
          <p:cNvPr id="2" name="矩形 1"/>
          <p:cNvSpPr/>
          <p:nvPr/>
        </p:nvSpPr>
        <p:spPr>
          <a:xfrm>
            <a:off x="1619672" y="3068960"/>
            <a:ext cx="5184576" cy="2908489"/>
          </a:xfrm>
          <a:prstGeom prst="rect">
            <a:avLst/>
          </a:prstGeom>
        </p:spPr>
        <p:txBody>
          <a:bodyPr wrap="square">
            <a:spAutoFit/>
          </a:bodyPr>
          <a:lstStyle/>
          <a:p>
            <a:pPr>
              <a:lnSpc>
                <a:spcPct val="150000"/>
              </a:lnSpc>
            </a:pPr>
            <a:r>
              <a:rPr lang="zh-CN" altLang="zh-CN" dirty="0">
                <a:latin typeface="微软雅黑" pitchFamily="34" charset="-122"/>
                <a:ea typeface="微软雅黑" pitchFamily="34" charset="-122"/>
              </a:rPr>
              <a:t>是项目组的一个创新：该工程是信息通信技术深度融合的开放式能力平台，是</a:t>
            </a:r>
            <a:r>
              <a:rPr lang="zh-CN" altLang="zh-CN" sz="3200" b="1" dirty="0">
                <a:latin typeface="微软雅黑" pitchFamily="34" charset="-122"/>
                <a:ea typeface="微软雅黑" pitchFamily="34" charset="-122"/>
              </a:rPr>
              <a:t>业界首创</a:t>
            </a:r>
            <a:r>
              <a:rPr lang="zh-CN" altLang="zh-CN" dirty="0">
                <a:latin typeface="微软雅黑" pitchFamily="34" charset="-122"/>
                <a:ea typeface="微软雅黑" pitchFamily="34" charset="-122"/>
              </a:rPr>
              <a:t>的同时支撑政府办公、企业运营、民生服务的互联网平台，是凝聚软件与信息服务业核心服务能力的平台，是各项产业基金申请、审批、使用、评估及成果展示的全流程管理监控平台。</a:t>
            </a:r>
          </a:p>
        </p:txBody>
      </p:sp>
    </p:spTree>
    <p:extLst>
      <p:ext uri="{BB962C8B-B14F-4D97-AF65-F5344CB8AC3E}">
        <p14:creationId xmlns:p14="http://schemas.microsoft.com/office/powerpoint/2010/main" xmlns="" val="358018667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27"/>
          <p:cNvSpPr txBox="1"/>
          <p:nvPr/>
        </p:nvSpPr>
        <p:spPr>
          <a:xfrm>
            <a:off x="3419872" y="5053709"/>
            <a:ext cx="1154676" cy="584775"/>
          </a:xfrm>
          <a:prstGeom prst="rect">
            <a:avLst/>
          </a:prstGeom>
          <a:noFill/>
        </p:spPr>
        <p:txBody>
          <a:bodyPr wrap="square" rtlCol="0">
            <a:spAutoFit/>
          </a:bodyPr>
          <a:lstStyle>
            <a:defPPr>
              <a:defRPr lang="zh-CN"/>
            </a:defPPr>
            <a:lvl1pPr algn="ctr">
              <a:defRPr sz="2800" b="1" kern="0">
                <a:latin typeface="Arial" pitchFamily="34" charset="0"/>
                <a:ea typeface="微软雅黑" pitchFamily="34" charset="-122"/>
                <a:cs typeface="Arial" pitchFamily="34" charset="0"/>
              </a:defRPr>
            </a:lvl1pPr>
          </a:lstStyle>
          <a:p>
            <a:r>
              <a:rPr lang="en-US" altLang="zh-CN" sz="3200" dirty="0"/>
              <a:t>6.0</a:t>
            </a:r>
            <a:endParaRPr lang="zh-CN" altLang="en-US" sz="3200" dirty="0"/>
          </a:p>
        </p:txBody>
      </p:sp>
      <p:sp>
        <p:nvSpPr>
          <p:cNvPr id="4" name="TextBox 3"/>
          <p:cNvSpPr txBox="1"/>
          <p:nvPr/>
        </p:nvSpPr>
        <p:spPr>
          <a:xfrm>
            <a:off x="3419872" y="1309293"/>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smtClean="0">
                <a:ln w="18415" cmpd="sng">
                  <a:noFill/>
                  <a:prstDash val="solid"/>
                </a:ln>
                <a:solidFill>
                  <a:schemeClr val="tx1"/>
                </a:solidFill>
                <a:effectLst/>
                <a:uLnTx/>
                <a:uFillTx/>
                <a:latin typeface="Agency FB" pitchFamily="34" charset="0"/>
                <a:ea typeface="微软雅黑" pitchFamily="34" charset="-122"/>
              </a:rPr>
              <a:t>1.0</a:t>
            </a:r>
            <a:endParaRPr kumimoji="0" lang="zh-CN" altLang="en-US" sz="3600" b="1" i="0" u="none" strike="noStrike" kern="0" cap="none" spc="0" normalizeH="0" baseline="0" noProof="0" dirty="0">
              <a:ln w="18415" cmpd="sng">
                <a:noFill/>
                <a:prstDash val="solid"/>
              </a:ln>
              <a:solidFill>
                <a:schemeClr val="tx1"/>
              </a:solidFill>
              <a:effectLst/>
              <a:uLnTx/>
              <a:uFillTx/>
              <a:latin typeface="Agency FB" pitchFamily="34" charset="0"/>
              <a:ea typeface="微软雅黑" pitchFamily="34" charset="-122"/>
            </a:endParaRPr>
          </a:p>
        </p:txBody>
      </p:sp>
      <p:sp>
        <p:nvSpPr>
          <p:cNvPr id="5" name="TextBox 4"/>
          <p:cNvSpPr txBox="1"/>
          <p:nvPr/>
        </p:nvSpPr>
        <p:spPr>
          <a:xfrm>
            <a:off x="3502443" y="1251117"/>
            <a:ext cx="4425137" cy="523220"/>
          </a:xfrm>
          <a:prstGeom prst="rect">
            <a:avLst/>
          </a:prstGeom>
          <a:noFill/>
        </p:spPr>
        <p:txBody>
          <a:bodyPr wrap="square" rtlCol="0">
            <a:spAutoFit/>
          </a:bodyPr>
          <a:lstStyle/>
          <a:p>
            <a:pPr lvl="0" algn="ctr">
              <a:defRPr/>
            </a:pPr>
            <a:r>
              <a:rPr lang="zh-CN" altLang="en-US" sz="2800" b="1" kern="0" dirty="0" smtClean="0">
                <a:latin typeface="Arial" pitchFamily="34" charset="0"/>
                <a:ea typeface="微软雅黑" pitchFamily="34" charset="-122"/>
                <a:cs typeface="Arial" pitchFamily="34" charset="0"/>
              </a:rPr>
              <a:t>规划</a:t>
            </a:r>
            <a:r>
              <a:rPr lang="zh-CN" altLang="en-US" sz="2800" b="1" kern="0" dirty="0">
                <a:latin typeface="Arial" pitchFamily="34" charset="0"/>
                <a:ea typeface="微软雅黑" pitchFamily="34" charset="-122"/>
                <a:cs typeface="Arial" pitchFamily="34" charset="0"/>
              </a:rPr>
              <a:t>背景</a:t>
            </a:r>
            <a:endParaRPr kumimoji="0" lang="en-US" altLang="zh-CN" sz="2800" b="1" i="0" u="none" strike="noStrike" kern="0" cap="none" spc="0" normalizeH="0" baseline="0" noProof="0" dirty="0">
              <a:ln>
                <a:noFill/>
              </a:ln>
              <a:effectLst/>
              <a:uLnTx/>
              <a:uFillTx/>
              <a:latin typeface="Arial" pitchFamily="34" charset="0"/>
              <a:ea typeface="微软雅黑" pitchFamily="34" charset="-122"/>
              <a:cs typeface="Arial" pitchFamily="34" charset="0"/>
            </a:endParaRPr>
          </a:p>
        </p:txBody>
      </p:sp>
      <p:sp>
        <p:nvSpPr>
          <p:cNvPr id="6" name="TextBox 5"/>
          <p:cNvSpPr txBox="1"/>
          <p:nvPr/>
        </p:nvSpPr>
        <p:spPr>
          <a:xfrm>
            <a:off x="3502443" y="2060848"/>
            <a:ext cx="4528477" cy="523220"/>
          </a:xfrm>
          <a:prstGeom prst="rect">
            <a:avLst/>
          </a:prstGeom>
          <a:noFill/>
        </p:spPr>
        <p:txBody>
          <a:bodyPr wrap="square" rtlCol="0">
            <a:spAutoFit/>
          </a:bodyPr>
          <a:lstStyle/>
          <a:p>
            <a:pPr algn="ctr">
              <a:defRPr/>
            </a:pPr>
            <a:r>
              <a:rPr lang="zh-CN" altLang="en-US" sz="2800" b="1" kern="0" dirty="0" smtClean="0">
                <a:latin typeface="Arial" pitchFamily="34" charset="0"/>
                <a:ea typeface="微软雅黑" pitchFamily="34" charset="-122"/>
                <a:cs typeface="Arial" pitchFamily="34" charset="0"/>
              </a:rPr>
              <a:t>规划</a:t>
            </a:r>
            <a:r>
              <a:rPr lang="zh-CN" altLang="en-US" sz="2800" b="1" kern="0" dirty="0">
                <a:latin typeface="Arial" pitchFamily="34" charset="0"/>
                <a:ea typeface="微软雅黑" pitchFamily="34" charset="-122"/>
                <a:cs typeface="Arial" pitchFamily="34" charset="0"/>
              </a:rPr>
              <a:t>思路</a:t>
            </a:r>
            <a:endParaRPr lang="en-US" altLang="zh-CN" sz="2800" b="1" kern="0" dirty="0">
              <a:latin typeface="Arial" pitchFamily="34" charset="0"/>
              <a:ea typeface="微软雅黑" pitchFamily="34" charset="-122"/>
              <a:cs typeface="Arial" pitchFamily="34" charset="0"/>
            </a:endParaRPr>
          </a:p>
        </p:txBody>
      </p:sp>
      <p:sp>
        <p:nvSpPr>
          <p:cNvPr id="7" name="TextBox 6"/>
          <p:cNvSpPr txBox="1"/>
          <p:nvPr/>
        </p:nvSpPr>
        <p:spPr>
          <a:xfrm>
            <a:off x="3417324" y="2924944"/>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smtClean="0">
                <a:solidFill>
                  <a:schemeClr val="tx1"/>
                </a:solidFill>
              </a:rPr>
              <a:t>3.0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8" name="TextBox 7"/>
          <p:cNvSpPr txBox="1"/>
          <p:nvPr/>
        </p:nvSpPr>
        <p:spPr>
          <a:xfrm>
            <a:off x="3502442" y="2780928"/>
            <a:ext cx="4425137" cy="523220"/>
          </a:xfrm>
          <a:prstGeom prst="rect">
            <a:avLst/>
          </a:prstGeom>
          <a:noFill/>
        </p:spPr>
        <p:txBody>
          <a:bodyPr wrap="square" rtlCol="0">
            <a:spAutoFit/>
          </a:bodyPr>
          <a:lstStyle/>
          <a:p>
            <a:pPr lvl="0" algn="ctr">
              <a:defRPr/>
            </a:pPr>
            <a:r>
              <a:rPr lang="zh-CN" altLang="en-US" sz="2800" b="1" kern="0" dirty="0" smtClean="0">
                <a:latin typeface="Arial" pitchFamily="34" charset="0"/>
                <a:ea typeface="微软雅黑" pitchFamily="34" charset="-122"/>
                <a:cs typeface="Arial" pitchFamily="34" charset="0"/>
              </a:rPr>
              <a:t>规划内容</a:t>
            </a:r>
            <a:endParaRPr lang="en-US" altLang="zh-CN" sz="2800" b="1" kern="0" dirty="0">
              <a:latin typeface="Arial" pitchFamily="34" charset="0"/>
              <a:ea typeface="微软雅黑" pitchFamily="34" charset="-122"/>
              <a:cs typeface="Arial" pitchFamily="34" charset="0"/>
            </a:endParaRPr>
          </a:p>
        </p:txBody>
      </p:sp>
      <p:sp>
        <p:nvSpPr>
          <p:cNvPr id="11" name="TextBox 10"/>
          <p:cNvSpPr txBox="1"/>
          <p:nvPr/>
        </p:nvSpPr>
        <p:spPr>
          <a:xfrm>
            <a:off x="3417324" y="3592180"/>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a:solidFill>
                  <a:schemeClr val="tx1"/>
                </a:solidFill>
              </a:rPr>
              <a:t>4</a:t>
            </a:r>
            <a:r>
              <a:rPr lang="en-US" altLang="zh-CN" sz="3600" dirty="0" smtClean="0">
                <a:solidFill>
                  <a:schemeClr val="tx1"/>
                </a:solidFill>
              </a:rPr>
              <a:t>.0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12" name="TextBox 11"/>
          <p:cNvSpPr txBox="1"/>
          <p:nvPr/>
        </p:nvSpPr>
        <p:spPr>
          <a:xfrm>
            <a:off x="3563888" y="3573016"/>
            <a:ext cx="4425137" cy="523220"/>
          </a:xfrm>
          <a:prstGeom prst="rect">
            <a:avLst/>
          </a:prstGeom>
          <a:noFill/>
        </p:spPr>
        <p:txBody>
          <a:bodyPr wrap="square" rtlCol="0">
            <a:spAutoFit/>
          </a:bodyPr>
          <a:lstStyle/>
          <a:p>
            <a:pPr lvl="0" algn="ctr">
              <a:defRPr/>
            </a:pPr>
            <a:r>
              <a:rPr lang="zh-CN" altLang="en-US" sz="2800" b="1" kern="0" dirty="0">
                <a:latin typeface="Arial" pitchFamily="34" charset="0"/>
                <a:ea typeface="微软雅黑" pitchFamily="34" charset="-122"/>
                <a:cs typeface="Arial" pitchFamily="34" charset="0"/>
              </a:rPr>
              <a:t>保障措施</a:t>
            </a:r>
            <a:endParaRPr lang="en-US" altLang="zh-CN" sz="2800" b="1" kern="0" dirty="0">
              <a:latin typeface="Arial" pitchFamily="34" charset="0"/>
              <a:ea typeface="微软雅黑" pitchFamily="34" charset="-122"/>
              <a:cs typeface="Arial" pitchFamily="34" charset="0"/>
            </a:endParaRPr>
          </a:p>
        </p:txBody>
      </p:sp>
      <p:sp>
        <p:nvSpPr>
          <p:cNvPr id="13" name="TextBox 12"/>
          <p:cNvSpPr txBox="1"/>
          <p:nvPr/>
        </p:nvSpPr>
        <p:spPr>
          <a:xfrm>
            <a:off x="3419872" y="2132856"/>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smtClean="0">
                <a:solidFill>
                  <a:schemeClr val="tx1"/>
                </a:solidFill>
              </a:rPr>
              <a:t>2.0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14" name="圆角矩形 13"/>
          <p:cNvSpPr/>
          <p:nvPr/>
        </p:nvSpPr>
        <p:spPr>
          <a:xfrm>
            <a:off x="3563888" y="1196752"/>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3563888" y="2114483"/>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圆角矩形 15"/>
          <p:cNvSpPr/>
          <p:nvPr/>
        </p:nvSpPr>
        <p:spPr>
          <a:xfrm>
            <a:off x="3563888" y="2863639"/>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3563888" y="3592180"/>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2771800" y="476672"/>
            <a:ext cx="3384376" cy="584775"/>
          </a:xfrm>
          <a:prstGeom prst="rect">
            <a:avLst/>
          </a:prstGeom>
          <a:noFill/>
        </p:spPr>
        <p:txBody>
          <a:bodyPr wrap="square" rtlCol="0">
            <a:spAutoFit/>
          </a:bodyPr>
          <a:lstStyle/>
          <a:p>
            <a:pPr algn="ctr"/>
            <a:r>
              <a:rPr lang="zh-CN" altLang="en-US" sz="3200" b="1" dirty="0" smtClean="0">
                <a:latin typeface="黑体" panose="02010609060101010101" pitchFamily="49" charset="-122"/>
                <a:ea typeface="黑体" panose="02010609060101010101" pitchFamily="49" charset="-122"/>
              </a:rPr>
              <a:t>目 录</a:t>
            </a:r>
            <a:endParaRPr lang="zh-CN" altLang="en-US" sz="3200" b="1" dirty="0">
              <a:latin typeface="黑体" panose="02010609060101010101" pitchFamily="49" charset="-122"/>
              <a:ea typeface="黑体" panose="02010609060101010101" pitchFamily="49" charset="-122"/>
            </a:endParaRPr>
          </a:p>
        </p:txBody>
      </p:sp>
      <p:grpSp>
        <p:nvGrpSpPr>
          <p:cNvPr id="23" name="组合 22"/>
          <p:cNvGrpSpPr/>
          <p:nvPr/>
        </p:nvGrpSpPr>
        <p:grpSpPr>
          <a:xfrm>
            <a:off x="1547664" y="1268760"/>
            <a:ext cx="5328592" cy="701040"/>
            <a:chOff x="1547664" y="1791856"/>
            <a:chExt cx="5328592" cy="701040"/>
          </a:xfrm>
        </p:grpSpPr>
        <p:cxnSp>
          <p:nvCxnSpPr>
            <p:cNvPr id="21" name="直接连接符 20"/>
            <p:cNvCxnSpPr/>
            <p:nvPr/>
          </p:nvCxnSpPr>
          <p:spPr>
            <a:xfrm>
              <a:off x="2771800" y="2420888"/>
              <a:ext cx="4104456"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3" descr="C:\Users\Chen\Desktop\360截图20151230115225744.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1035" b="15516"/>
            <a:stretch/>
          </p:blipFill>
          <p:spPr bwMode="auto">
            <a:xfrm>
              <a:off x="1547664" y="1791856"/>
              <a:ext cx="1424940" cy="7010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Lst>
          </p:spPr>
        </p:pic>
      </p:grpSp>
      <p:sp>
        <p:nvSpPr>
          <p:cNvPr id="22" name="TextBox 21"/>
          <p:cNvSpPr txBox="1"/>
          <p:nvPr/>
        </p:nvSpPr>
        <p:spPr>
          <a:xfrm>
            <a:off x="3419872" y="4405637"/>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a:solidFill>
                  <a:schemeClr val="tx1"/>
                </a:solidFill>
              </a:rPr>
              <a:t>5</a:t>
            </a:r>
            <a:r>
              <a:rPr lang="en-US" altLang="zh-CN" sz="3600" dirty="0" smtClean="0">
                <a:solidFill>
                  <a:schemeClr val="tx1"/>
                </a:solidFill>
              </a:rPr>
              <a:t>.0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24" name="TextBox 23"/>
          <p:cNvSpPr txBox="1"/>
          <p:nvPr/>
        </p:nvSpPr>
        <p:spPr>
          <a:xfrm>
            <a:off x="3563888" y="4293096"/>
            <a:ext cx="4425137" cy="523220"/>
          </a:xfrm>
          <a:prstGeom prst="rect">
            <a:avLst/>
          </a:prstGeom>
          <a:noFill/>
        </p:spPr>
        <p:txBody>
          <a:bodyPr wrap="square" rtlCol="0">
            <a:spAutoFit/>
          </a:bodyPr>
          <a:lstStyle/>
          <a:p>
            <a:pPr algn="ctr">
              <a:defRPr/>
            </a:pPr>
            <a:r>
              <a:rPr lang="zh-CN" altLang="en-US" sz="2800" b="1" kern="0" dirty="0">
                <a:latin typeface="Arial" pitchFamily="34" charset="0"/>
                <a:ea typeface="微软雅黑" pitchFamily="34" charset="-122"/>
                <a:cs typeface="Arial" pitchFamily="34" charset="0"/>
              </a:rPr>
              <a:t>演进路线</a:t>
            </a:r>
            <a:endParaRPr lang="en-US" altLang="zh-CN" sz="2800" b="1" kern="0" dirty="0">
              <a:latin typeface="Arial" pitchFamily="34" charset="0"/>
              <a:ea typeface="微软雅黑" pitchFamily="34" charset="-122"/>
              <a:cs typeface="Arial" pitchFamily="34" charset="0"/>
            </a:endParaRPr>
          </a:p>
        </p:txBody>
      </p:sp>
      <p:sp>
        <p:nvSpPr>
          <p:cNvPr id="25" name="圆角矩形 24"/>
          <p:cNvSpPr/>
          <p:nvPr/>
        </p:nvSpPr>
        <p:spPr>
          <a:xfrm>
            <a:off x="3563888" y="4293096"/>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3563888" y="5013176"/>
            <a:ext cx="4425137" cy="523220"/>
          </a:xfrm>
          <a:prstGeom prst="rect">
            <a:avLst/>
          </a:prstGeom>
          <a:noFill/>
        </p:spPr>
        <p:txBody>
          <a:bodyPr wrap="square" rtlCol="0">
            <a:spAutoFit/>
          </a:bodyPr>
          <a:lstStyle/>
          <a:p>
            <a:pPr algn="ctr">
              <a:defRPr/>
            </a:pPr>
            <a:r>
              <a:rPr lang="zh-CN" altLang="en-US" sz="2800" b="1" kern="0" dirty="0" smtClean="0">
                <a:latin typeface="Arial" pitchFamily="34" charset="0"/>
                <a:ea typeface="微软雅黑" pitchFamily="34" charset="-122"/>
                <a:cs typeface="Arial" pitchFamily="34" charset="0"/>
              </a:rPr>
              <a:t>效果分析</a:t>
            </a:r>
            <a:endParaRPr lang="en-US" altLang="zh-CN" sz="2800" b="1" kern="0" dirty="0">
              <a:latin typeface="Arial" pitchFamily="34" charset="0"/>
              <a:ea typeface="微软雅黑" pitchFamily="34" charset="-122"/>
              <a:cs typeface="Arial" pitchFamily="34" charset="0"/>
            </a:endParaRPr>
          </a:p>
        </p:txBody>
      </p:sp>
      <p:sp>
        <p:nvSpPr>
          <p:cNvPr id="27" name="圆角矩形 26"/>
          <p:cNvSpPr/>
          <p:nvPr/>
        </p:nvSpPr>
        <p:spPr>
          <a:xfrm>
            <a:off x="3563888" y="5013176"/>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TextBox 30"/>
          <p:cNvSpPr txBox="1"/>
          <p:nvPr/>
        </p:nvSpPr>
        <p:spPr>
          <a:xfrm>
            <a:off x="3419872" y="5796553"/>
            <a:ext cx="1154676" cy="584775"/>
          </a:xfrm>
          <a:prstGeom prst="rect">
            <a:avLst/>
          </a:prstGeom>
          <a:noFill/>
        </p:spPr>
        <p:txBody>
          <a:bodyPr wrap="square" rtlCol="0">
            <a:spAutoFit/>
          </a:bodyPr>
          <a:lstStyle>
            <a:defPPr>
              <a:defRPr lang="zh-CN"/>
            </a:defPPr>
            <a:lvl1pPr algn="ctr">
              <a:defRPr sz="2800" b="1" kern="0">
                <a:latin typeface="Arial" pitchFamily="34" charset="0"/>
                <a:ea typeface="微软雅黑" pitchFamily="34" charset="-122"/>
                <a:cs typeface="Arial" pitchFamily="34" charset="0"/>
              </a:defRPr>
            </a:lvl1pPr>
          </a:lstStyle>
          <a:p>
            <a:r>
              <a:rPr lang="en-US" altLang="zh-CN" sz="3200" dirty="0" smtClean="0"/>
              <a:t>7.0</a:t>
            </a:r>
            <a:endParaRPr lang="zh-CN" altLang="en-US" sz="3200" dirty="0"/>
          </a:p>
        </p:txBody>
      </p:sp>
      <p:sp>
        <p:nvSpPr>
          <p:cNvPr id="32" name="TextBox 31"/>
          <p:cNvSpPr txBox="1"/>
          <p:nvPr/>
        </p:nvSpPr>
        <p:spPr>
          <a:xfrm>
            <a:off x="3707904" y="5756020"/>
            <a:ext cx="4209113" cy="523220"/>
          </a:xfrm>
          <a:prstGeom prst="rect">
            <a:avLst/>
          </a:prstGeom>
          <a:noFill/>
        </p:spPr>
        <p:txBody>
          <a:bodyPr wrap="square" rtlCol="0">
            <a:spAutoFit/>
          </a:bodyPr>
          <a:lstStyle/>
          <a:p>
            <a:pPr algn="ctr">
              <a:defRPr/>
            </a:pPr>
            <a:r>
              <a:rPr lang="zh-CN" altLang="en-US" sz="2800" b="1" kern="0" dirty="0" smtClean="0">
                <a:latin typeface="Arial" pitchFamily="34" charset="0"/>
                <a:ea typeface="微软雅黑" pitchFamily="34" charset="-122"/>
                <a:cs typeface="Arial" pitchFamily="34" charset="0"/>
              </a:rPr>
              <a:t>最终结论</a:t>
            </a:r>
            <a:endParaRPr lang="en-US" altLang="zh-CN" sz="2800" b="1" kern="0" dirty="0">
              <a:latin typeface="Arial" pitchFamily="34" charset="0"/>
              <a:ea typeface="微软雅黑" pitchFamily="34" charset="-122"/>
              <a:cs typeface="Arial" pitchFamily="34" charset="0"/>
            </a:endParaRPr>
          </a:p>
        </p:txBody>
      </p:sp>
      <p:sp>
        <p:nvSpPr>
          <p:cNvPr id="33" name="圆角矩形 32"/>
          <p:cNvSpPr/>
          <p:nvPr/>
        </p:nvSpPr>
        <p:spPr>
          <a:xfrm>
            <a:off x="3563888" y="5805264"/>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57F98C0C-FAF2-480B-87BE-9D56BE4863FC}" type="slidenum">
              <a:rPr lang="zh-CN" altLang="en-US" smtClean="0"/>
              <a:pPr/>
              <a:t>6</a:t>
            </a:fld>
            <a:endParaRPr lang="zh-CN" altLang="en-US"/>
          </a:p>
        </p:txBody>
      </p:sp>
    </p:spTree>
    <p:extLst>
      <p:ext uri="{BB962C8B-B14F-4D97-AF65-F5344CB8AC3E}">
        <p14:creationId xmlns:p14="http://schemas.microsoft.com/office/powerpoint/2010/main" xmlns="" val="3213542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50" fill="hold"/>
                                        <p:tgtEl>
                                          <p:spTgt spid="6">
                                            <p:txEl>
                                              <p:pRg st="0" end="0"/>
                                            </p:txEl>
                                          </p:spTgt>
                                        </p:tgtEl>
                                        <p:attrNameLst>
                                          <p:attrName>style.color</p:attrName>
                                        </p:attrNameLst>
                                      </p:cBhvr>
                                      <p:to>
                                        <a:srgbClr val="D8D8D8"/>
                                      </p:to>
                                    </p:animClr>
                                  </p:childTnLst>
                                </p:cTn>
                              </p:par>
                              <p:par>
                                <p:cTn id="7" presetID="3" presetClass="emph" presetSubtype="2" fill="hold" grpId="0" nodeType="withEffect">
                                  <p:stCondLst>
                                    <p:cond delay="0"/>
                                  </p:stCondLst>
                                  <p:childTnLst>
                                    <p:animClr clrSpc="rgb" dir="cw">
                                      <p:cBhvr override="childStyle">
                                        <p:cTn id="8" dur="250" fill="hold"/>
                                        <p:tgtEl>
                                          <p:spTgt spid="8">
                                            <p:txEl>
                                              <p:pRg st="0" end="0"/>
                                            </p:txEl>
                                          </p:spTgt>
                                        </p:tgtEl>
                                        <p:attrNameLst>
                                          <p:attrName>style.color</p:attrName>
                                        </p:attrNameLst>
                                      </p:cBhvr>
                                      <p:to>
                                        <a:srgbClr val="D8D8D8"/>
                                      </p:to>
                                    </p:animClr>
                                  </p:childTnLst>
                                </p:cTn>
                              </p:par>
                              <p:par>
                                <p:cTn id="9" presetID="3" presetClass="emph" presetSubtype="2" fill="hold" grpId="0" nodeType="withEffect">
                                  <p:stCondLst>
                                    <p:cond delay="0"/>
                                  </p:stCondLst>
                                  <p:childTnLst>
                                    <p:animClr clrSpc="rgb" dir="cw">
                                      <p:cBhvr override="childStyle">
                                        <p:cTn id="10" dur="250" fill="hold"/>
                                        <p:tgtEl>
                                          <p:spTgt spid="12">
                                            <p:txEl>
                                              <p:pRg st="0" end="0"/>
                                            </p:txEl>
                                          </p:spTgt>
                                        </p:tgtEl>
                                        <p:attrNameLst>
                                          <p:attrName>style.color</p:attrName>
                                        </p:attrNameLst>
                                      </p:cBhvr>
                                      <p:to>
                                        <a:srgbClr val="D8D8D8"/>
                                      </p:to>
                                    </p:animClr>
                                  </p:childTnLst>
                                </p:cTn>
                              </p:par>
                              <p:par>
                                <p:cTn id="11" presetID="3" presetClass="emph" presetSubtype="2" fill="hold" grpId="0" nodeType="withEffect">
                                  <p:stCondLst>
                                    <p:cond delay="0"/>
                                  </p:stCondLst>
                                  <p:childTnLst>
                                    <p:animClr clrSpc="rgb" dir="cw">
                                      <p:cBhvr override="childStyle">
                                        <p:cTn id="12" dur="250" fill="hold"/>
                                        <p:tgtEl>
                                          <p:spTgt spid="24">
                                            <p:txEl>
                                              <p:pRg st="0" end="0"/>
                                            </p:txEl>
                                          </p:spTgt>
                                        </p:tgtEl>
                                        <p:attrNameLst>
                                          <p:attrName>style.color</p:attrName>
                                        </p:attrNameLst>
                                      </p:cBhvr>
                                      <p:to>
                                        <a:srgbClr val="D8D8D8"/>
                                      </p:to>
                                    </p:animClr>
                                  </p:childTnLst>
                                </p:cTn>
                              </p:par>
                              <p:par>
                                <p:cTn id="13" presetID="3" presetClass="emph" presetSubtype="2" fill="hold" grpId="0" nodeType="withEffect">
                                  <p:stCondLst>
                                    <p:cond delay="0"/>
                                  </p:stCondLst>
                                  <p:childTnLst>
                                    <p:animClr clrSpc="rgb" dir="cw">
                                      <p:cBhvr override="childStyle">
                                        <p:cTn id="14" dur="250" fill="hold"/>
                                        <p:tgtEl>
                                          <p:spTgt spid="26">
                                            <p:txEl>
                                              <p:pRg st="0" end="0"/>
                                            </p:txEl>
                                          </p:spTgt>
                                        </p:tgtEl>
                                        <p:attrNameLst>
                                          <p:attrName>style.color</p:attrName>
                                        </p:attrNameLst>
                                      </p:cBhvr>
                                      <p:to>
                                        <a:srgbClr val="D8D8D8"/>
                                      </p:to>
                                    </p:animClr>
                                  </p:childTnLst>
                                </p:cTn>
                              </p:par>
                              <p:par>
                                <p:cTn id="15" presetID="3" presetClass="emph" presetSubtype="2" fill="hold" grpId="0" nodeType="withEffect">
                                  <p:stCondLst>
                                    <p:cond delay="0"/>
                                  </p:stCondLst>
                                  <p:childTnLst>
                                    <p:animClr clrSpc="rgb" dir="cw">
                                      <p:cBhvr override="childStyle">
                                        <p:cTn id="16" dur="250" fill="hold"/>
                                        <p:tgtEl>
                                          <p:spTgt spid="32">
                                            <p:txEl>
                                              <p:pRg st="0" end="0"/>
                                            </p:txEl>
                                          </p:spTgt>
                                        </p:tgtEl>
                                        <p:attrNameLst>
                                          <p:attrName>style.color</p:attrName>
                                        </p:attrNameLst>
                                      </p:cBhvr>
                                      <p:to>
                                        <a:srgbClr val="D8D8D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8" grpId="0" build="allAtOnce"/>
      <p:bldP spid="12" grpId="0" build="allAtOnce"/>
      <p:bldP spid="24" grpId="0" build="allAtOnce"/>
      <p:bldP spid="26" grpId="0" build="allAtOnce"/>
      <p:bldP spid="32" grpId="0" build="allAtOnce"/>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395536" y="748815"/>
            <a:ext cx="8352928" cy="1384041"/>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endParaRPr lang="en-US" altLang="zh-CN" sz="2400" b="1" dirty="0">
              <a:solidFill>
                <a:schemeClr val="tx1"/>
              </a:solidFill>
              <a:latin typeface="黑体" panose="02010609060101010101" pitchFamily="49" charset="-122"/>
              <a:ea typeface="黑体" panose="02010609060101010101" pitchFamily="49" charset="-122"/>
            </a:endParaRPr>
          </a:p>
          <a:p>
            <a:pPr algn="ctr">
              <a:lnSpc>
                <a:spcPct val="125000"/>
              </a:lnSpc>
            </a:pPr>
            <a:endParaRPr lang="en-US" altLang="zh-CN" sz="2400" b="1" dirty="0" smtClean="0">
              <a:solidFill>
                <a:schemeClr val="tx1"/>
              </a:solidFill>
              <a:latin typeface="黑体" panose="02010609060101010101" pitchFamily="49" charset="-122"/>
              <a:ea typeface="黑体" panose="02010609060101010101" pitchFamily="49" charset="-122"/>
            </a:endParaRPr>
          </a:p>
          <a:p>
            <a:pPr algn="ctr">
              <a:lnSpc>
                <a:spcPct val="125000"/>
              </a:lnSpc>
            </a:pPr>
            <a:r>
              <a:rPr lang="zh-CN" altLang="en-US" sz="2800" b="1" dirty="0" smtClean="0">
                <a:solidFill>
                  <a:srgbClr val="C00000"/>
                </a:solidFill>
                <a:latin typeface="黑体" panose="02010609060101010101" pitchFamily="49" charset="-122"/>
                <a:ea typeface="黑体" panose="02010609060101010101" pitchFamily="49" charset="-122"/>
              </a:rPr>
              <a:t>   </a:t>
            </a:r>
            <a:r>
              <a:rPr lang="zh-CN" altLang="en-US" sz="2800" b="1" dirty="0" smtClean="0">
                <a:solidFill>
                  <a:schemeClr val="tx1"/>
                </a:solidFill>
                <a:latin typeface="黑体" panose="02010609060101010101" pitchFamily="49" charset="-122"/>
                <a:ea typeface="黑体" panose="02010609060101010101" pitchFamily="49" charset="-122"/>
              </a:rPr>
              <a:t>小 结</a:t>
            </a:r>
            <a:endParaRPr lang="zh-CN" altLang="en-US" sz="2800" b="1" dirty="0">
              <a:solidFill>
                <a:schemeClr val="tx1"/>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57F98C0C-FAF2-480B-87BE-9D56BE4863FC}" type="slidenum">
              <a:rPr lang="zh-CN" altLang="en-US" smtClean="0"/>
              <a:pPr/>
              <a:t>60</a:t>
            </a:fld>
            <a:endParaRPr lang="zh-CN" altLang="en-US" dirty="0"/>
          </a:p>
        </p:txBody>
      </p:sp>
      <p:sp>
        <p:nvSpPr>
          <p:cNvPr id="36" name="Rectangle 7"/>
          <p:cNvSpPr>
            <a:spLocks noChangeArrowheads="1"/>
          </p:cNvSpPr>
          <p:nvPr/>
        </p:nvSpPr>
        <p:spPr bwMode="auto">
          <a:xfrm>
            <a:off x="837411" y="2348880"/>
            <a:ext cx="7632848" cy="2088232"/>
          </a:xfrm>
          <a:prstGeom prst="rect">
            <a:avLst/>
          </a:prstGeom>
          <a:solidFill>
            <a:schemeClr val="lt1">
              <a:alpha val="0"/>
            </a:schemeClr>
          </a:solidFill>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nSpc>
                <a:spcPct val="200000"/>
              </a:lnSpc>
              <a:buFont typeface="Wingdings" pitchFamily="2" charset="2"/>
              <a:buChar char="p"/>
            </a:pPr>
            <a:r>
              <a:rPr lang="zh-CN" altLang="en-US" sz="1600" dirty="0">
                <a:solidFill>
                  <a:schemeClr val="dk1"/>
                </a:solidFill>
                <a:latin typeface="Microsoft YaHei" charset="0"/>
                <a:ea typeface="Microsoft YaHei" charset="0"/>
                <a:cs typeface="Microsoft YaHei" charset="0"/>
              </a:rPr>
              <a:t>顺义区必须主动结合“互联网”新思路新技术，促使传统产业向高端转型。</a:t>
            </a:r>
          </a:p>
          <a:p>
            <a:pPr marL="285750" indent="-285750">
              <a:lnSpc>
                <a:spcPct val="200000"/>
              </a:lnSpc>
              <a:buFont typeface="Wingdings" pitchFamily="2" charset="2"/>
              <a:buChar char="p"/>
            </a:pPr>
            <a:r>
              <a:rPr lang="zh-CN" altLang="en-US" sz="1600" dirty="0">
                <a:solidFill>
                  <a:schemeClr val="dk1"/>
                </a:solidFill>
                <a:latin typeface="Microsoft YaHei" charset="0"/>
                <a:ea typeface="Microsoft YaHei" charset="0"/>
                <a:cs typeface="Microsoft YaHei" charset="0"/>
              </a:rPr>
              <a:t>顺义区软件与信息技术服务业在资金、人才、市场、创业方面政策支持下可以促进两大千亿级产业转型腾飞。</a:t>
            </a:r>
          </a:p>
        </p:txBody>
      </p:sp>
      <p:sp>
        <p:nvSpPr>
          <p:cNvPr id="3" name="等腰三角形 2"/>
          <p:cNvSpPr/>
          <p:nvPr/>
        </p:nvSpPr>
        <p:spPr>
          <a:xfrm>
            <a:off x="1043608" y="4792018"/>
            <a:ext cx="7056784" cy="365174"/>
          </a:xfrm>
          <a:custGeom>
            <a:avLst/>
            <a:gdLst>
              <a:gd name="connsiteX0" fmla="*/ 0 w 7056784"/>
              <a:gd name="connsiteY0" fmla="*/ 360040 h 360040"/>
              <a:gd name="connsiteX1" fmla="*/ 3528392 w 7056784"/>
              <a:gd name="connsiteY1" fmla="*/ 0 h 360040"/>
              <a:gd name="connsiteX2" fmla="*/ 7056784 w 7056784"/>
              <a:gd name="connsiteY2" fmla="*/ 360040 h 360040"/>
              <a:gd name="connsiteX3" fmla="*/ 0 w 7056784"/>
              <a:gd name="connsiteY3" fmla="*/ 360040 h 360040"/>
              <a:gd name="connsiteX0" fmla="*/ 0 w 7056784"/>
              <a:gd name="connsiteY0" fmla="*/ 0 h 365174"/>
              <a:gd name="connsiteX1" fmla="*/ 3528392 w 7056784"/>
              <a:gd name="connsiteY1" fmla="*/ 365174 h 365174"/>
              <a:gd name="connsiteX2" fmla="*/ 7056784 w 7056784"/>
              <a:gd name="connsiteY2" fmla="*/ 0 h 365174"/>
              <a:gd name="connsiteX3" fmla="*/ 0 w 7056784"/>
              <a:gd name="connsiteY3" fmla="*/ 0 h 365174"/>
            </a:gdLst>
            <a:ahLst/>
            <a:cxnLst>
              <a:cxn ang="0">
                <a:pos x="connsiteX0" y="connsiteY0"/>
              </a:cxn>
              <a:cxn ang="0">
                <a:pos x="connsiteX1" y="connsiteY1"/>
              </a:cxn>
              <a:cxn ang="0">
                <a:pos x="connsiteX2" y="connsiteY2"/>
              </a:cxn>
              <a:cxn ang="0">
                <a:pos x="connsiteX3" y="connsiteY3"/>
              </a:cxn>
            </a:cxnLst>
            <a:rect l="l" t="t" r="r" b="b"/>
            <a:pathLst>
              <a:path w="7056784" h="365174">
                <a:moveTo>
                  <a:pt x="0" y="0"/>
                </a:moveTo>
                <a:lnTo>
                  <a:pt x="3528392" y="365174"/>
                </a:lnTo>
                <a:lnTo>
                  <a:pt x="7056784" y="0"/>
                </a:lnTo>
                <a:lnTo>
                  <a:pt x="0" y="0"/>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68B32"/>
              </a:solidFill>
            </a:endParaRPr>
          </a:p>
        </p:txBody>
      </p:sp>
      <p:sp>
        <p:nvSpPr>
          <p:cNvPr id="5" name="TextBox 4"/>
          <p:cNvSpPr txBox="1"/>
          <p:nvPr/>
        </p:nvSpPr>
        <p:spPr>
          <a:xfrm>
            <a:off x="1187624" y="5365665"/>
            <a:ext cx="6912768" cy="1015663"/>
          </a:xfrm>
          <a:prstGeom prst="rect">
            <a:avLst/>
          </a:prstGeom>
          <a:noFill/>
        </p:spPr>
        <p:txBody>
          <a:bodyPr wrap="square" rtlCol="0">
            <a:spAutoFit/>
          </a:bodyPr>
          <a:lstStyle/>
          <a:p>
            <a:pPr algn="ctr">
              <a:lnSpc>
                <a:spcPct val="150000"/>
              </a:lnSpc>
            </a:pPr>
            <a:r>
              <a:rPr lang="zh-CN" altLang="en-US" sz="2000" b="1" dirty="0" smtClean="0">
                <a:latin typeface="微软雅黑" panose="020B0503020204020204" pitchFamily="34" charset="-122"/>
                <a:ea typeface="微软雅黑" panose="020B0503020204020204" pitchFamily="34" charset="-122"/>
              </a:rPr>
              <a:t>顺义应推动建设 “一二三工程”，利用“互联网</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”手段促进传统产业转型升级！</a:t>
            </a:r>
            <a:endParaRPr lang="en-US" altLang="zh-CN" sz="2000" b="1" dirty="0">
              <a:latin typeface="微软雅黑" panose="020B0503020204020204" pitchFamily="34" charset="-122"/>
              <a:ea typeface="微软雅黑" panose="020B0503020204020204" pitchFamily="34" charset="-122"/>
            </a:endParaRPr>
          </a:p>
        </p:txBody>
      </p:sp>
      <p:sp>
        <p:nvSpPr>
          <p:cNvPr id="11" name="TextBox 18"/>
          <p:cNvSpPr>
            <a:spLocks noChangeArrowheads="1"/>
          </p:cNvSpPr>
          <p:nvPr/>
        </p:nvSpPr>
        <p:spPr bwMode="auto">
          <a:xfrm>
            <a:off x="957163" y="950929"/>
            <a:ext cx="1598613" cy="486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lnSpc>
                <a:spcPct val="80000"/>
              </a:lnSpc>
            </a:pPr>
            <a:r>
              <a:rPr lang="en-US" sz="3200" b="1" i="1" dirty="0" smtClean="0">
                <a:latin typeface="Agency FB" pitchFamily="34" charset="0"/>
                <a:ea typeface="微软雅黑" pitchFamily="34" charset="-122"/>
                <a:sym typeface="Agency FB" pitchFamily="34" charset="0"/>
              </a:rPr>
              <a:t>1.2</a:t>
            </a:r>
            <a:endParaRPr lang="zh-CN" altLang="en-US" sz="3200" b="1" i="1" dirty="0">
              <a:latin typeface="Agency FB" pitchFamily="34" charset="0"/>
              <a:ea typeface="微软雅黑" pitchFamily="34" charset="-122"/>
              <a:sym typeface="Agency FB" pitchFamily="34" charset="0"/>
            </a:endParaRPr>
          </a:p>
        </p:txBody>
      </p:sp>
      <p:sp>
        <p:nvSpPr>
          <p:cNvPr id="12" name="TextBox 20"/>
          <p:cNvSpPr>
            <a:spLocks noChangeArrowheads="1"/>
          </p:cNvSpPr>
          <p:nvPr/>
        </p:nvSpPr>
        <p:spPr bwMode="auto">
          <a:xfrm>
            <a:off x="2843808" y="908720"/>
            <a:ext cx="504056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r>
              <a:rPr lang="zh-CN" altLang="en-US" sz="2400" b="1" dirty="0" smtClean="0">
                <a:ea typeface="微软雅黑" pitchFamily="34" charset="-122"/>
                <a:sym typeface="Arial" pitchFamily="34" charset="0"/>
              </a:rPr>
              <a:t>顺义“互联网</a:t>
            </a:r>
            <a:r>
              <a:rPr lang="en-US" altLang="zh-CN" sz="2400" b="1" dirty="0" smtClean="0">
                <a:ea typeface="微软雅黑" pitchFamily="34" charset="-122"/>
                <a:sym typeface="Arial" pitchFamily="34" charset="0"/>
              </a:rPr>
              <a:t>+</a:t>
            </a:r>
            <a:r>
              <a:rPr lang="zh-CN" altLang="en-US" sz="2400" b="1" dirty="0" smtClean="0">
                <a:ea typeface="微软雅黑" pitchFamily="34" charset="-122"/>
                <a:sym typeface="Arial" pitchFamily="34" charset="0"/>
              </a:rPr>
              <a:t>”战略</a:t>
            </a:r>
            <a:r>
              <a:rPr lang="zh-CN" altLang="en-US" sz="2400" b="1" dirty="0">
                <a:ea typeface="微软雅黑" pitchFamily="34" charset="-122"/>
                <a:sym typeface="Arial" pitchFamily="34" charset="0"/>
              </a:rPr>
              <a:t>定位分析</a:t>
            </a:r>
          </a:p>
        </p:txBody>
      </p:sp>
    </p:spTree>
    <p:extLst>
      <p:ext uri="{BB962C8B-B14F-4D97-AF65-F5344CB8AC3E}">
        <p14:creationId xmlns:p14="http://schemas.microsoft.com/office/powerpoint/2010/main" xmlns="" val="213953593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61</a:t>
            </a:fld>
            <a:endParaRPr lang="zh-CN" altLang="en-US"/>
          </a:p>
        </p:txBody>
      </p:sp>
      <p:sp>
        <p:nvSpPr>
          <p:cNvPr id="4" name="TextBox 3"/>
          <p:cNvSpPr txBox="1"/>
          <p:nvPr/>
        </p:nvSpPr>
        <p:spPr>
          <a:xfrm>
            <a:off x="3419872" y="1381301"/>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smtClean="0">
                <a:ln w="18415" cmpd="sng">
                  <a:noFill/>
                  <a:prstDash val="solid"/>
                </a:ln>
                <a:solidFill>
                  <a:schemeClr val="tx1"/>
                </a:solidFill>
                <a:effectLst/>
                <a:uLnTx/>
                <a:uFillTx/>
                <a:latin typeface="Agency FB" pitchFamily="34" charset="0"/>
                <a:ea typeface="微软雅黑" pitchFamily="34" charset="-122"/>
              </a:rPr>
              <a:t>1.0</a:t>
            </a:r>
            <a:endParaRPr kumimoji="0" lang="zh-CN" altLang="en-US" sz="3600" b="1" i="0" u="none" strike="noStrike" kern="0" cap="none" spc="0" normalizeH="0" baseline="0" noProof="0" dirty="0">
              <a:ln w="18415" cmpd="sng">
                <a:noFill/>
                <a:prstDash val="solid"/>
              </a:ln>
              <a:solidFill>
                <a:schemeClr val="tx1"/>
              </a:solidFill>
              <a:effectLst/>
              <a:uLnTx/>
              <a:uFillTx/>
              <a:latin typeface="Agency FB" pitchFamily="34" charset="0"/>
              <a:ea typeface="微软雅黑" pitchFamily="34" charset="-122"/>
            </a:endParaRPr>
          </a:p>
        </p:txBody>
      </p:sp>
      <p:sp>
        <p:nvSpPr>
          <p:cNvPr id="5" name="TextBox 4"/>
          <p:cNvSpPr txBox="1"/>
          <p:nvPr/>
        </p:nvSpPr>
        <p:spPr>
          <a:xfrm>
            <a:off x="3502443" y="1323125"/>
            <a:ext cx="4425137" cy="523220"/>
          </a:xfrm>
          <a:prstGeom prst="rect">
            <a:avLst/>
          </a:prstGeom>
          <a:noFill/>
        </p:spPr>
        <p:txBody>
          <a:bodyPr wrap="square" rtlCol="0">
            <a:spAutoFit/>
          </a:bodyPr>
          <a:lstStyle/>
          <a:p>
            <a:pPr lvl="0" algn="ctr">
              <a:defRPr/>
            </a:pPr>
            <a:r>
              <a:rPr lang="zh-CN" altLang="en-US" sz="2800" b="1" kern="0" dirty="0" smtClean="0">
                <a:latin typeface="Arial" pitchFamily="34" charset="0"/>
                <a:ea typeface="微软雅黑" pitchFamily="34" charset="-122"/>
                <a:cs typeface="Arial" pitchFamily="34" charset="0"/>
              </a:rPr>
              <a:t>规划</a:t>
            </a:r>
            <a:r>
              <a:rPr lang="zh-CN" altLang="en-US" sz="2800" b="1" kern="0" dirty="0">
                <a:latin typeface="Arial" pitchFamily="34" charset="0"/>
                <a:ea typeface="微软雅黑" pitchFamily="34" charset="-122"/>
                <a:cs typeface="Arial" pitchFamily="34" charset="0"/>
              </a:rPr>
              <a:t>背景</a:t>
            </a:r>
            <a:endParaRPr kumimoji="0" lang="en-US" altLang="zh-CN" sz="2800" b="1" i="0" u="none" strike="noStrike" kern="0" cap="none" spc="0" normalizeH="0" baseline="0" noProof="0" dirty="0">
              <a:ln>
                <a:noFill/>
              </a:ln>
              <a:effectLst/>
              <a:uLnTx/>
              <a:uFillTx/>
              <a:latin typeface="Arial" pitchFamily="34" charset="0"/>
              <a:ea typeface="微软雅黑" pitchFamily="34" charset="-122"/>
              <a:cs typeface="Arial" pitchFamily="34" charset="0"/>
            </a:endParaRPr>
          </a:p>
        </p:txBody>
      </p:sp>
      <p:sp>
        <p:nvSpPr>
          <p:cNvPr id="6" name="TextBox 5"/>
          <p:cNvSpPr txBox="1"/>
          <p:nvPr/>
        </p:nvSpPr>
        <p:spPr>
          <a:xfrm>
            <a:off x="3502443" y="2007880"/>
            <a:ext cx="4528477" cy="523220"/>
          </a:xfrm>
          <a:prstGeom prst="rect">
            <a:avLst/>
          </a:prstGeom>
          <a:noFill/>
        </p:spPr>
        <p:txBody>
          <a:bodyPr wrap="square" rtlCol="0">
            <a:spAutoFit/>
          </a:bodyPr>
          <a:lstStyle/>
          <a:p>
            <a:pPr algn="ctr">
              <a:defRPr/>
            </a:pPr>
            <a:r>
              <a:rPr lang="zh-CN" altLang="en-US" sz="2800" b="1" kern="0" dirty="0" smtClean="0">
                <a:latin typeface="Arial" pitchFamily="34" charset="0"/>
                <a:ea typeface="微软雅黑" pitchFamily="34" charset="-122"/>
                <a:cs typeface="Arial" pitchFamily="34" charset="0"/>
              </a:rPr>
              <a:t>规划</a:t>
            </a:r>
            <a:r>
              <a:rPr lang="zh-CN" altLang="en-US" sz="2800" b="1" kern="0" dirty="0">
                <a:latin typeface="Arial" pitchFamily="34" charset="0"/>
                <a:ea typeface="微软雅黑" pitchFamily="34" charset="-122"/>
                <a:cs typeface="Arial" pitchFamily="34" charset="0"/>
              </a:rPr>
              <a:t>思路</a:t>
            </a:r>
            <a:endParaRPr lang="en-US" altLang="zh-CN" sz="2800" b="1" kern="0" dirty="0">
              <a:latin typeface="Arial" pitchFamily="34" charset="0"/>
              <a:ea typeface="微软雅黑" pitchFamily="34" charset="-122"/>
              <a:cs typeface="Arial" pitchFamily="34" charset="0"/>
            </a:endParaRPr>
          </a:p>
        </p:txBody>
      </p:sp>
      <p:sp>
        <p:nvSpPr>
          <p:cNvPr id="7" name="TextBox 6"/>
          <p:cNvSpPr txBox="1"/>
          <p:nvPr/>
        </p:nvSpPr>
        <p:spPr>
          <a:xfrm>
            <a:off x="3417324" y="2997076"/>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smtClean="0">
                <a:solidFill>
                  <a:schemeClr val="tx1"/>
                </a:solidFill>
              </a:rPr>
              <a:t>3.0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8" name="TextBox 7"/>
          <p:cNvSpPr txBox="1"/>
          <p:nvPr/>
        </p:nvSpPr>
        <p:spPr>
          <a:xfrm>
            <a:off x="3502442" y="2924944"/>
            <a:ext cx="4425137" cy="523220"/>
          </a:xfrm>
          <a:prstGeom prst="rect">
            <a:avLst/>
          </a:prstGeom>
          <a:noFill/>
        </p:spPr>
        <p:txBody>
          <a:bodyPr wrap="square" rtlCol="0">
            <a:spAutoFit/>
          </a:bodyPr>
          <a:lstStyle/>
          <a:p>
            <a:pPr lvl="0" algn="ctr">
              <a:defRPr/>
            </a:pPr>
            <a:r>
              <a:rPr lang="zh-CN" altLang="en-US" sz="2800" b="1" kern="0" dirty="0" smtClean="0">
                <a:latin typeface="Arial" pitchFamily="34" charset="0"/>
                <a:ea typeface="微软雅黑" pitchFamily="34" charset="-122"/>
                <a:cs typeface="Arial" pitchFamily="34" charset="0"/>
              </a:rPr>
              <a:t>规划内容</a:t>
            </a:r>
            <a:endParaRPr lang="en-US" altLang="zh-CN" sz="2800" b="1" kern="0" dirty="0">
              <a:latin typeface="Arial" pitchFamily="34" charset="0"/>
              <a:ea typeface="微软雅黑" pitchFamily="34" charset="-122"/>
              <a:cs typeface="Arial" pitchFamily="34" charset="0"/>
            </a:endParaRPr>
          </a:p>
        </p:txBody>
      </p:sp>
      <p:sp>
        <p:nvSpPr>
          <p:cNvPr id="13" name="TextBox 12"/>
          <p:cNvSpPr txBox="1"/>
          <p:nvPr/>
        </p:nvSpPr>
        <p:spPr>
          <a:xfrm>
            <a:off x="3419872" y="2101381"/>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smtClean="0">
                <a:solidFill>
                  <a:schemeClr val="tx1"/>
                </a:solidFill>
              </a:rPr>
              <a:t>2.0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14" name="圆角矩形 13"/>
          <p:cNvSpPr/>
          <p:nvPr/>
        </p:nvSpPr>
        <p:spPr>
          <a:xfrm>
            <a:off x="3563888" y="1268760"/>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3563888" y="2060848"/>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3563888" y="2925068"/>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2771800" y="476672"/>
            <a:ext cx="3384376" cy="584775"/>
          </a:xfrm>
          <a:prstGeom prst="rect">
            <a:avLst/>
          </a:prstGeom>
          <a:noFill/>
        </p:spPr>
        <p:txBody>
          <a:bodyPr wrap="square" rtlCol="0">
            <a:spAutoFit/>
          </a:bodyPr>
          <a:lstStyle/>
          <a:p>
            <a:pPr algn="ctr"/>
            <a:r>
              <a:rPr lang="zh-CN" altLang="en-US" sz="3200" b="1" dirty="0" smtClean="0">
                <a:latin typeface="黑体" panose="02010609060101010101" pitchFamily="49" charset="-122"/>
                <a:ea typeface="黑体" panose="02010609060101010101" pitchFamily="49" charset="-122"/>
              </a:rPr>
              <a:t>目 录</a:t>
            </a:r>
            <a:endParaRPr lang="zh-CN" altLang="en-US" sz="3200" b="1" dirty="0">
              <a:latin typeface="黑体" panose="02010609060101010101" pitchFamily="49" charset="-122"/>
              <a:ea typeface="黑体" panose="02010609060101010101" pitchFamily="49" charset="-122"/>
            </a:endParaRPr>
          </a:p>
        </p:txBody>
      </p:sp>
      <p:grpSp>
        <p:nvGrpSpPr>
          <p:cNvPr id="23" name="组合 22"/>
          <p:cNvGrpSpPr/>
          <p:nvPr/>
        </p:nvGrpSpPr>
        <p:grpSpPr>
          <a:xfrm>
            <a:off x="1547664" y="2079888"/>
            <a:ext cx="5328592" cy="701040"/>
            <a:chOff x="1547664" y="1791856"/>
            <a:chExt cx="5328592" cy="701040"/>
          </a:xfrm>
        </p:grpSpPr>
        <p:cxnSp>
          <p:nvCxnSpPr>
            <p:cNvPr id="21" name="直接连接符 20"/>
            <p:cNvCxnSpPr/>
            <p:nvPr/>
          </p:nvCxnSpPr>
          <p:spPr>
            <a:xfrm>
              <a:off x="2771800" y="2420888"/>
              <a:ext cx="4104456"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3" descr="C:\Users\Chen\Desktop\360截图20151230115225744.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1035" b="15516"/>
            <a:stretch/>
          </p:blipFill>
          <p:spPr bwMode="auto">
            <a:xfrm>
              <a:off x="1547664" y="1791856"/>
              <a:ext cx="1424940" cy="7010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Lst>
          </p:spPr>
        </p:pic>
      </p:grpSp>
      <p:sp>
        <p:nvSpPr>
          <p:cNvPr id="22" name="TextBox 21"/>
          <p:cNvSpPr txBox="1"/>
          <p:nvPr/>
        </p:nvSpPr>
        <p:spPr>
          <a:xfrm>
            <a:off x="3417324" y="3735529"/>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a:solidFill>
                  <a:schemeClr val="tx1"/>
                </a:solidFill>
              </a:rPr>
              <a:t>4</a:t>
            </a:r>
            <a:r>
              <a:rPr lang="en-US" altLang="zh-CN" sz="3600" dirty="0" smtClean="0">
                <a:solidFill>
                  <a:schemeClr val="tx1"/>
                </a:solidFill>
              </a:rPr>
              <a:t>.0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24" name="TextBox 23"/>
          <p:cNvSpPr txBox="1"/>
          <p:nvPr/>
        </p:nvSpPr>
        <p:spPr>
          <a:xfrm>
            <a:off x="3563888" y="3717032"/>
            <a:ext cx="4425137" cy="523220"/>
          </a:xfrm>
          <a:prstGeom prst="rect">
            <a:avLst/>
          </a:prstGeom>
          <a:noFill/>
        </p:spPr>
        <p:txBody>
          <a:bodyPr wrap="square" rtlCol="0">
            <a:spAutoFit/>
          </a:bodyPr>
          <a:lstStyle/>
          <a:p>
            <a:pPr lvl="0" algn="ctr">
              <a:defRPr/>
            </a:pPr>
            <a:r>
              <a:rPr lang="zh-CN" altLang="en-US" sz="2800" b="1" kern="0" dirty="0">
                <a:latin typeface="Arial" pitchFamily="34" charset="0"/>
                <a:ea typeface="微软雅黑" pitchFamily="34" charset="-122"/>
                <a:cs typeface="Arial" pitchFamily="34" charset="0"/>
              </a:rPr>
              <a:t>保障措施</a:t>
            </a:r>
            <a:endParaRPr lang="en-US" altLang="zh-CN" sz="2800" b="1" kern="0" dirty="0">
              <a:latin typeface="Arial" pitchFamily="34" charset="0"/>
              <a:ea typeface="微软雅黑" pitchFamily="34" charset="-122"/>
              <a:cs typeface="Arial" pitchFamily="34" charset="0"/>
            </a:endParaRPr>
          </a:p>
        </p:txBody>
      </p:sp>
      <p:sp>
        <p:nvSpPr>
          <p:cNvPr id="25" name="圆角矩形 24"/>
          <p:cNvSpPr/>
          <p:nvPr/>
        </p:nvSpPr>
        <p:spPr>
          <a:xfrm>
            <a:off x="3563888" y="3735529"/>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3419872" y="4549653"/>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a:solidFill>
                  <a:schemeClr val="tx1"/>
                </a:solidFill>
              </a:rPr>
              <a:t>5</a:t>
            </a:r>
            <a:r>
              <a:rPr lang="en-US" altLang="zh-CN" sz="3600" dirty="0" smtClean="0">
                <a:solidFill>
                  <a:schemeClr val="tx1"/>
                </a:solidFill>
              </a:rPr>
              <a:t>.0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27" name="TextBox 26"/>
          <p:cNvSpPr txBox="1"/>
          <p:nvPr/>
        </p:nvSpPr>
        <p:spPr>
          <a:xfrm>
            <a:off x="3563888" y="4509787"/>
            <a:ext cx="4425137" cy="523220"/>
          </a:xfrm>
          <a:prstGeom prst="rect">
            <a:avLst/>
          </a:prstGeom>
          <a:noFill/>
        </p:spPr>
        <p:txBody>
          <a:bodyPr wrap="square" rtlCol="0">
            <a:spAutoFit/>
          </a:bodyPr>
          <a:lstStyle/>
          <a:p>
            <a:pPr algn="ctr">
              <a:defRPr/>
            </a:pPr>
            <a:r>
              <a:rPr lang="zh-CN" altLang="en-US" sz="2800" b="1" kern="0" dirty="0">
                <a:latin typeface="Arial" pitchFamily="34" charset="0"/>
                <a:ea typeface="微软雅黑" pitchFamily="34" charset="-122"/>
                <a:cs typeface="Arial" pitchFamily="34" charset="0"/>
              </a:rPr>
              <a:t>演进路线</a:t>
            </a:r>
            <a:endParaRPr lang="en-US" altLang="zh-CN" sz="2800" b="1" kern="0" dirty="0">
              <a:latin typeface="Arial" pitchFamily="34" charset="0"/>
              <a:ea typeface="微软雅黑" pitchFamily="34" charset="-122"/>
              <a:cs typeface="Arial" pitchFamily="34" charset="0"/>
            </a:endParaRPr>
          </a:p>
        </p:txBody>
      </p:sp>
      <p:sp>
        <p:nvSpPr>
          <p:cNvPr id="28" name="圆角矩形 27"/>
          <p:cNvSpPr/>
          <p:nvPr/>
        </p:nvSpPr>
        <p:spPr>
          <a:xfrm>
            <a:off x="3563888" y="4509120"/>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419872" y="5341741"/>
            <a:ext cx="1154676" cy="584775"/>
          </a:xfrm>
          <a:prstGeom prst="rect">
            <a:avLst/>
          </a:prstGeom>
          <a:noFill/>
        </p:spPr>
        <p:txBody>
          <a:bodyPr wrap="square" rtlCol="0">
            <a:spAutoFit/>
          </a:bodyPr>
          <a:lstStyle>
            <a:defPPr>
              <a:defRPr lang="zh-CN"/>
            </a:defPPr>
            <a:lvl1pPr algn="ctr">
              <a:defRPr sz="2800" b="1" kern="0">
                <a:latin typeface="Arial" pitchFamily="34" charset="0"/>
                <a:ea typeface="微软雅黑" pitchFamily="34" charset="-122"/>
                <a:cs typeface="Arial" pitchFamily="34" charset="0"/>
              </a:defRPr>
            </a:lvl1pPr>
          </a:lstStyle>
          <a:p>
            <a:r>
              <a:rPr lang="en-US" altLang="zh-CN" sz="3200" dirty="0"/>
              <a:t>6.0</a:t>
            </a:r>
            <a:endParaRPr lang="zh-CN" altLang="en-US" sz="3200" dirty="0"/>
          </a:p>
        </p:txBody>
      </p:sp>
      <p:sp>
        <p:nvSpPr>
          <p:cNvPr id="30" name="TextBox 29"/>
          <p:cNvSpPr txBox="1"/>
          <p:nvPr/>
        </p:nvSpPr>
        <p:spPr>
          <a:xfrm>
            <a:off x="3563888" y="5301875"/>
            <a:ext cx="4425137" cy="523220"/>
          </a:xfrm>
          <a:prstGeom prst="rect">
            <a:avLst/>
          </a:prstGeom>
          <a:noFill/>
        </p:spPr>
        <p:txBody>
          <a:bodyPr wrap="square" rtlCol="0">
            <a:spAutoFit/>
          </a:bodyPr>
          <a:lstStyle/>
          <a:p>
            <a:pPr algn="ctr">
              <a:defRPr/>
            </a:pPr>
            <a:r>
              <a:rPr lang="zh-CN" altLang="en-US" sz="2800" b="1" kern="0" dirty="0" smtClean="0">
                <a:latin typeface="Arial" pitchFamily="34" charset="0"/>
                <a:ea typeface="微软雅黑" pitchFamily="34" charset="-122"/>
                <a:cs typeface="Arial" pitchFamily="34" charset="0"/>
              </a:rPr>
              <a:t>效果分析</a:t>
            </a:r>
            <a:endParaRPr lang="en-US" altLang="zh-CN" sz="2800" b="1" kern="0" dirty="0">
              <a:latin typeface="Arial" pitchFamily="34" charset="0"/>
              <a:ea typeface="微软雅黑" pitchFamily="34" charset="-122"/>
              <a:cs typeface="Arial" pitchFamily="34" charset="0"/>
            </a:endParaRPr>
          </a:p>
        </p:txBody>
      </p:sp>
      <p:sp>
        <p:nvSpPr>
          <p:cNvPr id="31" name="圆角矩形 30"/>
          <p:cNvSpPr/>
          <p:nvPr/>
        </p:nvSpPr>
        <p:spPr>
          <a:xfrm>
            <a:off x="3563888" y="5301208"/>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419872" y="6084585"/>
            <a:ext cx="1154676" cy="584775"/>
          </a:xfrm>
          <a:prstGeom prst="rect">
            <a:avLst/>
          </a:prstGeom>
          <a:noFill/>
        </p:spPr>
        <p:txBody>
          <a:bodyPr wrap="square" rtlCol="0">
            <a:spAutoFit/>
          </a:bodyPr>
          <a:lstStyle>
            <a:defPPr>
              <a:defRPr lang="zh-CN"/>
            </a:defPPr>
            <a:lvl1pPr algn="ctr">
              <a:defRPr sz="2800" b="1" kern="0">
                <a:latin typeface="Arial" pitchFamily="34" charset="0"/>
                <a:ea typeface="微软雅黑" pitchFamily="34" charset="-122"/>
                <a:cs typeface="Arial" pitchFamily="34" charset="0"/>
              </a:defRPr>
            </a:lvl1pPr>
          </a:lstStyle>
          <a:p>
            <a:r>
              <a:rPr lang="en-US" altLang="zh-CN" sz="3200" dirty="0" smtClean="0"/>
              <a:t>7.0</a:t>
            </a:r>
            <a:endParaRPr lang="zh-CN" altLang="en-US" sz="3200" dirty="0"/>
          </a:p>
        </p:txBody>
      </p:sp>
      <p:sp>
        <p:nvSpPr>
          <p:cNvPr id="33" name="TextBox 32"/>
          <p:cNvSpPr txBox="1"/>
          <p:nvPr/>
        </p:nvSpPr>
        <p:spPr>
          <a:xfrm>
            <a:off x="3707904" y="6044052"/>
            <a:ext cx="4209113" cy="523220"/>
          </a:xfrm>
          <a:prstGeom prst="rect">
            <a:avLst/>
          </a:prstGeom>
          <a:noFill/>
        </p:spPr>
        <p:txBody>
          <a:bodyPr wrap="square" rtlCol="0">
            <a:spAutoFit/>
          </a:bodyPr>
          <a:lstStyle/>
          <a:p>
            <a:pPr algn="ctr">
              <a:defRPr/>
            </a:pPr>
            <a:r>
              <a:rPr lang="zh-CN" altLang="en-US" sz="2800" b="1" kern="0" dirty="0" smtClean="0">
                <a:latin typeface="Arial" pitchFamily="34" charset="0"/>
                <a:ea typeface="微软雅黑" pitchFamily="34" charset="-122"/>
                <a:cs typeface="Arial" pitchFamily="34" charset="0"/>
              </a:rPr>
              <a:t>最终结论</a:t>
            </a:r>
            <a:endParaRPr lang="en-US" altLang="zh-CN" sz="2800" b="1" kern="0" dirty="0">
              <a:latin typeface="Arial" pitchFamily="34" charset="0"/>
              <a:ea typeface="微软雅黑" pitchFamily="34" charset="-122"/>
              <a:cs typeface="Arial" pitchFamily="34" charset="0"/>
            </a:endParaRPr>
          </a:p>
        </p:txBody>
      </p:sp>
      <p:sp>
        <p:nvSpPr>
          <p:cNvPr id="34" name="圆角矩形 33"/>
          <p:cNvSpPr/>
          <p:nvPr/>
        </p:nvSpPr>
        <p:spPr>
          <a:xfrm>
            <a:off x="3563888" y="6093296"/>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153853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5"/>
                                        </p:tgtEl>
                                        <p:attrNameLst>
                                          <p:attrName>style.color</p:attrName>
                                        </p:attrNameLst>
                                      </p:cBhvr>
                                      <p:to>
                                        <a:srgbClr val="D8D8D8"/>
                                      </p:to>
                                    </p:animClr>
                                  </p:childTnLst>
                                </p:cTn>
                              </p:par>
                              <p:par>
                                <p:cTn id="7" presetID="3" presetClass="emph" presetSubtype="2" fill="hold" grpId="0" nodeType="withEffect">
                                  <p:stCondLst>
                                    <p:cond delay="0"/>
                                  </p:stCondLst>
                                  <p:childTnLst>
                                    <p:animClr clrSpc="rgb" dir="cw">
                                      <p:cBhvr override="childStyle">
                                        <p:cTn id="8" dur="2000" fill="hold"/>
                                        <p:tgtEl>
                                          <p:spTgt spid="8"/>
                                        </p:tgtEl>
                                        <p:attrNameLst>
                                          <p:attrName>style.color</p:attrName>
                                        </p:attrNameLst>
                                      </p:cBhvr>
                                      <p:to>
                                        <a:srgbClr val="D8D8D8"/>
                                      </p:to>
                                    </p:animClr>
                                  </p:childTnLst>
                                </p:cTn>
                              </p:par>
                              <p:par>
                                <p:cTn id="9" presetID="3" presetClass="emph" presetSubtype="2" fill="hold" grpId="0" nodeType="withEffect">
                                  <p:stCondLst>
                                    <p:cond delay="0"/>
                                  </p:stCondLst>
                                  <p:childTnLst>
                                    <p:animClr clrSpc="rgb" dir="cw">
                                      <p:cBhvr override="childStyle">
                                        <p:cTn id="10" dur="250" fill="hold"/>
                                        <p:tgtEl>
                                          <p:spTgt spid="24">
                                            <p:txEl>
                                              <p:pRg st="0" end="0"/>
                                            </p:txEl>
                                          </p:spTgt>
                                        </p:tgtEl>
                                        <p:attrNameLst>
                                          <p:attrName>style.color</p:attrName>
                                        </p:attrNameLst>
                                      </p:cBhvr>
                                      <p:to>
                                        <a:srgbClr val="D8D8D8"/>
                                      </p:to>
                                    </p:animClr>
                                  </p:childTnLst>
                                </p:cTn>
                              </p:par>
                              <p:par>
                                <p:cTn id="11" presetID="3" presetClass="emph" presetSubtype="2" fill="hold" grpId="0" nodeType="withEffect">
                                  <p:stCondLst>
                                    <p:cond delay="0"/>
                                  </p:stCondLst>
                                  <p:childTnLst>
                                    <p:animClr clrSpc="rgb" dir="cw">
                                      <p:cBhvr override="childStyle">
                                        <p:cTn id="12" dur="250" fill="hold"/>
                                        <p:tgtEl>
                                          <p:spTgt spid="27">
                                            <p:txEl>
                                              <p:pRg st="0" end="0"/>
                                            </p:txEl>
                                          </p:spTgt>
                                        </p:tgtEl>
                                        <p:attrNameLst>
                                          <p:attrName>style.color</p:attrName>
                                        </p:attrNameLst>
                                      </p:cBhvr>
                                      <p:to>
                                        <a:srgbClr val="D8D8D8"/>
                                      </p:to>
                                    </p:animClr>
                                  </p:childTnLst>
                                </p:cTn>
                              </p:par>
                              <p:par>
                                <p:cTn id="13" presetID="3" presetClass="emph" presetSubtype="2" fill="hold" grpId="0" nodeType="withEffect">
                                  <p:stCondLst>
                                    <p:cond delay="0"/>
                                  </p:stCondLst>
                                  <p:childTnLst>
                                    <p:animClr clrSpc="rgb" dir="cw">
                                      <p:cBhvr override="childStyle">
                                        <p:cTn id="14" dur="250" fill="hold"/>
                                        <p:tgtEl>
                                          <p:spTgt spid="30">
                                            <p:txEl>
                                              <p:pRg st="0" end="0"/>
                                            </p:txEl>
                                          </p:spTgt>
                                        </p:tgtEl>
                                        <p:attrNameLst>
                                          <p:attrName>style.color</p:attrName>
                                        </p:attrNameLst>
                                      </p:cBhvr>
                                      <p:to>
                                        <a:srgbClr val="D8D8D8"/>
                                      </p:to>
                                    </p:animClr>
                                  </p:childTnLst>
                                </p:cTn>
                              </p:par>
                              <p:par>
                                <p:cTn id="15" presetID="3" presetClass="emph" presetSubtype="2" fill="hold" grpId="0" nodeType="withEffect">
                                  <p:stCondLst>
                                    <p:cond delay="0"/>
                                  </p:stCondLst>
                                  <p:childTnLst>
                                    <p:animClr clrSpc="rgb" dir="cw">
                                      <p:cBhvr override="childStyle">
                                        <p:cTn id="16" dur="250" fill="hold"/>
                                        <p:tgtEl>
                                          <p:spTgt spid="33">
                                            <p:txEl>
                                              <p:pRg st="0" end="0"/>
                                            </p:txEl>
                                          </p:spTgt>
                                        </p:tgtEl>
                                        <p:attrNameLst>
                                          <p:attrName>style.color</p:attrName>
                                        </p:attrNameLst>
                                      </p:cBhvr>
                                      <p:to>
                                        <a:srgbClr val="D8D8D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24" grpId="0" build="allAtOnce"/>
      <p:bldP spid="27" grpId="0" build="allAtOnce"/>
      <p:bldP spid="30" grpId="0" build="allAtOnce"/>
      <p:bldP spid="33" grpId="0" build="allAtOnce"/>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62</a:t>
            </a:fld>
            <a:endParaRPr lang="zh-CN" altLang="en-US"/>
          </a:p>
        </p:txBody>
      </p:sp>
      <p:sp>
        <p:nvSpPr>
          <p:cNvPr id="44" name="Text Box 3"/>
          <p:cNvSpPr txBox="1">
            <a:spLocks noChangeArrowheads="1"/>
          </p:cNvSpPr>
          <p:nvPr/>
        </p:nvSpPr>
        <p:spPr bwMode="auto">
          <a:xfrm>
            <a:off x="1660525" y="722313"/>
            <a:ext cx="184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zh-CN">
              <a:cs typeface="Arial" pitchFamily="34" charset="0"/>
            </a:endParaRPr>
          </a:p>
        </p:txBody>
      </p:sp>
      <p:grpSp>
        <p:nvGrpSpPr>
          <p:cNvPr id="87" name="组合 86"/>
          <p:cNvGrpSpPr/>
          <p:nvPr/>
        </p:nvGrpSpPr>
        <p:grpSpPr>
          <a:xfrm>
            <a:off x="-2393950" y="1447800"/>
            <a:ext cx="4963840" cy="4824413"/>
            <a:chOff x="-2393950" y="1447800"/>
            <a:chExt cx="4768850" cy="4824413"/>
          </a:xfrm>
        </p:grpSpPr>
        <p:sp>
          <p:nvSpPr>
            <p:cNvPr id="45" name="AutoShape 4"/>
            <p:cNvSpPr>
              <a:spLocks noChangeArrowheads="1"/>
            </p:cNvSpPr>
            <p:nvPr/>
          </p:nvSpPr>
          <p:spPr bwMode="auto">
            <a:xfrm rot="5400000">
              <a:off x="-2421732" y="1475582"/>
              <a:ext cx="4824413" cy="4768850"/>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noFill/>
              <a:miter lim="800000"/>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46" name="AutoShape 5"/>
            <p:cNvSpPr>
              <a:spLocks noChangeArrowheads="1"/>
            </p:cNvSpPr>
            <p:nvPr/>
          </p:nvSpPr>
          <p:spPr bwMode="auto">
            <a:xfrm rot="5400000" flipH="1">
              <a:off x="-2014537" y="1911350"/>
              <a:ext cx="4032250" cy="3927475"/>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FFC000">
                <a:alpha val="40000"/>
              </a:srgbClr>
            </a:solidFill>
            <a:ln w="9525">
              <a:noFill/>
              <a:miter lim="800000"/>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grpSp>
      <p:sp>
        <p:nvSpPr>
          <p:cNvPr id="88" name="TextBox 87"/>
          <p:cNvSpPr txBox="1"/>
          <p:nvPr/>
        </p:nvSpPr>
        <p:spPr>
          <a:xfrm>
            <a:off x="855164" y="3068960"/>
            <a:ext cx="553998" cy="2016224"/>
          </a:xfrm>
          <a:prstGeom prst="rect">
            <a:avLst/>
          </a:prstGeom>
          <a:noFill/>
        </p:spPr>
        <p:txBody>
          <a:bodyPr vert="eaVert" wrap="square" rtlCol="0">
            <a:spAutoFit/>
          </a:bodyPr>
          <a:lstStyle/>
          <a:p>
            <a:r>
              <a:rPr lang="zh-CN" altLang="en-US" sz="2400" b="1" dirty="0" smtClean="0">
                <a:solidFill>
                  <a:schemeClr val="bg1"/>
                </a:solidFill>
                <a:latin typeface="微软雅黑" pitchFamily="34" charset="-122"/>
                <a:ea typeface="微软雅黑" pitchFamily="34" charset="-122"/>
              </a:rPr>
              <a:t>规  划  思  路</a:t>
            </a:r>
            <a:endParaRPr lang="zh-CN" altLang="en-US" sz="2400" b="1" dirty="0">
              <a:solidFill>
                <a:schemeClr val="bg1"/>
              </a:solidFill>
              <a:latin typeface="微软雅黑" pitchFamily="34" charset="-122"/>
              <a:ea typeface="微软雅黑" pitchFamily="34" charset="-122"/>
            </a:endParaRPr>
          </a:p>
        </p:txBody>
      </p:sp>
      <p:sp>
        <p:nvSpPr>
          <p:cNvPr id="89" name="TextBox 88"/>
          <p:cNvSpPr txBox="1"/>
          <p:nvPr/>
        </p:nvSpPr>
        <p:spPr>
          <a:xfrm rot="16200000">
            <a:off x="888411" y="2243626"/>
            <a:ext cx="553998" cy="764507"/>
          </a:xfrm>
          <a:prstGeom prst="rect">
            <a:avLst/>
          </a:prstGeom>
          <a:noFill/>
        </p:spPr>
        <p:txBody>
          <a:bodyPr vert="eaVert" wrap="square" rtlCol="0">
            <a:spAutoFit/>
          </a:bodyPr>
          <a:lstStyle>
            <a:defPPr>
              <a:defRPr lang="zh-CN"/>
            </a:defPPr>
            <a:lvl1pPr>
              <a:defRPr sz="2400" b="1">
                <a:latin typeface="微软雅黑" pitchFamily="34" charset="-122"/>
                <a:ea typeface="微软雅黑" pitchFamily="34" charset="-122"/>
              </a:defRPr>
            </a:lvl1pPr>
          </a:lstStyle>
          <a:p>
            <a:pPr algn="ctr"/>
            <a:r>
              <a:rPr lang="en-US" altLang="zh-CN" dirty="0" smtClean="0">
                <a:solidFill>
                  <a:schemeClr val="bg1"/>
                </a:solidFill>
              </a:rPr>
              <a:t>2.0</a:t>
            </a:r>
            <a:endParaRPr lang="zh-CN" altLang="en-US" dirty="0">
              <a:solidFill>
                <a:schemeClr val="bg1"/>
              </a:solidFill>
            </a:endParaRPr>
          </a:p>
        </p:txBody>
      </p:sp>
      <p:grpSp>
        <p:nvGrpSpPr>
          <p:cNvPr id="90" name="组合 89"/>
          <p:cNvGrpSpPr/>
          <p:nvPr/>
        </p:nvGrpSpPr>
        <p:grpSpPr>
          <a:xfrm>
            <a:off x="1619672" y="1484784"/>
            <a:ext cx="6403021" cy="1416444"/>
            <a:chOff x="1331640" y="1916832"/>
            <a:chExt cx="6403021" cy="1416444"/>
          </a:xfrm>
        </p:grpSpPr>
        <p:sp>
          <p:nvSpPr>
            <p:cNvPr id="91" name="圆角矩形 90"/>
            <p:cNvSpPr/>
            <p:nvPr/>
          </p:nvSpPr>
          <p:spPr>
            <a:xfrm>
              <a:off x="2123206" y="2003255"/>
              <a:ext cx="5611455" cy="947592"/>
            </a:xfrm>
            <a:prstGeom prst="roundRect">
              <a:avLst>
                <a:gd name="adj" fmla="val 9874"/>
              </a:avLst>
            </a:prstGeom>
            <a:solidFill>
              <a:schemeClr val="accent3">
                <a:lumMod val="20000"/>
                <a:lumOff val="8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2" name="椭圆 91"/>
            <p:cNvSpPr/>
            <p:nvPr/>
          </p:nvSpPr>
          <p:spPr>
            <a:xfrm>
              <a:off x="1477801" y="1955954"/>
              <a:ext cx="1144140" cy="1059551"/>
            </a:xfrm>
            <a:prstGeom prst="ellipse">
              <a:avLst/>
            </a:prstGeom>
            <a:gradFill flip="none" rotWithShape="1">
              <a:gsLst>
                <a:gs pos="80000">
                  <a:srgbClr val="C89800"/>
                </a:gs>
                <a:gs pos="100000">
                  <a:sysClr val="window" lastClr="FFFFFF">
                    <a:alpha val="0"/>
                  </a:sys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93" name="图片 92"/>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331640" y="1916832"/>
              <a:ext cx="1199847" cy="1416444"/>
            </a:xfrm>
            <a:prstGeom prst="rect">
              <a:avLst/>
            </a:prstGeom>
          </p:spPr>
        </p:pic>
        <p:sp>
          <p:nvSpPr>
            <p:cNvPr id="94" name="TextBox 93"/>
            <p:cNvSpPr txBox="1"/>
            <p:nvPr/>
          </p:nvSpPr>
          <p:spPr>
            <a:xfrm>
              <a:off x="1453825" y="2132856"/>
              <a:ext cx="948594" cy="6463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lnSpc>
                  <a:spcPct val="100000"/>
                </a:lnSpc>
                <a:defRPr/>
              </a:pPr>
              <a:r>
                <a:rPr lang="en-US" altLang="zh-CN" sz="1800" dirty="0" smtClean="0">
                  <a:solidFill>
                    <a:srgbClr val="D69E00"/>
                  </a:solidFill>
                  <a:latin typeface="微软雅黑" pitchFamily="34" charset="-122"/>
                </a:rPr>
                <a:t>2.1 </a:t>
              </a:r>
              <a:r>
                <a:rPr lang="zh-CN" altLang="en-US" sz="1800" dirty="0" smtClean="0">
                  <a:solidFill>
                    <a:srgbClr val="D69E00"/>
                  </a:solidFill>
                  <a:latin typeface="微软雅黑" pitchFamily="34" charset="-122"/>
                </a:rPr>
                <a:t>规划思想</a:t>
              </a:r>
              <a:endParaRPr lang="zh-CN" altLang="en-US" sz="1800" dirty="0">
                <a:solidFill>
                  <a:srgbClr val="D69E00"/>
                </a:solidFill>
                <a:latin typeface="微软雅黑" pitchFamily="34" charset="-122"/>
              </a:endParaRPr>
            </a:p>
          </p:txBody>
        </p:sp>
        <p:sp>
          <p:nvSpPr>
            <p:cNvPr id="95" name="TextBox 94"/>
            <p:cNvSpPr txBox="1"/>
            <p:nvPr/>
          </p:nvSpPr>
          <p:spPr>
            <a:xfrm>
              <a:off x="2802902" y="2288989"/>
              <a:ext cx="4699623" cy="369332"/>
            </a:xfrm>
            <a:prstGeom prst="rect">
              <a:avLst/>
            </a:prstGeom>
            <a:noFill/>
          </p:spPr>
          <p:txBody>
            <a:bodyPr wrap="square" rtlCol="0">
              <a:spAutoFit/>
            </a:bodyPr>
            <a:lstStyle/>
            <a:p>
              <a:pPr>
                <a:defRPr/>
              </a:pPr>
              <a:r>
                <a:rPr lang="zh-CN" altLang="en-US" b="1" kern="0" dirty="0" smtClean="0">
                  <a:solidFill>
                    <a:srgbClr val="4C3A00"/>
                  </a:solidFill>
                  <a:latin typeface="Arial" pitchFamily="34" charset="0"/>
                  <a:ea typeface="微软雅黑" pitchFamily="34" charset="-122"/>
                  <a:cs typeface="Arial" pitchFamily="34" charset="0"/>
                </a:rPr>
                <a:t>全面贯彻</a:t>
              </a:r>
              <a:r>
                <a:rPr lang="en-US" altLang="zh-CN" b="1" kern="0" dirty="0" smtClean="0">
                  <a:solidFill>
                    <a:srgbClr val="4C3A00"/>
                  </a:solidFill>
                  <a:latin typeface="Arial" pitchFamily="34" charset="0"/>
                  <a:ea typeface="微软雅黑" pitchFamily="34" charset="-122"/>
                  <a:cs typeface="Arial" pitchFamily="34" charset="0"/>
                </a:rPr>
                <a:t>2015</a:t>
              </a:r>
              <a:r>
                <a:rPr lang="zh-CN" altLang="en-US" b="1" kern="0" dirty="0" smtClean="0">
                  <a:solidFill>
                    <a:srgbClr val="4C3A00"/>
                  </a:solidFill>
                  <a:latin typeface="Arial" pitchFamily="34" charset="0"/>
                  <a:ea typeface="微软雅黑" pitchFamily="34" charset="-122"/>
                  <a:cs typeface="Arial" pitchFamily="34" charset="0"/>
                </a:rPr>
                <a:t>年“互联网</a:t>
              </a:r>
              <a:r>
                <a:rPr lang="en-US" altLang="zh-CN" b="1" kern="0" dirty="0" smtClean="0">
                  <a:solidFill>
                    <a:srgbClr val="4C3A00"/>
                  </a:solidFill>
                  <a:latin typeface="Arial" pitchFamily="34" charset="0"/>
                  <a:ea typeface="微软雅黑" pitchFamily="34" charset="-122"/>
                  <a:cs typeface="Arial" pitchFamily="34" charset="0"/>
                </a:rPr>
                <a:t>+</a:t>
              </a:r>
              <a:r>
                <a:rPr lang="zh-CN" altLang="en-US" b="1" kern="0" dirty="0" smtClean="0">
                  <a:solidFill>
                    <a:srgbClr val="4C3A00"/>
                  </a:solidFill>
                  <a:latin typeface="Arial" pitchFamily="34" charset="0"/>
                  <a:ea typeface="微软雅黑" pitchFamily="34" charset="-122"/>
                  <a:cs typeface="Arial" pitchFamily="34" charset="0"/>
                </a:rPr>
                <a:t>”行动计划</a:t>
              </a:r>
              <a:endParaRPr lang="en-US" altLang="zh-CN" b="1" kern="0" dirty="0">
                <a:solidFill>
                  <a:srgbClr val="4C3A00"/>
                </a:solidFill>
                <a:latin typeface="Arial" pitchFamily="34" charset="0"/>
                <a:ea typeface="微软雅黑" pitchFamily="34" charset="-122"/>
                <a:cs typeface="Arial" pitchFamily="34" charset="0"/>
              </a:endParaRPr>
            </a:p>
          </p:txBody>
        </p:sp>
      </p:grpSp>
      <p:grpSp>
        <p:nvGrpSpPr>
          <p:cNvPr id="96" name="组合 95"/>
          <p:cNvGrpSpPr/>
          <p:nvPr/>
        </p:nvGrpSpPr>
        <p:grpSpPr>
          <a:xfrm>
            <a:off x="1985403" y="3284984"/>
            <a:ext cx="6403021" cy="1416444"/>
            <a:chOff x="1331640" y="3457323"/>
            <a:chExt cx="6403021" cy="1416444"/>
          </a:xfrm>
        </p:grpSpPr>
        <p:sp>
          <p:nvSpPr>
            <p:cNvPr id="98" name="圆角矩形 97"/>
            <p:cNvSpPr/>
            <p:nvPr/>
          </p:nvSpPr>
          <p:spPr>
            <a:xfrm>
              <a:off x="2123206" y="3499134"/>
              <a:ext cx="5611455" cy="947592"/>
            </a:xfrm>
            <a:prstGeom prst="roundRect">
              <a:avLst>
                <a:gd name="adj" fmla="val 9874"/>
              </a:avLst>
            </a:prstGeom>
            <a:solidFill>
              <a:schemeClr val="accent3">
                <a:lumMod val="20000"/>
                <a:lumOff val="8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99" name="椭圆 98"/>
            <p:cNvSpPr/>
            <p:nvPr/>
          </p:nvSpPr>
          <p:spPr>
            <a:xfrm>
              <a:off x="1477801" y="3496445"/>
              <a:ext cx="1144140" cy="1059551"/>
            </a:xfrm>
            <a:prstGeom prst="ellipse">
              <a:avLst/>
            </a:prstGeom>
            <a:gradFill flip="none" rotWithShape="1">
              <a:gsLst>
                <a:gs pos="80000">
                  <a:srgbClr val="C89800"/>
                </a:gs>
                <a:gs pos="100000">
                  <a:sysClr val="window" lastClr="FFFFFF">
                    <a:alpha val="0"/>
                  </a:sys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101" name="图片 100"/>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331640" y="3457323"/>
              <a:ext cx="1199847" cy="1416444"/>
            </a:xfrm>
            <a:prstGeom prst="rect">
              <a:avLst/>
            </a:prstGeom>
          </p:spPr>
        </p:pic>
        <p:sp>
          <p:nvSpPr>
            <p:cNvPr id="102" name="TextBox 101"/>
            <p:cNvSpPr txBox="1"/>
            <p:nvPr/>
          </p:nvSpPr>
          <p:spPr>
            <a:xfrm>
              <a:off x="1457475" y="3717032"/>
              <a:ext cx="948594" cy="6463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R="0" indent="0" algn="ctr" fontAlgn="auto">
                <a:lnSpc>
                  <a:spcPct val="100000"/>
                </a:lnSpc>
                <a:spcBef>
                  <a:spcPts val="0"/>
                </a:spcBef>
                <a:spcAft>
                  <a:spcPts val="0"/>
                </a:spcAft>
                <a:buClrTx/>
                <a:buSzTx/>
                <a:buFontTx/>
                <a:buNone/>
                <a:tabLst/>
                <a:defRPr/>
              </a:pPr>
              <a:r>
                <a:rPr lang="en-US" altLang="zh-CN" sz="1800" dirty="0">
                  <a:solidFill>
                    <a:srgbClr val="D69E00"/>
                  </a:solidFill>
                  <a:latin typeface="微软雅黑" pitchFamily="34" charset="-122"/>
                </a:rPr>
                <a:t>2.2 </a:t>
              </a:r>
              <a:r>
                <a:rPr lang="zh-CN" altLang="en-US" sz="1800" dirty="0">
                  <a:solidFill>
                    <a:srgbClr val="D69E00"/>
                  </a:solidFill>
                  <a:latin typeface="微软雅黑" pitchFamily="34" charset="-122"/>
                </a:rPr>
                <a:t>规划原则</a:t>
              </a:r>
            </a:p>
          </p:txBody>
        </p:sp>
        <p:sp>
          <p:nvSpPr>
            <p:cNvPr id="103" name="TextBox 102"/>
            <p:cNvSpPr txBox="1"/>
            <p:nvPr/>
          </p:nvSpPr>
          <p:spPr>
            <a:xfrm>
              <a:off x="2802902" y="3501008"/>
              <a:ext cx="4699623" cy="873957"/>
            </a:xfrm>
            <a:prstGeom prst="rect">
              <a:avLst/>
            </a:prstGeom>
            <a:noFill/>
          </p:spPr>
          <p:txBody>
            <a:bodyPr wrap="square" rtlCol="0">
              <a:spAutoFit/>
            </a:bodyPr>
            <a:lstStyle/>
            <a:p>
              <a:pPr>
                <a:lnSpc>
                  <a:spcPct val="150000"/>
                </a:lnSpc>
                <a:defRPr/>
              </a:pPr>
              <a:r>
                <a:rPr lang="zh-CN" altLang="en-US" b="1" kern="0" dirty="0" smtClean="0">
                  <a:solidFill>
                    <a:srgbClr val="4C3A00"/>
                  </a:solidFill>
                  <a:latin typeface="Arial" pitchFamily="34" charset="0"/>
                  <a:ea typeface="微软雅黑" pitchFamily="34" charset="-122"/>
                  <a:cs typeface="Arial" pitchFamily="34" charset="0"/>
                </a:rPr>
                <a:t>紧密结合顺义特色，找准与传统产业“互联网</a:t>
              </a:r>
              <a:r>
                <a:rPr lang="en-US" altLang="zh-CN" b="1" kern="0" dirty="0" smtClean="0">
                  <a:solidFill>
                    <a:srgbClr val="4C3A00"/>
                  </a:solidFill>
                  <a:latin typeface="Arial" pitchFamily="34" charset="0"/>
                  <a:ea typeface="微软雅黑" pitchFamily="34" charset="-122"/>
                  <a:cs typeface="Arial" pitchFamily="34" charset="0"/>
                </a:rPr>
                <a:t>+</a:t>
              </a:r>
              <a:r>
                <a:rPr lang="zh-CN" altLang="en-US" b="1" kern="0" dirty="0" smtClean="0">
                  <a:solidFill>
                    <a:srgbClr val="4C3A00"/>
                  </a:solidFill>
                  <a:latin typeface="Arial" pitchFamily="34" charset="0"/>
                  <a:ea typeface="微软雅黑" pitchFamily="34" charset="-122"/>
                  <a:cs typeface="Arial" pitchFamily="34" charset="0"/>
                </a:rPr>
                <a:t>”转型的结合点</a:t>
              </a:r>
              <a:endParaRPr lang="zh-CN" altLang="en-US" b="1" kern="0" dirty="0">
                <a:solidFill>
                  <a:srgbClr val="4C3A00"/>
                </a:solidFill>
                <a:latin typeface="Arial" pitchFamily="34" charset="0"/>
                <a:ea typeface="微软雅黑" pitchFamily="34" charset="-122"/>
                <a:cs typeface="Arial" pitchFamily="34" charset="0"/>
              </a:endParaRPr>
            </a:p>
          </p:txBody>
        </p:sp>
      </p:grpSp>
      <p:grpSp>
        <p:nvGrpSpPr>
          <p:cNvPr id="104" name="组合 103"/>
          <p:cNvGrpSpPr/>
          <p:nvPr/>
        </p:nvGrpSpPr>
        <p:grpSpPr>
          <a:xfrm>
            <a:off x="1331640" y="4997815"/>
            <a:ext cx="6403021" cy="1416444"/>
            <a:chOff x="1331640" y="4997815"/>
            <a:chExt cx="6403021" cy="1416444"/>
          </a:xfrm>
        </p:grpSpPr>
        <p:sp>
          <p:nvSpPr>
            <p:cNvPr id="105" name="圆角矩形 104"/>
            <p:cNvSpPr/>
            <p:nvPr/>
          </p:nvSpPr>
          <p:spPr>
            <a:xfrm>
              <a:off x="2123206" y="5084236"/>
              <a:ext cx="5611455" cy="947592"/>
            </a:xfrm>
            <a:prstGeom prst="roundRect">
              <a:avLst>
                <a:gd name="adj" fmla="val 9874"/>
              </a:avLst>
            </a:prstGeom>
            <a:solidFill>
              <a:schemeClr val="accent3">
                <a:lumMod val="20000"/>
                <a:lumOff val="8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sp>
          <p:nvSpPr>
            <p:cNvPr id="106" name="椭圆 105"/>
            <p:cNvSpPr/>
            <p:nvPr/>
          </p:nvSpPr>
          <p:spPr>
            <a:xfrm>
              <a:off x="1477801" y="5036936"/>
              <a:ext cx="1144140" cy="1059551"/>
            </a:xfrm>
            <a:prstGeom prst="ellipse">
              <a:avLst/>
            </a:prstGeom>
            <a:gradFill flip="none" rotWithShape="1">
              <a:gsLst>
                <a:gs pos="80000">
                  <a:srgbClr val="C89800"/>
                </a:gs>
                <a:gs pos="100000">
                  <a:sysClr val="window" lastClr="FFFFFF">
                    <a:alpha val="0"/>
                  </a:sysClr>
                </a:gs>
              </a:gsLst>
              <a:lin ang="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108" name="图片 107"/>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331640" y="4997815"/>
              <a:ext cx="1199847" cy="1416444"/>
            </a:xfrm>
            <a:prstGeom prst="rect">
              <a:avLst/>
            </a:prstGeom>
          </p:spPr>
        </p:pic>
        <p:sp>
          <p:nvSpPr>
            <p:cNvPr id="109" name="TextBox 108"/>
            <p:cNvSpPr txBox="1"/>
            <p:nvPr/>
          </p:nvSpPr>
          <p:spPr>
            <a:xfrm>
              <a:off x="1453825" y="5229200"/>
              <a:ext cx="948594" cy="6463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lnSpc>
                  <a:spcPct val="100000"/>
                </a:lnSpc>
                <a:defRPr/>
              </a:pPr>
              <a:r>
                <a:rPr lang="en-US" altLang="zh-CN" sz="1800" dirty="0">
                  <a:solidFill>
                    <a:srgbClr val="D69E00"/>
                  </a:solidFill>
                  <a:latin typeface="微软雅黑" pitchFamily="34" charset="-122"/>
                </a:rPr>
                <a:t>2.3 </a:t>
              </a:r>
              <a:r>
                <a:rPr lang="zh-CN" altLang="en-US" sz="1800" dirty="0">
                  <a:solidFill>
                    <a:srgbClr val="D69E00"/>
                  </a:solidFill>
                  <a:latin typeface="微软雅黑" pitchFamily="34" charset="-122"/>
                </a:rPr>
                <a:t>规划目标</a:t>
              </a:r>
            </a:p>
          </p:txBody>
        </p:sp>
        <p:sp>
          <p:nvSpPr>
            <p:cNvPr id="110" name="TextBox 109"/>
            <p:cNvSpPr txBox="1"/>
            <p:nvPr/>
          </p:nvSpPr>
          <p:spPr>
            <a:xfrm>
              <a:off x="2802902" y="5085184"/>
              <a:ext cx="4699623" cy="923330"/>
            </a:xfrm>
            <a:prstGeom prst="rect">
              <a:avLst/>
            </a:prstGeom>
            <a:noFill/>
          </p:spPr>
          <p:txBody>
            <a:bodyPr wrap="square" rtlCol="0">
              <a:spAutoFit/>
            </a:bodyPr>
            <a:lstStyle/>
            <a:p>
              <a:pPr>
                <a:lnSpc>
                  <a:spcPct val="150000"/>
                </a:lnSpc>
                <a:defRPr/>
              </a:pPr>
              <a:r>
                <a:rPr lang="zh-CN" altLang="en-US" b="1" kern="0" dirty="0" smtClean="0">
                  <a:solidFill>
                    <a:srgbClr val="4C3A00"/>
                  </a:solidFill>
                  <a:latin typeface="Arial" pitchFamily="34" charset="0"/>
                  <a:ea typeface="微软雅黑" pitchFamily="34" charset="-122"/>
                  <a:cs typeface="Arial" pitchFamily="34" charset="0"/>
                </a:rPr>
                <a:t>“十三五”时期，实现三大产业集群创新发展，促进两化深度融合</a:t>
              </a:r>
              <a:endParaRPr lang="zh-CN" altLang="en-US" b="1" kern="0" dirty="0">
                <a:solidFill>
                  <a:srgbClr val="4C3A00"/>
                </a:solidFill>
                <a:latin typeface="Arial" pitchFamily="34" charset="0"/>
                <a:ea typeface="微软雅黑" pitchFamily="34" charset="-122"/>
                <a:cs typeface="Arial" pitchFamily="34" charset="0"/>
              </a:endParaRPr>
            </a:p>
          </p:txBody>
        </p:sp>
      </p:grpSp>
    </p:spTree>
    <p:extLst>
      <p:ext uri="{BB962C8B-B14F-4D97-AF65-F5344CB8AC3E}">
        <p14:creationId xmlns:p14="http://schemas.microsoft.com/office/powerpoint/2010/main" xmlns="" val="159187898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latin typeface="黑体" panose="02010609060101010101" pitchFamily="49" charset="-122"/>
                <a:ea typeface="黑体" panose="02010609060101010101" pitchFamily="49" charset="-122"/>
              </a:rPr>
              <a:t>2.1 </a:t>
            </a:r>
            <a:r>
              <a:rPr lang="zh-CN" altLang="en-US" sz="2400" b="1" dirty="0" smtClean="0">
                <a:solidFill>
                  <a:schemeClr val="tx1"/>
                </a:solidFill>
                <a:latin typeface="黑体" panose="02010609060101010101" pitchFamily="49" charset="-122"/>
                <a:ea typeface="黑体" panose="02010609060101010101" pitchFamily="49" charset="-122"/>
              </a:rPr>
              <a:t>一个指导思想</a:t>
            </a:r>
            <a:r>
              <a:rPr lang="zh-CN" altLang="en-US" sz="2400" b="1" dirty="0">
                <a:solidFill>
                  <a:schemeClr val="tx1"/>
                </a:solidFill>
                <a:latin typeface="黑体" panose="02010609060101010101" pitchFamily="49" charset="-122"/>
                <a:ea typeface="黑体" panose="02010609060101010101" pitchFamily="49" charset="-122"/>
              </a:rPr>
              <a:t>：全面贯彻</a:t>
            </a:r>
            <a:r>
              <a:rPr lang="en-US" altLang="zh-CN" sz="2400" b="1" dirty="0">
                <a:solidFill>
                  <a:schemeClr val="tx1"/>
                </a:solidFill>
                <a:latin typeface="黑体" panose="02010609060101010101" pitchFamily="49" charset="-122"/>
                <a:ea typeface="黑体" panose="02010609060101010101" pitchFamily="49" charset="-122"/>
              </a:rPr>
              <a:t>2015</a:t>
            </a:r>
            <a:r>
              <a:rPr lang="zh-CN" altLang="en-US" sz="2400" b="1" dirty="0">
                <a:solidFill>
                  <a:schemeClr val="tx1"/>
                </a:solidFill>
                <a:latin typeface="黑体" panose="02010609060101010101" pitchFamily="49" charset="-122"/>
                <a:ea typeface="黑体" panose="02010609060101010101" pitchFamily="49" charset="-122"/>
              </a:rPr>
              <a:t>年“互联网</a:t>
            </a:r>
            <a:r>
              <a:rPr lang="en-US" altLang="zh-CN" sz="2400" b="1" dirty="0">
                <a:solidFill>
                  <a:schemeClr val="tx1"/>
                </a:solidFill>
                <a:latin typeface="黑体" panose="02010609060101010101" pitchFamily="49" charset="-122"/>
                <a:ea typeface="黑体" panose="02010609060101010101" pitchFamily="49" charset="-122"/>
              </a:rPr>
              <a:t>+”</a:t>
            </a:r>
            <a:r>
              <a:rPr lang="zh-CN" altLang="en-US" sz="2400" b="1" dirty="0">
                <a:solidFill>
                  <a:schemeClr val="tx1"/>
                </a:solidFill>
                <a:latin typeface="黑体" panose="02010609060101010101" pitchFamily="49" charset="-122"/>
                <a:ea typeface="黑体" panose="02010609060101010101" pitchFamily="49" charset="-122"/>
              </a:rPr>
              <a:t>行动</a:t>
            </a:r>
            <a:r>
              <a:rPr lang="zh-CN" altLang="en-US" sz="2400" b="1" dirty="0" smtClean="0">
                <a:solidFill>
                  <a:schemeClr val="tx1"/>
                </a:solidFill>
                <a:latin typeface="黑体" panose="02010609060101010101" pitchFamily="49" charset="-122"/>
                <a:ea typeface="黑体" panose="02010609060101010101" pitchFamily="49" charset="-122"/>
              </a:rPr>
              <a:t>计划</a:t>
            </a:r>
            <a:endParaRPr lang="zh-CN" altLang="en-US" sz="2400" b="1" dirty="0">
              <a:solidFill>
                <a:schemeClr val="tx1"/>
              </a:solidFill>
              <a:latin typeface="黑体" panose="02010609060101010101" pitchFamily="49" charset="-122"/>
              <a:ea typeface="黑体" panose="02010609060101010101" pitchFamily="49" charset="-122"/>
            </a:endParaRPr>
          </a:p>
        </p:txBody>
      </p:sp>
      <p:grpSp>
        <p:nvGrpSpPr>
          <p:cNvPr id="23" name="组合 22"/>
          <p:cNvGrpSpPr/>
          <p:nvPr/>
        </p:nvGrpSpPr>
        <p:grpSpPr>
          <a:xfrm>
            <a:off x="179512" y="1988840"/>
            <a:ext cx="8784976" cy="4319436"/>
            <a:chOff x="0" y="386281"/>
            <a:chExt cx="9144000" cy="4352449"/>
          </a:xfrm>
        </p:grpSpPr>
        <p:sp>
          <p:nvSpPr>
            <p:cNvPr id="24" name="矩形 23"/>
            <p:cNvSpPr/>
            <p:nvPr/>
          </p:nvSpPr>
          <p:spPr>
            <a:xfrm>
              <a:off x="0" y="3600535"/>
              <a:ext cx="9144000" cy="432048"/>
            </a:xfrm>
            <a:prstGeom prst="rect">
              <a:avLst/>
            </a:prstGeom>
            <a:gradFill flip="none" rotWithShape="1">
              <a:gsLst>
                <a:gs pos="42000">
                  <a:sysClr val="window" lastClr="FFFFFF">
                    <a:lumMod val="85000"/>
                  </a:sysClr>
                </a:gs>
                <a:gs pos="0">
                  <a:sysClr val="windowText" lastClr="000000">
                    <a:lumMod val="85000"/>
                    <a:lumOff val="15000"/>
                  </a:sysClr>
                </a:gs>
                <a:gs pos="98000">
                  <a:sysClr val="windowText" lastClr="000000">
                    <a:lumMod val="50000"/>
                    <a:lumOff val="50000"/>
                  </a:sysClr>
                </a:gs>
              </a:gsLst>
              <a:lin ang="5400000" scaled="1"/>
              <a:tileRect/>
            </a:gradFill>
            <a:ln w="25400" cap="flat" cmpd="sng" algn="ctr">
              <a:noFill/>
              <a:prstDash val="solid"/>
            </a:ln>
            <a:effectLst>
              <a:outerShdw blurRad="76200" dist="12700" dir="2700000" sy="-23000" kx="-800400" algn="bl" rotWithShape="0">
                <a:prstClr val="black">
                  <a:alpha val="2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grpSp>
          <p:nvGrpSpPr>
            <p:cNvPr id="25" name="组合 24"/>
            <p:cNvGrpSpPr/>
            <p:nvPr/>
          </p:nvGrpSpPr>
          <p:grpSpPr>
            <a:xfrm>
              <a:off x="1115092" y="1802618"/>
              <a:ext cx="1327964" cy="2118347"/>
              <a:chOff x="1540049" y="2452252"/>
              <a:chExt cx="1475701" cy="2354015"/>
            </a:xfrm>
          </p:grpSpPr>
          <p:grpSp>
            <p:nvGrpSpPr>
              <p:cNvPr id="66" name="组合 65"/>
              <p:cNvGrpSpPr/>
              <p:nvPr/>
            </p:nvGrpSpPr>
            <p:grpSpPr>
              <a:xfrm>
                <a:off x="1540049" y="2452252"/>
                <a:ext cx="1475701" cy="1862326"/>
                <a:chOff x="3042351" y="1588914"/>
                <a:chExt cx="1692545" cy="2135979"/>
              </a:xfrm>
            </p:grpSpPr>
            <p:sp>
              <p:nvSpPr>
                <p:cNvPr id="73" name="椭圆 72"/>
                <p:cNvSpPr/>
                <p:nvPr/>
              </p:nvSpPr>
              <p:spPr bwMode="auto">
                <a:xfrm rot="1267204">
                  <a:off x="3123571" y="1595647"/>
                  <a:ext cx="1611325" cy="1517888"/>
                </a:xfrm>
                <a:prstGeom prst="ellipse">
                  <a:avLst/>
                </a:prstGeom>
                <a:gradFill flip="none" rotWithShape="1">
                  <a:gsLst>
                    <a:gs pos="0">
                      <a:srgbClr val="FFFF00"/>
                    </a:gs>
                    <a:gs pos="47000">
                      <a:srgbClr val="FFC000"/>
                    </a:gs>
                    <a:gs pos="82000">
                      <a:srgbClr val="F79646">
                        <a:lumMod val="75000"/>
                      </a:srgbClr>
                    </a:gs>
                  </a:gsLst>
                  <a:path path="circle">
                    <a:fillToRect r="100000" b="100000"/>
                  </a:path>
                  <a:tileRect l="-100000" t="-100000"/>
                </a:gradFill>
                <a:ln w="6350" cap="flat" cmpd="sng" algn="ctr">
                  <a:solidFill>
                    <a:srgbClr val="F79646"/>
                  </a:solidFill>
                  <a:prstDash val="solid"/>
                </a:ln>
                <a:effectLst>
                  <a:outerShdw blurRad="50800" dist="38100" dir="5400000" algn="t" rotWithShape="0">
                    <a:srgbClr val="F79646">
                      <a:lumMod val="50000"/>
                      <a:alpha val="6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74" name="椭圆 73"/>
                <p:cNvSpPr/>
                <p:nvPr/>
              </p:nvSpPr>
              <p:spPr bwMode="auto">
                <a:xfrm rot="2140418">
                  <a:off x="3042351" y="1588914"/>
                  <a:ext cx="1513023" cy="2135979"/>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75" name="椭圆 74"/>
                <p:cNvSpPr/>
                <p:nvPr/>
              </p:nvSpPr>
              <p:spPr>
                <a:xfrm>
                  <a:off x="3368807" y="2200788"/>
                  <a:ext cx="1109764" cy="814821"/>
                </a:xfrm>
                <a:prstGeom prst="ellipse">
                  <a:avLst/>
                </a:prstGeom>
                <a:gradFill>
                  <a:gsLst>
                    <a:gs pos="28000">
                      <a:sysClr val="window" lastClr="FFFFFF">
                        <a:alpha val="0"/>
                      </a:sysClr>
                    </a:gs>
                    <a:gs pos="98000">
                      <a:sysClr val="window" lastClr="FFFFFF">
                        <a:alpha val="40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76" name="椭圆 75"/>
                <p:cNvSpPr/>
                <p:nvPr/>
              </p:nvSpPr>
              <p:spPr>
                <a:xfrm rot="5107820">
                  <a:off x="3026358" y="1927489"/>
                  <a:ext cx="1109764" cy="814822"/>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grpSp>
          <p:grpSp>
            <p:nvGrpSpPr>
              <p:cNvPr id="67" name="组合 66"/>
              <p:cNvGrpSpPr/>
              <p:nvPr/>
            </p:nvGrpSpPr>
            <p:grpSpPr>
              <a:xfrm>
                <a:off x="2134398" y="4500009"/>
                <a:ext cx="306258" cy="306258"/>
                <a:chOff x="4358418" y="2619975"/>
                <a:chExt cx="409163" cy="409163"/>
              </a:xfrm>
            </p:grpSpPr>
            <p:sp>
              <p:nvSpPr>
                <p:cNvPr id="68" name="椭圆 67"/>
                <p:cNvSpPr/>
                <p:nvPr/>
              </p:nvSpPr>
              <p:spPr>
                <a:xfrm>
                  <a:off x="4358418" y="2619975"/>
                  <a:ext cx="409163" cy="409163"/>
                </a:xfrm>
                <a:prstGeom prst="ellipse">
                  <a:avLst/>
                </a:prstGeom>
                <a:solidFill>
                  <a:sysClr val="window" lastClr="FFFFFF">
                    <a:lumMod val="85000"/>
                  </a:sys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grpSp>
              <p:nvGrpSpPr>
                <p:cNvPr id="69" name="组合 68"/>
                <p:cNvGrpSpPr/>
                <p:nvPr/>
              </p:nvGrpSpPr>
              <p:grpSpPr>
                <a:xfrm rot="1267204">
                  <a:off x="4415118" y="2671937"/>
                  <a:ext cx="301040" cy="301040"/>
                  <a:chOff x="3518404" y="1580443"/>
                  <a:chExt cx="1276350" cy="1276350"/>
                </a:xfrm>
              </p:grpSpPr>
              <p:sp>
                <p:nvSpPr>
                  <p:cNvPr id="70" name="椭圆 69"/>
                  <p:cNvSpPr/>
                  <p:nvPr/>
                </p:nvSpPr>
                <p:spPr bwMode="auto">
                  <a:xfrm>
                    <a:off x="3518404" y="1580443"/>
                    <a:ext cx="1276350" cy="1276350"/>
                  </a:xfrm>
                  <a:prstGeom prst="ellipse">
                    <a:avLst/>
                  </a:prstGeom>
                  <a:gradFill flip="none" rotWithShape="1">
                    <a:gsLst>
                      <a:gs pos="0">
                        <a:srgbClr val="FFC000"/>
                      </a:gs>
                      <a:gs pos="47000">
                        <a:srgbClr val="F79646"/>
                      </a:gs>
                      <a:gs pos="82000">
                        <a:srgbClr val="F79646">
                          <a:lumMod val="75000"/>
                        </a:srgbClr>
                      </a:gs>
                    </a:gsLst>
                    <a:path path="circle">
                      <a:fillToRect r="100000" b="100000"/>
                    </a:path>
                    <a:tileRect l="-100000" t="-100000"/>
                  </a:gradFill>
                  <a:ln w="6350" cap="flat" cmpd="sng" algn="ctr">
                    <a:solidFill>
                      <a:srgbClr val="9BBB59"/>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71" name="椭圆 70"/>
                  <p:cNvSpPr/>
                  <p:nvPr/>
                </p:nvSpPr>
                <p:spPr bwMode="auto">
                  <a:xfrm rot="20122633">
                    <a:off x="3974016" y="2569456"/>
                    <a:ext cx="774700" cy="266700"/>
                  </a:xfrm>
                  <a:prstGeom prst="ellipse">
                    <a:avLst/>
                  </a:prstGeom>
                  <a:gradFill flip="none" rotWithShape="1">
                    <a:gsLst>
                      <a:gs pos="0">
                        <a:sysClr val="window" lastClr="FFFFFF">
                          <a:alpha val="55000"/>
                        </a:sysClr>
                      </a:gs>
                      <a:gs pos="50000">
                        <a:sysClr val="window" lastClr="FFFFFF">
                          <a:shade val="67500"/>
                          <a:satMod val="115000"/>
                          <a:alpha val="12000"/>
                        </a:sysClr>
                      </a:gs>
                      <a:gs pos="100000">
                        <a:sysClr val="window" lastClr="FFFFFF">
                          <a:shade val="100000"/>
                          <a:satMod val="115000"/>
                          <a:alpha val="0"/>
                        </a:sysClr>
                      </a:gs>
                    </a:gsLst>
                    <a:path path="shape">
                      <a:fillToRect l="50000" t="50000" r="50000" b="50000"/>
                    </a:path>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72" name="椭圆 71"/>
                  <p:cNvSpPr/>
                  <p:nvPr/>
                </p:nvSpPr>
                <p:spPr bwMode="auto">
                  <a:xfrm rot="912585">
                    <a:off x="3692475" y="1631589"/>
                    <a:ext cx="838059" cy="838059"/>
                  </a:xfrm>
                  <a:prstGeom prst="ellipse">
                    <a:avLst/>
                  </a:prstGeom>
                  <a:gradFill flip="none" rotWithShape="1">
                    <a:gsLst>
                      <a:gs pos="0">
                        <a:sysClr val="window" lastClr="FFFFFF">
                          <a:alpha val="0"/>
                        </a:sysClr>
                      </a:gs>
                      <a:gs pos="16000">
                        <a:sysClr val="window" lastClr="FFFFFF">
                          <a:alpha val="51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grpSp>
          </p:grpSp>
        </p:grpSp>
        <p:grpSp>
          <p:nvGrpSpPr>
            <p:cNvPr id="26" name="组合 25"/>
            <p:cNvGrpSpPr/>
            <p:nvPr/>
          </p:nvGrpSpPr>
          <p:grpSpPr>
            <a:xfrm>
              <a:off x="3886346" y="1769265"/>
              <a:ext cx="1169351" cy="2151701"/>
              <a:chOff x="6140646" y="2415188"/>
              <a:chExt cx="1299442" cy="2391079"/>
            </a:xfrm>
          </p:grpSpPr>
          <p:grpSp>
            <p:nvGrpSpPr>
              <p:cNvPr id="55" name="组合 54"/>
              <p:cNvGrpSpPr/>
              <p:nvPr/>
            </p:nvGrpSpPr>
            <p:grpSpPr>
              <a:xfrm>
                <a:off x="6140646" y="2415188"/>
                <a:ext cx="1299442" cy="1299445"/>
                <a:chOff x="3133055" y="1546405"/>
                <a:chExt cx="1559482" cy="1559485"/>
              </a:xfrm>
            </p:grpSpPr>
            <p:sp>
              <p:nvSpPr>
                <p:cNvPr id="61" name="椭圆 60"/>
                <p:cNvSpPr/>
                <p:nvPr/>
              </p:nvSpPr>
              <p:spPr bwMode="auto">
                <a:xfrm rot="1267204">
                  <a:off x="3133055" y="1546405"/>
                  <a:ext cx="1559482" cy="1559485"/>
                </a:xfrm>
                <a:prstGeom prst="ellipse">
                  <a:avLst/>
                </a:prstGeom>
                <a:gradFill flip="none" rotWithShape="1">
                  <a:gsLst>
                    <a:gs pos="0">
                      <a:srgbClr val="FFFF00"/>
                    </a:gs>
                    <a:gs pos="44000">
                      <a:srgbClr val="92D050"/>
                    </a:gs>
                    <a:gs pos="82000">
                      <a:srgbClr val="00B050"/>
                    </a:gs>
                  </a:gsLst>
                  <a:path path="circle">
                    <a:fillToRect r="100000" b="100000"/>
                  </a:path>
                  <a:tileRect l="-100000" t="-100000"/>
                </a:gradFill>
                <a:ln w="6350" cap="flat" cmpd="sng" algn="ctr">
                  <a:solidFill>
                    <a:srgbClr val="00B050"/>
                  </a:solidFill>
                  <a:prstDash val="solid"/>
                </a:ln>
                <a:effectLst>
                  <a:outerShdw blurRad="50800" dist="38100" dir="5400000" algn="t" rotWithShape="0">
                    <a:srgbClr val="005024"/>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62" name="椭圆 61"/>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63" name="椭圆 62"/>
                <p:cNvSpPr/>
                <p:nvPr/>
              </p:nvSpPr>
              <p:spPr>
                <a:xfrm>
                  <a:off x="3331618" y="2203387"/>
                  <a:ext cx="1169475" cy="851384"/>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64" name="椭圆 63"/>
                <p:cNvSpPr/>
                <p:nvPr/>
              </p:nvSpPr>
              <p:spPr>
                <a:xfrm rot="5400000">
                  <a:off x="2957004" y="2120464"/>
                  <a:ext cx="798455" cy="345275"/>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grpSp>
          <p:grpSp>
            <p:nvGrpSpPr>
              <p:cNvPr id="56" name="组合 55"/>
              <p:cNvGrpSpPr/>
              <p:nvPr/>
            </p:nvGrpSpPr>
            <p:grpSpPr>
              <a:xfrm>
                <a:off x="6640204" y="4500009"/>
                <a:ext cx="306258" cy="306258"/>
                <a:chOff x="6365007" y="1557256"/>
                <a:chExt cx="306258" cy="306258"/>
              </a:xfrm>
            </p:grpSpPr>
            <p:sp>
              <p:nvSpPr>
                <p:cNvPr id="57" name="椭圆 56"/>
                <p:cNvSpPr/>
                <p:nvPr/>
              </p:nvSpPr>
              <p:spPr>
                <a:xfrm>
                  <a:off x="6365007" y="1557256"/>
                  <a:ext cx="306258" cy="306258"/>
                </a:xfrm>
                <a:prstGeom prst="ellipse">
                  <a:avLst/>
                </a:prstGeom>
                <a:solidFill>
                  <a:sysClr val="window" lastClr="FFFFFF">
                    <a:lumMod val="85000"/>
                  </a:sys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58" name="椭圆 57"/>
                <p:cNvSpPr/>
                <p:nvPr/>
              </p:nvSpPr>
              <p:spPr bwMode="auto">
                <a:xfrm rot="1267204">
                  <a:off x="6407447" y="1596152"/>
                  <a:ext cx="225328" cy="225328"/>
                </a:xfrm>
                <a:prstGeom prst="ellipse">
                  <a:avLst/>
                </a:prstGeom>
                <a:gradFill flip="none" rotWithShape="1">
                  <a:gsLst>
                    <a:gs pos="0">
                      <a:srgbClr val="FFFF00"/>
                    </a:gs>
                    <a:gs pos="47000">
                      <a:srgbClr val="92D050"/>
                    </a:gs>
                    <a:gs pos="82000">
                      <a:srgbClr val="00B050"/>
                    </a:gs>
                  </a:gsLst>
                  <a:path path="circle">
                    <a:fillToRect r="100000" b="100000"/>
                  </a:path>
                  <a:tileRect l="-100000" t="-100000"/>
                </a:gradFill>
                <a:ln w="6350" cap="flat" cmpd="sng" algn="ctr">
                  <a:solidFill>
                    <a:srgbClr val="92D05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59" name="椭圆 58"/>
                <p:cNvSpPr/>
                <p:nvPr/>
              </p:nvSpPr>
              <p:spPr bwMode="auto">
                <a:xfrm rot="21389837">
                  <a:off x="6454653" y="1778038"/>
                  <a:ext cx="136766" cy="47083"/>
                </a:xfrm>
                <a:prstGeom prst="ellipse">
                  <a:avLst/>
                </a:prstGeom>
                <a:gradFill flip="none" rotWithShape="1">
                  <a:gsLst>
                    <a:gs pos="0">
                      <a:sysClr val="window" lastClr="FFFFFF">
                        <a:alpha val="55000"/>
                      </a:sysClr>
                    </a:gs>
                    <a:gs pos="50000">
                      <a:sysClr val="window" lastClr="FFFFFF">
                        <a:shade val="67500"/>
                        <a:satMod val="115000"/>
                        <a:alpha val="12000"/>
                      </a:sysClr>
                    </a:gs>
                    <a:gs pos="100000">
                      <a:sysClr val="window" lastClr="FFFFFF">
                        <a:shade val="100000"/>
                        <a:satMod val="115000"/>
                        <a:alpha val="0"/>
                      </a:sysClr>
                    </a:gs>
                  </a:gsLst>
                  <a:path path="shape">
                    <a:fillToRect l="50000" t="50000" r="50000" b="50000"/>
                  </a:path>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60" name="椭圆 59"/>
                <p:cNvSpPr/>
                <p:nvPr/>
              </p:nvSpPr>
              <p:spPr bwMode="auto">
                <a:xfrm rot="2179789">
                  <a:off x="6451428" y="1607265"/>
                  <a:ext cx="147952" cy="147952"/>
                </a:xfrm>
                <a:prstGeom prst="ellipse">
                  <a:avLst/>
                </a:prstGeom>
                <a:gradFill flip="none" rotWithShape="1">
                  <a:gsLst>
                    <a:gs pos="0">
                      <a:sysClr val="window" lastClr="FFFFFF">
                        <a:alpha val="0"/>
                      </a:sysClr>
                    </a:gs>
                    <a:gs pos="16000">
                      <a:sysClr val="window" lastClr="FFFFFF">
                        <a:alpha val="51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grpSp>
        </p:grpSp>
        <p:sp>
          <p:nvSpPr>
            <p:cNvPr id="27" name="TextBox 16"/>
            <p:cNvSpPr txBox="1"/>
            <p:nvPr/>
          </p:nvSpPr>
          <p:spPr>
            <a:xfrm>
              <a:off x="1031392" y="1899864"/>
              <a:ext cx="1503770" cy="837348"/>
            </a:xfrm>
            <a:prstGeom prst="rect">
              <a:avLst/>
            </a:prstGeom>
            <a:noFill/>
          </p:spPr>
          <p:txBody>
            <a:bodyPr wrap="square" rtlCol="0">
              <a:spAutoFit/>
            </a:bodyPr>
            <a:lstStyle>
              <a:defPPr>
                <a:defRPr lang="zh-CN"/>
              </a:defPPr>
              <a:lvl1pPr algn="ctr">
                <a:defRPr b="1">
                  <a:solidFill>
                    <a:srgbClr val="0070C0"/>
                  </a:solidFill>
                  <a:latin typeface="微软雅黑" pitchFamily="34" charset="-122"/>
                  <a:ea typeface="微软雅黑" pitchFamily="34" charset="-122"/>
                </a:defRPr>
              </a:lvl1pPr>
            </a:lstStyle>
            <a:p>
              <a:pPr lvl="0">
                <a:lnSpc>
                  <a:spcPct val="150000"/>
                </a:lnSpc>
                <a:defRPr/>
              </a:pPr>
              <a:r>
                <a:rPr lang="zh-CN" altLang="en-US" sz="1600" kern="0" noProof="0" dirty="0" smtClean="0">
                  <a:solidFill>
                    <a:sysClr val="window" lastClr="FFFFFF"/>
                  </a:solidFill>
                  <a:effectLst>
                    <a:outerShdw blurRad="50800" dist="38100" dir="5400000" algn="t" rotWithShape="0">
                      <a:prstClr val="black">
                        <a:alpha val="40000"/>
                      </a:prstClr>
                    </a:outerShdw>
                  </a:effectLst>
                  <a:latin typeface="Adidas Unity" pitchFamily="2" charset="0"/>
                </a:rPr>
                <a:t>“互联网</a:t>
              </a:r>
              <a:r>
                <a:rPr lang="en-US" altLang="zh-CN" sz="1600" kern="0" noProof="0" dirty="0" smtClean="0">
                  <a:solidFill>
                    <a:sysClr val="window" lastClr="FFFFFF"/>
                  </a:solidFill>
                  <a:effectLst>
                    <a:outerShdw blurRad="50800" dist="38100" dir="5400000" algn="t" rotWithShape="0">
                      <a:prstClr val="black">
                        <a:alpha val="40000"/>
                      </a:prstClr>
                    </a:outerShdw>
                  </a:effectLst>
                  <a:latin typeface="Adidas Unity" pitchFamily="2" charset="0"/>
                </a:rPr>
                <a:t>+</a:t>
              </a:r>
              <a:r>
                <a:rPr lang="zh-CN" altLang="en-US" sz="1600" kern="0" noProof="0" dirty="0" smtClean="0">
                  <a:solidFill>
                    <a:sysClr val="window" lastClr="FFFFFF"/>
                  </a:solidFill>
                  <a:effectLst>
                    <a:outerShdw blurRad="50800" dist="38100" dir="5400000" algn="t" rotWithShape="0">
                      <a:prstClr val="black">
                        <a:alpha val="40000"/>
                      </a:prstClr>
                    </a:outerShdw>
                  </a:effectLst>
                  <a:latin typeface="Adidas Unity" pitchFamily="2" charset="0"/>
                </a:rPr>
                <a:t>”</a:t>
              </a:r>
              <a:endParaRPr lang="en-US" altLang="zh-CN" sz="1600" kern="0" noProof="0" dirty="0" smtClean="0">
                <a:solidFill>
                  <a:sysClr val="window" lastClr="FFFFFF"/>
                </a:solidFill>
                <a:effectLst>
                  <a:outerShdw blurRad="50800" dist="38100" dir="5400000" algn="t" rotWithShape="0">
                    <a:prstClr val="black">
                      <a:alpha val="40000"/>
                    </a:prstClr>
                  </a:outerShdw>
                </a:effectLst>
                <a:latin typeface="Adidas Unity" pitchFamily="2" charset="0"/>
              </a:endParaRPr>
            </a:p>
            <a:p>
              <a:pPr lvl="0">
                <a:lnSpc>
                  <a:spcPct val="150000"/>
                </a:lnSpc>
                <a:defRPr/>
              </a:pPr>
              <a:r>
                <a:rPr lang="zh-CN" altLang="en-US" sz="1600" kern="0" noProof="0" dirty="0" smtClean="0">
                  <a:solidFill>
                    <a:sysClr val="window" lastClr="FFFFFF"/>
                  </a:solidFill>
                  <a:effectLst>
                    <a:outerShdw blurRad="50800" dist="38100" dir="5400000" algn="t" rotWithShape="0">
                      <a:prstClr val="black">
                        <a:alpha val="40000"/>
                      </a:prstClr>
                    </a:outerShdw>
                  </a:effectLst>
                  <a:latin typeface="Adidas Unity" pitchFamily="2" charset="0"/>
                </a:rPr>
                <a:t>行动计划</a:t>
              </a:r>
              <a:endParaRPr kumimoji="0" lang="zh-CN" altLang="en-US" sz="1600" b="1" i="0" u="none" strike="noStrike" kern="0" cap="none" spc="0" normalizeH="0" baseline="0" noProof="0" dirty="0">
                <a:ln>
                  <a:noFill/>
                </a:ln>
                <a:solidFill>
                  <a:sysClr val="window" lastClr="FFFFFF"/>
                </a:solidFill>
                <a:effectLst>
                  <a:outerShdw blurRad="50800" dist="38100" dir="5400000" algn="t" rotWithShape="0">
                    <a:prstClr val="black">
                      <a:alpha val="40000"/>
                    </a:prstClr>
                  </a:outerShdw>
                </a:effectLst>
                <a:uLnTx/>
                <a:uFillTx/>
                <a:latin typeface="Adidas Unity" pitchFamily="2" charset="0"/>
              </a:endParaRPr>
            </a:p>
          </p:txBody>
        </p:sp>
        <p:sp>
          <p:nvSpPr>
            <p:cNvPr id="28" name="TextBox 17"/>
            <p:cNvSpPr txBox="1"/>
            <p:nvPr/>
          </p:nvSpPr>
          <p:spPr>
            <a:xfrm>
              <a:off x="3827632" y="1957339"/>
              <a:ext cx="1343975" cy="837348"/>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8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defRPr>
              </a:lvl1pPr>
            </a:lstStyle>
            <a:p>
              <a:pPr lvl="0">
                <a:lnSpc>
                  <a:spcPct val="150000"/>
                </a:lnSpc>
                <a:defRPr/>
              </a:pPr>
              <a:r>
                <a:rPr lang="zh-CN" altLang="en-US" sz="1600" dirty="0" smtClean="0"/>
                <a:t>“互联网</a:t>
              </a:r>
              <a:r>
                <a:rPr lang="en-US" altLang="zh-CN" sz="1600" dirty="0" smtClean="0"/>
                <a:t>+</a:t>
              </a:r>
              <a:r>
                <a:rPr lang="zh-CN" altLang="en-US" sz="1600" dirty="0" smtClean="0"/>
                <a:t>”</a:t>
              </a:r>
              <a:endParaRPr lang="en-US" altLang="zh-CN" sz="1600" dirty="0" smtClean="0"/>
            </a:p>
            <a:p>
              <a:pPr lvl="0">
                <a:lnSpc>
                  <a:spcPct val="150000"/>
                </a:lnSpc>
                <a:defRPr/>
              </a:pPr>
              <a:r>
                <a:rPr lang="zh-CN" altLang="en-US" sz="1600" dirty="0"/>
                <a:t>指导意见</a:t>
              </a:r>
            </a:p>
          </p:txBody>
        </p:sp>
        <p:sp>
          <p:nvSpPr>
            <p:cNvPr id="29" name="任意多边形 28"/>
            <p:cNvSpPr/>
            <p:nvPr/>
          </p:nvSpPr>
          <p:spPr>
            <a:xfrm rot="5400000">
              <a:off x="2303253" y="1080219"/>
              <a:ext cx="186158" cy="1265933"/>
            </a:xfrm>
            <a:custGeom>
              <a:avLst/>
              <a:gdLst>
                <a:gd name="connsiteX0" fmla="*/ 0 w 679939"/>
                <a:gd name="connsiteY0" fmla="*/ 0 h 1406769"/>
                <a:gd name="connsiteX1" fmla="*/ 0 w 679939"/>
                <a:gd name="connsiteY1" fmla="*/ 1406769 h 1406769"/>
                <a:gd name="connsiteX2" fmla="*/ 679939 w 679939"/>
                <a:gd name="connsiteY2" fmla="*/ 1406769 h 1406769"/>
              </a:gdLst>
              <a:ahLst/>
              <a:cxnLst>
                <a:cxn ang="0">
                  <a:pos x="connsiteX0" y="connsiteY0"/>
                </a:cxn>
                <a:cxn ang="0">
                  <a:pos x="connsiteX1" y="connsiteY1"/>
                </a:cxn>
                <a:cxn ang="0">
                  <a:pos x="connsiteX2" y="connsiteY2"/>
                </a:cxn>
              </a:cxnLst>
              <a:rect l="l" t="t" r="r" b="b"/>
              <a:pathLst>
                <a:path w="679939" h="1406769">
                  <a:moveTo>
                    <a:pt x="0" y="0"/>
                  </a:moveTo>
                  <a:lnTo>
                    <a:pt x="0" y="1406769"/>
                  </a:lnTo>
                  <a:lnTo>
                    <a:pt x="679939" y="1406769"/>
                  </a:lnTo>
                </a:path>
              </a:pathLst>
            </a:custGeom>
            <a:noFill/>
            <a:ln w="12700" cap="flat" cmpd="sng" algn="ctr">
              <a:solidFill>
                <a:srgbClr val="F79646">
                  <a:lumMod val="75000"/>
                </a:srgbClr>
              </a:solidFill>
              <a:prstDash val="solid"/>
              <a:headEnd type="diamond" w="med" len="med"/>
              <a:tailEnd type="diamond"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30" name="任意多边形 29"/>
            <p:cNvSpPr/>
            <p:nvPr/>
          </p:nvSpPr>
          <p:spPr>
            <a:xfrm rot="5400000">
              <a:off x="5031258" y="1080219"/>
              <a:ext cx="186158" cy="1265933"/>
            </a:xfrm>
            <a:custGeom>
              <a:avLst/>
              <a:gdLst>
                <a:gd name="connsiteX0" fmla="*/ 0 w 679939"/>
                <a:gd name="connsiteY0" fmla="*/ 0 h 1406769"/>
                <a:gd name="connsiteX1" fmla="*/ 0 w 679939"/>
                <a:gd name="connsiteY1" fmla="*/ 1406769 h 1406769"/>
                <a:gd name="connsiteX2" fmla="*/ 679939 w 679939"/>
                <a:gd name="connsiteY2" fmla="*/ 1406769 h 1406769"/>
              </a:gdLst>
              <a:ahLst/>
              <a:cxnLst>
                <a:cxn ang="0">
                  <a:pos x="connsiteX0" y="connsiteY0"/>
                </a:cxn>
                <a:cxn ang="0">
                  <a:pos x="connsiteX1" y="connsiteY1"/>
                </a:cxn>
                <a:cxn ang="0">
                  <a:pos x="connsiteX2" y="connsiteY2"/>
                </a:cxn>
              </a:cxnLst>
              <a:rect l="l" t="t" r="r" b="b"/>
              <a:pathLst>
                <a:path w="679939" h="1406769">
                  <a:moveTo>
                    <a:pt x="0" y="0"/>
                  </a:moveTo>
                  <a:lnTo>
                    <a:pt x="0" y="1406769"/>
                  </a:lnTo>
                  <a:lnTo>
                    <a:pt x="679939" y="1406769"/>
                  </a:lnTo>
                </a:path>
              </a:pathLst>
            </a:custGeom>
            <a:noFill/>
            <a:ln w="12700" cap="flat" cmpd="sng" algn="ctr">
              <a:solidFill>
                <a:srgbClr val="1F497D">
                  <a:lumMod val="60000"/>
                  <a:lumOff val="40000"/>
                </a:srgbClr>
              </a:solidFill>
              <a:prstDash val="solid"/>
              <a:headEnd type="diamond" w="med" len="med"/>
              <a:tailEnd type="diamond"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cxnSp>
          <p:nvCxnSpPr>
            <p:cNvPr id="31" name="直接连接符 30"/>
            <p:cNvCxnSpPr>
              <a:stCxn id="71" idx="6"/>
            </p:cNvCxnSpPr>
            <p:nvPr/>
          </p:nvCxnSpPr>
          <p:spPr>
            <a:xfrm>
              <a:off x="1853569" y="3861470"/>
              <a:ext cx="388376" cy="375289"/>
            </a:xfrm>
            <a:prstGeom prst="line">
              <a:avLst/>
            </a:prstGeom>
            <a:noFill/>
            <a:ln w="12700" cap="flat" cmpd="sng" algn="ctr">
              <a:solidFill>
                <a:srgbClr val="F79646">
                  <a:lumMod val="75000"/>
                </a:srgbClr>
              </a:solidFill>
              <a:prstDash val="solid"/>
              <a:headEnd type="diamond" w="med" len="med"/>
              <a:tailEnd type="diamond" w="med" len="med"/>
            </a:ln>
            <a:effectLst/>
          </p:spPr>
        </p:cxnSp>
        <p:cxnSp>
          <p:nvCxnSpPr>
            <p:cNvPr id="32" name="直接连接符 31"/>
            <p:cNvCxnSpPr/>
            <p:nvPr/>
          </p:nvCxnSpPr>
          <p:spPr>
            <a:xfrm>
              <a:off x="4540815" y="3840325"/>
              <a:ext cx="388376" cy="375289"/>
            </a:xfrm>
            <a:prstGeom prst="line">
              <a:avLst/>
            </a:prstGeom>
            <a:noFill/>
            <a:ln w="12700" cap="flat" cmpd="sng" algn="ctr">
              <a:solidFill>
                <a:srgbClr val="1F497D">
                  <a:lumMod val="60000"/>
                  <a:lumOff val="40000"/>
                </a:srgbClr>
              </a:solidFill>
              <a:prstDash val="solid"/>
              <a:headEnd type="diamond" w="med" len="med"/>
              <a:tailEnd type="diamond" w="med" len="med"/>
            </a:ln>
            <a:effectLst/>
          </p:spPr>
        </p:cxnSp>
        <p:grpSp>
          <p:nvGrpSpPr>
            <p:cNvPr id="33" name="组合 32"/>
            <p:cNvGrpSpPr/>
            <p:nvPr/>
          </p:nvGrpSpPr>
          <p:grpSpPr>
            <a:xfrm>
              <a:off x="6498155" y="1769265"/>
              <a:ext cx="1169351" cy="2151701"/>
              <a:chOff x="6140646" y="2415188"/>
              <a:chExt cx="1299442" cy="2391079"/>
            </a:xfrm>
          </p:grpSpPr>
          <p:grpSp>
            <p:nvGrpSpPr>
              <p:cNvPr id="44" name="组合 43"/>
              <p:cNvGrpSpPr/>
              <p:nvPr/>
            </p:nvGrpSpPr>
            <p:grpSpPr>
              <a:xfrm>
                <a:off x="6140646" y="2415188"/>
                <a:ext cx="1299442" cy="1299445"/>
                <a:chOff x="3133055" y="1546405"/>
                <a:chExt cx="1559482" cy="1559485"/>
              </a:xfrm>
            </p:grpSpPr>
            <p:sp>
              <p:nvSpPr>
                <p:cNvPr id="50" name="椭圆 49"/>
                <p:cNvSpPr/>
                <p:nvPr/>
              </p:nvSpPr>
              <p:spPr bwMode="auto">
                <a:xfrm rot="1267204">
                  <a:off x="3133055" y="1546405"/>
                  <a:ext cx="1559482" cy="1559485"/>
                </a:xfrm>
                <a:prstGeom prst="ellipse">
                  <a:avLst/>
                </a:prstGeom>
                <a:gradFill flip="none" rotWithShape="1">
                  <a:gsLst>
                    <a:gs pos="0">
                      <a:srgbClr val="BAE6F4"/>
                    </a:gs>
                    <a:gs pos="44000">
                      <a:srgbClr val="72AAE8"/>
                    </a:gs>
                    <a:gs pos="82000">
                      <a:srgbClr val="1947AF"/>
                    </a:gs>
                  </a:gsLst>
                  <a:path path="circle">
                    <a:fillToRect r="100000" b="100000"/>
                  </a:path>
                  <a:tileRect l="-100000" t="-100000"/>
                </a:gradFill>
                <a:ln w="6350" cap="flat" cmpd="sng" algn="ctr">
                  <a:solidFill>
                    <a:srgbClr val="1E54CC"/>
                  </a:solidFill>
                  <a:prstDash val="solid"/>
                </a:ln>
                <a:effectLst>
                  <a:outerShdw blurRad="50800" dist="38100" dir="5400000" algn="t" rotWithShape="0">
                    <a:srgbClr val="1F497D">
                      <a:lumMod val="75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51" name="椭圆 50"/>
                <p:cNvSpPr/>
                <p:nvPr/>
              </p:nvSpPr>
              <p:spPr bwMode="auto">
                <a:xfrm rot="2140418">
                  <a:off x="3352291" y="1614365"/>
                  <a:ext cx="1284785" cy="1178045"/>
                </a:xfrm>
                <a:prstGeom prst="ellipse">
                  <a:avLst/>
                </a:prstGeom>
                <a:gradFill flip="none" rotWithShape="1">
                  <a:gsLst>
                    <a:gs pos="0">
                      <a:sysClr val="window" lastClr="FFFFFF">
                        <a:alpha val="0"/>
                      </a:sysClr>
                    </a:gs>
                    <a:gs pos="16000">
                      <a:sysClr val="window" lastClr="FFFFFF">
                        <a:alpha val="87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52" name="椭圆 51"/>
                <p:cNvSpPr/>
                <p:nvPr/>
              </p:nvSpPr>
              <p:spPr>
                <a:xfrm>
                  <a:off x="3331618" y="2203387"/>
                  <a:ext cx="1169475" cy="851384"/>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53" name="椭圆 52"/>
                <p:cNvSpPr/>
                <p:nvPr/>
              </p:nvSpPr>
              <p:spPr>
                <a:xfrm rot="5400000">
                  <a:off x="2957004" y="2120464"/>
                  <a:ext cx="798455" cy="345275"/>
                </a:xfrm>
                <a:prstGeom prst="ellipse">
                  <a:avLst/>
                </a:prstGeom>
                <a:gradFill>
                  <a:gsLst>
                    <a:gs pos="28000">
                      <a:sysClr val="window" lastClr="FFFFFF">
                        <a:alpha val="0"/>
                      </a:sysClr>
                    </a:gs>
                    <a:gs pos="98000">
                      <a:sysClr val="window" lastClr="FFFFFF">
                        <a:alpha val="79000"/>
                      </a:sysClr>
                    </a:gs>
                    <a:gs pos="78000">
                      <a:sysClr val="window" lastClr="FFFFFF">
                        <a:alpha val="41000"/>
                      </a:sysClr>
                    </a:gs>
                  </a:gsLst>
                  <a:lin ang="54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grpSp>
          <p:grpSp>
            <p:nvGrpSpPr>
              <p:cNvPr id="45" name="组合 44"/>
              <p:cNvGrpSpPr/>
              <p:nvPr/>
            </p:nvGrpSpPr>
            <p:grpSpPr>
              <a:xfrm>
                <a:off x="6640204" y="4500009"/>
                <a:ext cx="306258" cy="306258"/>
                <a:chOff x="6365007" y="1557256"/>
                <a:chExt cx="306258" cy="306258"/>
              </a:xfrm>
            </p:grpSpPr>
            <p:sp>
              <p:nvSpPr>
                <p:cNvPr id="46" name="椭圆 45"/>
                <p:cNvSpPr/>
                <p:nvPr/>
              </p:nvSpPr>
              <p:spPr>
                <a:xfrm>
                  <a:off x="6365007" y="1557256"/>
                  <a:ext cx="306258" cy="306258"/>
                </a:xfrm>
                <a:prstGeom prst="ellipse">
                  <a:avLst/>
                </a:prstGeom>
                <a:solidFill>
                  <a:sysClr val="window" lastClr="FFFFFF">
                    <a:lumMod val="85000"/>
                  </a:sysClr>
                </a:solidFill>
                <a:ln w="25400" cap="flat" cmpd="sng" algn="ctr">
                  <a:noFill/>
                  <a:prstDash val="solid"/>
                </a:ln>
                <a:effectLst>
                  <a:outerShdw blurRad="50800" dist="381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47" name="椭圆 46"/>
                <p:cNvSpPr/>
                <p:nvPr/>
              </p:nvSpPr>
              <p:spPr bwMode="auto">
                <a:xfrm rot="1267204">
                  <a:off x="6407447" y="1596152"/>
                  <a:ext cx="225328" cy="225328"/>
                </a:xfrm>
                <a:prstGeom prst="ellipse">
                  <a:avLst/>
                </a:prstGeom>
                <a:gradFill flip="none" rotWithShape="1">
                  <a:gsLst>
                    <a:gs pos="0">
                      <a:srgbClr val="33CAFF"/>
                    </a:gs>
                    <a:gs pos="47000">
                      <a:srgbClr val="0081E2"/>
                    </a:gs>
                    <a:gs pos="82000">
                      <a:srgbClr val="0070C0"/>
                    </a:gs>
                  </a:gsLst>
                  <a:path path="circle">
                    <a:fillToRect r="100000" b="100000"/>
                  </a:path>
                  <a:tileRect l="-100000" t="-100000"/>
                </a:gradFill>
                <a:ln w="6350" cap="flat" cmpd="sng" algn="ctr">
                  <a:solidFill>
                    <a:srgbClr val="9BBB59"/>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48" name="椭圆 47"/>
                <p:cNvSpPr/>
                <p:nvPr/>
              </p:nvSpPr>
              <p:spPr bwMode="auto">
                <a:xfrm rot="21389837">
                  <a:off x="6454653" y="1778038"/>
                  <a:ext cx="136766" cy="47083"/>
                </a:xfrm>
                <a:prstGeom prst="ellipse">
                  <a:avLst/>
                </a:prstGeom>
                <a:gradFill flip="none" rotWithShape="1">
                  <a:gsLst>
                    <a:gs pos="0">
                      <a:sysClr val="window" lastClr="FFFFFF">
                        <a:alpha val="55000"/>
                      </a:sysClr>
                    </a:gs>
                    <a:gs pos="50000">
                      <a:sysClr val="window" lastClr="FFFFFF">
                        <a:shade val="67500"/>
                        <a:satMod val="115000"/>
                        <a:alpha val="12000"/>
                      </a:sysClr>
                    </a:gs>
                    <a:gs pos="100000">
                      <a:sysClr val="window" lastClr="FFFFFF">
                        <a:shade val="100000"/>
                        <a:satMod val="115000"/>
                        <a:alpha val="0"/>
                      </a:sysClr>
                    </a:gs>
                  </a:gsLst>
                  <a:path path="shape">
                    <a:fillToRect l="50000" t="50000" r="50000" b="50000"/>
                  </a:path>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sp>
              <p:nvSpPr>
                <p:cNvPr id="49" name="椭圆 48"/>
                <p:cNvSpPr/>
                <p:nvPr/>
              </p:nvSpPr>
              <p:spPr bwMode="auto">
                <a:xfrm rot="2179789">
                  <a:off x="6451428" y="1607265"/>
                  <a:ext cx="147952" cy="147952"/>
                </a:xfrm>
                <a:prstGeom prst="ellipse">
                  <a:avLst/>
                </a:prstGeom>
                <a:gradFill flip="none" rotWithShape="1">
                  <a:gsLst>
                    <a:gs pos="0">
                      <a:sysClr val="window" lastClr="FFFFFF">
                        <a:alpha val="0"/>
                      </a:sysClr>
                    </a:gs>
                    <a:gs pos="16000">
                      <a:sysClr val="window" lastClr="FFFFFF">
                        <a:alpha val="51000"/>
                      </a:sysClr>
                    </a:gs>
                    <a:gs pos="30000">
                      <a:sysClr val="window" lastClr="FFFFFF">
                        <a:alpha val="0"/>
                      </a:sysClr>
                    </a:gs>
                  </a:gsLst>
                  <a:lin ang="2700000" scaled="1"/>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grpSp>
        </p:grpSp>
        <p:sp>
          <p:nvSpPr>
            <p:cNvPr id="34" name="TextBox 23"/>
            <p:cNvSpPr txBox="1"/>
            <p:nvPr/>
          </p:nvSpPr>
          <p:spPr>
            <a:xfrm>
              <a:off x="6429560" y="1957339"/>
              <a:ext cx="1365325" cy="837348"/>
            </a:xfrm>
            <a:prstGeom prst="rect">
              <a:avLst/>
            </a:prstGeom>
            <a:noFill/>
          </p:spPr>
          <p:txBody>
            <a:bodyPr wrap="square" rtlCol="0">
              <a:spAutoFit/>
            </a:bodyPr>
            <a:lstStyle>
              <a:defPPr>
                <a:defRPr lang="en-US"/>
              </a:defPPr>
              <a:lvl1pPr marR="0" lvl="0" indent="0" algn="ctr" fontAlgn="auto">
                <a:lnSpc>
                  <a:spcPct val="100000"/>
                </a:lnSpc>
                <a:spcBef>
                  <a:spcPts val="0"/>
                </a:spcBef>
                <a:spcAft>
                  <a:spcPts val="0"/>
                </a:spcAft>
                <a:buClrTx/>
                <a:buSzTx/>
                <a:buFontTx/>
                <a:buNone/>
                <a:tabLst/>
                <a:defRPr kumimoji="0" sz="2800" b="1" i="0" u="none" strike="noStrike" kern="0" cap="none" spc="0" normalizeH="0" baseline="0">
                  <a:ln>
                    <a:noFill/>
                  </a:ln>
                  <a:solidFill>
                    <a:sysClr val="window" lastClr="FFFFFF"/>
                  </a:solidFill>
                  <a:effectLst>
                    <a:outerShdw blurRad="50800" dist="38100" dir="5400000" algn="t" rotWithShape="0">
                      <a:prstClr val="black">
                        <a:alpha val="40000"/>
                      </a:prstClr>
                    </a:outerShdw>
                  </a:effectLst>
                  <a:uLnTx/>
                  <a:uFillTx/>
                  <a:latin typeface="Adidas Unity" pitchFamily="2" charset="0"/>
                  <a:ea typeface="微软雅黑" pitchFamily="34" charset="-122"/>
                </a:defRPr>
              </a:lvl1pPr>
            </a:lstStyle>
            <a:p>
              <a:pPr lvl="0">
                <a:lnSpc>
                  <a:spcPct val="150000"/>
                </a:lnSpc>
                <a:defRPr/>
              </a:pPr>
              <a:r>
                <a:rPr lang="zh-CN" altLang="en-US" sz="1600" dirty="0" smtClean="0"/>
                <a:t>“互联网</a:t>
              </a:r>
              <a:r>
                <a:rPr lang="en-US" altLang="zh-CN" sz="1600" dirty="0" smtClean="0"/>
                <a:t>+</a:t>
              </a:r>
              <a:r>
                <a:rPr lang="zh-CN" altLang="en-US" sz="1600" dirty="0" smtClean="0"/>
                <a:t>”</a:t>
              </a:r>
              <a:endParaRPr lang="en-US" altLang="zh-CN" sz="1600" dirty="0" smtClean="0"/>
            </a:p>
            <a:p>
              <a:pPr lvl="0">
                <a:lnSpc>
                  <a:spcPct val="150000"/>
                </a:lnSpc>
                <a:defRPr/>
              </a:pPr>
              <a:r>
                <a:rPr lang="zh-CN" altLang="en-US" sz="1600" dirty="0"/>
                <a:t>行动实施</a:t>
              </a:r>
            </a:p>
          </p:txBody>
        </p:sp>
        <p:sp>
          <p:nvSpPr>
            <p:cNvPr id="35" name="任意多边形 34"/>
            <p:cNvSpPr/>
            <p:nvPr/>
          </p:nvSpPr>
          <p:spPr>
            <a:xfrm rot="5400000">
              <a:off x="7643067" y="1080219"/>
              <a:ext cx="186158" cy="1265933"/>
            </a:xfrm>
            <a:custGeom>
              <a:avLst/>
              <a:gdLst>
                <a:gd name="connsiteX0" fmla="*/ 0 w 679939"/>
                <a:gd name="connsiteY0" fmla="*/ 0 h 1406769"/>
                <a:gd name="connsiteX1" fmla="*/ 0 w 679939"/>
                <a:gd name="connsiteY1" fmla="*/ 1406769 h 1406769"/>
                <a:gd name="connsiteX2" fmla="*/ 679939 w 679939"/>
                <a:gd name="connsiteY2" fmla="*/ 1406769 h 1406769"/>
              </a:gdLst>
              <a:ahLst/>
              <a:cxnLst>
                <a:cxn ang="0">
                  <a:pos x="connsiteX0" y="connsiteY0"/>
                </a:cxn>
                <a:cxn ang="0">
                  <a:pos x="connsiteX1" y="connsiteY1"/>
                </a:cxn>
                <a:cxn ang="0">
                  <a:pos x="connsiteX2" y="connsiteY2"/>
                </a:cxn>
              </a:cxnLst>
              <a:rect l="l" t="t" r="r" b="b"/>
              <a:pathLst>
                <a:path w="679939" h="1406769">
                  <a:moveTo>
                    <a:pt x="0" y="0"/>
                  </a:moveTo>
                  <a:lnTo>
                    <a:pt x="0" y="1406769"/>
                  </a:lnTo>
                  <a:lnTo>
                    <a:pt x="679939" y="1406769"/>
                  </a:lnTo>
                </a:path>
              </a:pathLst>
            </a:custGeom>
            <a:noFill/>
            <a:ln w="12700" cap="flat" cmpd="sng" algn="ctr">
              <a:solidFill>
                <a:srgbClr val="1F497D">
                  <a:lumMod val="60000"/>
                  <a:lumOff val="40000"/>
                </a:srgbClr>
              </a:solidFill>
              <a:prstDash val="solid"/>
              <a:headEnd type="diamond" w="med" len="med"/>
              <a:tailEnd type="diamond" w="med" len="me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宋体"/>
                <a:cs typeface="+mn-cs"/>
              </a:endParaRPr>
            </a:p>
          </p:txBody>
        </p:sp>
        <p:cxnSp>
          <p:nvCxnSpPr>
            <p:cNvPr id="36" name="直接连接符 35"/>
            <p:cNvCxnSpPr/>
            <p:nvPr/>
          </p:nvCxnSpPr>
          <p:spPr>
            <a:xfrm>
              <a:off x="7152624" y="3840325"/>
              <a:ext cx="388376" cy="375289"/>
            </a:xfrm>
            <a:prstGeom prst="line">
              <a:avLst/>
            </a:prstGeom>
            <a:noFill/>
            <a:ln w="12700" cap="flat" cmpd="sng" algn="ctr">
              <a:solidFill>
                <a:srgbClr val="1F497D">
                  <a:lumMod val="60000"/>
                  <a:lumOff val="40000"/>
                </a:srgbClr>
              </a:solidFill>
              <a:prstDash val="solid"/>
              <a:headEnd type="diamond" w="med" len="med"/>
              <a:tailEnd type="diamond" w="med" len="med"/>
            </a:ln>
            <a:effectLst/>
          </p:spPr>
        </p:cxnSp>
        <p:sp>
          <p:nvSpPr>
            <p:cNvPr id="37" name="TextBox 26"/>
            <p:cNvSpPr txBox="1"/>
            <p:nvPr/>
          </p:nvSpPr>
          <p:spPr>
            <a:xfrm>
              <a:off x="1349115" y="4294714"/>
              <a:ext cx="1809963" cy="418674"/>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lnSpc>
                  <a:spcPct val="150000"/>
                </a:lnSpc>
                <a:defRPr/>
              </a:pPr>
              <a:r>
                <a:rPr lang="en-US" altLang="zh-CN" sz="1600" noProof="0" dirty="0" smtClean="0">
                  <a:solidFill>
                    <a:sysClr val="windowText" lastClr="000000">
                      <a:lumMod val="65000"/>
                      <a:lumOff val="35000"/>
                    </a:sysClr>
                  </a:solidFill>
                  <a:latin typeface="微软雅黑" panose="020B0503020204020204" pitchFamily="34" charset="-122"/>
                  <a:cs typeface="Times New Roman" pitchFamily="18" charset="0"/>
                </a:rPr>
                <a:t>2015</a:t>
              </a:r>
              <a:r>
                <a:rPr lang="zh-CN" altLang="en-US" sz="1600" noProof="0" dirty="0" smtClean="0">
                  <a:solidFill>
                    <a:sysClr val="windowText" lastClr="000000">
                      <a:lumMod val="65000"/>
                      <a:lumOff val="35000"/>
                    </a:sysClr>
                  </a:solidFill>
                  <a:latin typeface="微软雅黑" panose="020B0503020204020204" pitchFamily="34" charset="-122"/>
                  <a:cs typeface="Times New Roman" pitchFamily="18" charset="0"/>
                </a:rPr>
                <a:t>年</a:t>
              </a:r>
              <a:r>
                <a:rPr lang="en-US" altLang="zh-CN" sz="1600" noProof="0" dirty="0" smtClean="0">
                  <a:solidFill>
                    <a:sysClr val="windowText" lastClr="000000">
                      <a:lumMod val="65000"/>
                      <a:lumOff val="35000"/>
                    </a:sysClr>
                  </a:solidFill>
                  <a:latin typeface="微软雅黑" panose="020B0503020204020204" pitchFamily="34" charset="-122"/>
                  <a:cs typeface="Times New Roman" pitchFamily="18" charset="0"/>
                </a:rPr>
                <a:t>3</a:t>
              </a:r>
              <a:r>
                <a:rPr lang="zh-CN" altLang="en-US" sz="1600" noProof="0" dirty="0" smtClean="0">
                  <a:solidFill>
                    <a:sysClr val="windowText" lastClr="000000">
                      <a:lumMod val="65000"/>
                      <a:lumOff val="35000"/>
                    </a:sysClr>
                  </a:solidFill>
                  <a:latin typeface="微软雅黑" panose="020B0503020204020204" pitchFamily="34" charset="-122"/>
                  <a:cs typeface="Times New Roman" pitchFamily="18" charset="0"/>
                </a:rPr>
                <a:t>月</a:t>
              </a:r>
              <a:r>
                <a:rPr lang="en-US" altLang="zh-CN" sz="1600" noProof="0" dirty="0" smtClean="0">
                  <a:solidFill>
                    <a:sysClr val="windowText" lastClr="000000">
                      <a:lumMod val="65000"/>
                      <a:lumOff val="35000"/>
                    </a:sysClr>
                  </a:solidFill>
                  <a:latin typeface="微软雅黑" panose="020B0503020204020204" pitchFamily="34" charset="-122"/>
                  <a:cs typeface="Times New Roman" pitchFamily="18" charset="0"/>
                </a:rPr>
                <a:t>5</a:t>
              </a:r>
              <a:r>
                <a:rPr lang="zh-CN" altLang="en-US" sz="1600" noProof="0" dirty="0" smtClean="0">
                  <a:solidFill>
                    <a:sysClr val="windowText" lastClr="000000">
                      <a:lumMod val="65000"/>
                      <a:lumOff val="35000"/>
                    </a:sysClr>
                  </a:solidFill>
                  <a:latin typeface="微软雅黑" panose="020B0503020204020204" pitchFamily="34" charset="-122"/>
                  <a:cs typeface="Times New Roman" pitchFamily="18" charset="0"/>
                </a:rPr>
                <a:t>日</a:t>
              </a:r>
              <a:endParaRPr kumimoji="0" lang="zh-CN" altLang="en-US" sz="1600" b="1" i="0" u="none" strike="noStrike" kern="0" cap="none" spc="0" normalizeH="0" baseline="0" noProof="0" dirty="0">
                <a:ln w="18415" cmpd="sng">
                  <a:noFill/>
                  <a:prstDash val="solid"/>
                </a:ln>
                <a:solidFill>
                  <a:sysClr val="windowText" lastClr="000000">
                    <a:lumMod val="65000"/>
                    <a:lumOff val="35000"/>
                  </a:sysClr>
                </a:solidFill>
                <a:effectLst/>
                <a:uLnTx/>
                <a:uFillTx/>
                <a:latin typeface="微软雅黑" panose="020B0503020204020204" pitchFamily="34" charset="-122"/>
                <a:cs typeface="Times New Roman" pitchFamily="18" charset="0"/>
              </a:endParaRPr>
            </a:p>
          </p:txBody>
        </p:sp>
        <p:sp>
          <p:nvSpPr>
            <p:cNvPr id="38" name="TextBox 27"/>
            <p:cNvSpPr txBox="1"/>
            <p:nvPr/>
          </p:nvSpPr>
          <p:spPr>
            <a:xfrm>
              <a:off x="3542891" y="4294715"/>
              <a:ext cx="2827929" cy="4213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lnSpc>
                  <a:spcPct val="150000"/>
                </a:lnSpc>
                <a:defRPr/>
              </a:pPr>
              <a:r>
                <a:rPr lang="en-US" altLang="zh-CN" sz="1600" noProof="0" dirty="0" smtClean="0">
                  <a:solidFill>
                    <a:sysClr val="windowText" lastClr="000000">
                      <a:lumMod val="65000"/>
                      <a:lumOff val="35000"/>
                    </a:sysClr>
                  </a:solidFill>
                  <a:latin typeface="微软雅黑" panose="020B0503020204020204" pitchFamily="34" charset="-122"/>
                  <a:cs typeface="Times New Roman" pitchFamily="18" charset="0"/>
                </a:rPr>
                <a:t>2015</a:t>
              </a:r>
              <a:r>
                <a:rPr lang="zh-CN" altLang="en-US" sz="1600" noProof="0" dirty="0" smtClean="0">
                  <a:solidFill>
                    <a:sysClr val="windowText" lastClr="000000">
                      <a:lumMod val="65000"/>
                      <a:lumOff val="35000"/>
                    </a:sysClr>
                  </a:solidFill>
                  <a:latin typeface="微软雅黑" panose="020B0503020204020204" pitchFamily="34" charset="-122"/>
                  <a:cs typeface="Times New Roman" pitchFamily="18" charset="0"/>
                </a:rPr>
                <a:t>年</a:t>
              </a:r>
              <a:r>
                <a:rPr lang="en-US" altLang="zh-CN" sz="1600" noProof="0" dirty="0" smtClean="0">
                  <a:solidFill>
                    <a:sysClr val="windowText" lastClr="000000">
                      <a:lumMod val="65000"/>
                      <a:lumOff val="35000"/>
                    </a:sysClr>
                  </a:solidFill>
                  <a:latin typeface="微软雅黑" panose="020B0503020204020204" pitchFamily="34" charset="-122"/>
                  <a:cs typeface="Times New Roman" pitchFamily="18" charset="0"/>
                </a:rPr>
                <a:t>7</a:t>
              </a:r>
              <a:r>
                <a:rPr lang="zh-CN" altLang="en-US" sz="1600" noProof="0" dirty="0" smtClean="0">
                  <a:solidFill>
                    <a:sysClr val="windowText" lastClr="000000">
                      <a:lumMod val="65000"/>
                      <a:lumOff val="35000"/>
                    </a:sysClr>
                  </a:solidFill>
                  <a:latin typeface="微软雅黑" panose="020B0503020204020204" pitchFamily="34" charset="-122"/>
                  <a:cs typeface="Times New Roman" pitchFamily="18" charset="0"/>
                </a:rPr>
                <a:t>月</a:t>
              </a:r>
              <a:endParaRPr kumimoji="0" lang="zh-CN" altLang="en-US" sz="1600" b="1" i="0" u="none" strike="noStrike" kern="0" cap="none" spc="0" normalizeH="0" baseline="0" noProof="0" dirty="0">
                <a:ln w="18415" cmpd="sng">
                  <a:noFill/>
                  <a:prstDash val="solid"/>
                </a:ln>
                <a:solidFill>
                  <a:sysClr val="windowText" lastClr="000000">
                    <a:lumMod val="65000"/>
                    <a:lumOff val="35000"/>
                  </a:sysClr>
                </a:solidFill>
                <a:effectLst/>
                <a:uLnTx/>
                <a:uFillTx/>
                <a:latin typeface="微软雅黑" panose="020B0503020204020204" pitchFamily="34" charset="-122"/>
                <a:cs typeface="Times New Roman" pitchFamily="18" charset="0"/>
              </a:endParaRPr>
            </a:p>
          </p:txBody>
        </p:sp>
        <p:sp>
          <p:nvSpPr>
            <p:cNvPr id="39" name="TextBox 28"/>
            <p:cNvSpPr txBox="1"/>
            <p:nvPr/>
          </p:nvSpPr>
          <p:spPr>
            <a:xfrm>
              <a:off x="6429561" y="4273537"/>
              <a:ext cx="1939551" cy="46519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lnSpc>
                  <a:spcPct val="150000"/>
                </a:lnSpc>
                <a:defRPr/>
              </a:pPr>
              <a:r>
                <a:rPr lang="en-US" altLang="zh-CN" sz="1600" noProof="0" dirty="0" smtClean="0">
                  <a:solidFill>
                    <a:sysClr val="windowText" lastClr="000000">
                      <a:lumMod val="65000"/>
                      <a:lumOff val="35000"/>
                    </a:sysClr>
                  </a:solidFill>
                  <a:latin typeface="微软雅黑" panose="020B0503020204020204" pitchFamily="34" charset="-122"/>
                  <a:cs typeface="Times New Roman" pitchFamily="18" charset="0"/>
                </a:rPr>
                <a:t>2015</a:t>
              </a:r>
              <a:r>
                <a:rPr lang="zh-CN" altLang="en-US" sz="1600" noProof="0" dirty="0" smtClean="0">
                  <a:solidFill>
                    <a:sysClr val="windowText" lastClr="000000">
                      <a:lumMod val="65000"/>
                      <a:lumOff val="35000"/>
                    </a:sysClr>
                  </a:solidFill>
                  <a:latin typeface="微软雅黑" panose="020B0503020204020204" pitchFamily="34" charset="-122"/>
                  <a:cs typeface="Times New Roman" pitchFamily="18" charset="0"/>
                </a:rPr>
                <a:t>年</a:t>
              </a:r>
              <a:r>
                <a:rPr lang="en-US" altLang="zh-CN" sz="1600" noProof="0" dirty="0" smtClean="0">
                  <a:solidFill>
                    <a:sysClr val="windowText" lastClr="000000">
                      <a:lumMod val="65000"/>
                      <a:lumOff val="35000"/>
                    </a:sysClr>
                  </a:solidFill>
                  <a:latin typeface="微软雅黑" panose="020B0503020204020204" pitchFamily="34" charset="-122"/>
                  <a:cs typeface="Times New Roman" pitchFamily="18" charset="0"/>
                </a:rPr>
                <a:t>10</a:t>
              </a:r>
              <a:r>
                <a:rPr lang="zh-CN" altLang="en-US" sz="1600" noProof="0" dirty="0" smtClean="0">
                  <a:solidFill>
                    <a:sysClr val="windowText" lastClr="000000">
                      <a:lumMod val="65000"/>
                      <a:lumOff val="35000"/>
                    </a:sysClr>
                  </a:solidFill>
                  <a:latin typeface="微软雅黑" panose="020B0503020204020204" pitchFamily="34" charset="-122"/>
                  <a:cs typeface="Times New Roman" pitchFamily="18" charset="0"/>
                </a:rPr>
                <a:t>月</a:t>
              </a:r>
              <a:r>
                <a:rPr lang="en-US" altLang="zh-CN" sz="1600" noProof="0" dirty="0" smtClean="0">
                  <a:solidFill>
                    <a:sysClr val="windowText" lastClr="000000">
                      <a:lumMod val="65000"/>
                      <a:lumOff val="35000"/>
                    </a:sysClr>
                  </a:solidFill>
                  <a:latin typeface="微软雅黑" panose="020B0503020204020204" pitchFamily="34" charset="-122"/>
                  <a:cs typeface="Times New Roman" pitchFamily="18" charset="0"/>
                </a:rPr>
                <a:t>29</a:t>
              </a:r>
              <a:r>
                <a:rPr lang="zh-CN" altLang="en-US" sz="1600" noProof="0" dirty="0" smtClean="0">
                  <a:solidFill>
                    <a:sysClr val="windowText" lastClr="000000">
                      <a:lumMod val="65000"/>
                      <a:lumOff val="35000"/>
                    </a:sysClr>
                  </a:solidFill>
                  <a:latin typeface="微软雅黑" panose="020B0503020204020204" pitchFamily="34" charset="-122"/>
                  <a:cs typeface="Times New Roman" pitchFamily="18" charset="0"/>
                </a:rPr>
                <a:t>日</a:t>
              </a:r>
              <a:endParaRPr kumimoji="0" lang="zh-CN" altLang="en-US" sz="1600" b="1" i="0" u="none" strike="noStrike" kern="0" cap="none" spc="0" normalizeH="0" baseline="0" noProof="0" dirty="0">
                <a:ln w="18415" cmpd="sng">
                  <a:noFill/>
                  <a:prstDash val="solid"/>
                </a:ln>
                <a:solidFill>
                  <a:sysClr val="windowText" lastClr="000000">
                    <a:lumMod val="65000"/>
                    <a:lumOff val="35000"/>
                  </a:sysClr>
                </a:solidFill>
                <a:effectLst/>
                <a:uLnTx/>
                <a:uFillTx/>
                <a:latin typeface="微软雅黑" panose="020B0503020204020204" pitchFamily="34" charset="-122"/>
                <a:cs typeface="Times New Roman" pitchFamily="18" charset="0"/>
              </a:endParaRPr>
            </a:p>
          </p:txBody>
        </p:sp>
        <p:sp>
          <p:nvSpPr>
            <p:cNvPr id="40" name="TextBox 29"/>
            <p:cNvSpPr txBox="1"/>
            <p:nvPr/>
          </p:nvSpPr>
          <p:spPr>
            <a:xfrm>
              <a:off x="516602" y="386281"/>
              <a:ext cx="2961889" cy="1209503"/>
            </a:xfrm>
            <a:prstGeom prst="rect">
              <a:avLst/>
            </a:prstGeom>
            <a:noFill/>
          </p:spPr>
          <p:txBody>
            <a:bodyPr wrap="square" rtlCol="0">
              <a:spAutoFit/>
            </a:bodyPr>
            <a:lstStyle/>
            <a:p>
              <a:pPr lvl="0">
                <a:lnSpc>
                  <a:spcPct val="150000"/>
                </a:lnSpc>
                <a:defRPr/>
              </a:pPr>
              <a:r>
                <a:rPr lang="zh-CN" altLang="en-US" sz="1600" kern="0" dirty="0" smtClean="0">
                  <a:solidFill>
                    <a:sysClr val="windowText" lastClr="000000">
                      <a:lumMod val="75000"/>
                      <a:lumOff val="25000"/>
                    </a:sysClr>
                  </a:solidFill>
                  <a:latin typeface="Arial" pitchFamily="34" charset="0"/>
                  <a:ea typeface="微软雅黑" pitchFamily="34" charset="-122"/>
                  <a:cs typeface="Arial" pitchFamily="34" charset="0"/>
                </a:rPr>
                <a:t>在</a:t>
              </a:r>
              <a:r>
                <a:rPr lang="zh-CN" altLang="en-US" sz="1600" kern="0" dirty="0">
                  <a:solidFill>
                    <a:sysClr val="windowText" lastClr="000000">
                      <a:lumMod val="75000"/>
                      <a:lumOff val="25000"/>
                    </a:sysClr>
                  </a:solidFill>
                  <a:latin typeface="Arial" pitchFamily="34" charset="0"/>
                  <a:ea typeface="微软雅黑" pitchFamily="34" charset="-122"/>
                  <a:cs typeface="Arial" pitchFamily="34" charset="0"/>
                </a:rPr>
                <a:t>十二届全国人大三次会议上，李克强总理在政府工作报告中首次提出</a:t>
              </a:r>
              <a:endParaRPr kumimoji="0" lang="en-US" altLang="zh-CN" sz="16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endParaRPr>
            </a:p>
          </p:txBody>
        </p:sp>
        <p:sp>
          <p:nvSpPr>
            <p:cNvPr id="41" name="TextBox 30"/>
            <p:cNvSpPr txBox="1"/>
            <p:nvPr/>
          </p:nvSpPr>
          <p:spPr>
            <a:xfrm>
              <a:off x="4165247" y="400264"/>
              <a:ext cx="1935367" cy="1209503"/>
            </a:xfrm>
            <a:prstGeom prst="rect">
              <a:avLst/>
            </a:prstGeom>
            <a:noFill/>
          </p:spPr>
          <p:txBody>
            <a:bodyPr wrap="square" rtlCol="0">
              <a:spAutoFit/>
            </a:bodyPr>
            <a:lstStyle/>
            <a:p>
              <a:pPr lvl="0">
                <a:lnSpc>
                  <a:spcPct val="150000"/>
                </a:lnSpc>
                <a:defRPr/>
              </a:pPr>
              <a:r>
                <a:rPr lang="zh-CN" altLang="en-US" sz="1600" kern="0" dirty="0">
                  <a:solidFill>
                    <a:sysClr val="windowText" lastClr="000000">
                      <a:lumMod val="75000"/>
                      <a:lumOff val="25000"/>
                    </a:sysClr>
                  </a:solidFill>
                  <a:latin typeface="Arial" pitchFamily="34" charset="0"/>
                  <a:ea typeface="微软雅黑" pitchFamily="34" charset="-122"/>
                  <a:cs typeface="Arial" pitchFamily="34" charset="0"/>
                </a:rPr>
                <a:t>国务院印发</a:t>
              </a:r>
              <a:r>
                <a:rPr lang="en-US" altLang="zh-CN" sz="1600" kern="0" dirty="0">
                  <a:solidFill>
                    <a:sysClr val="windowText" lastClr="000000">
                      <a:lumMod val="75000"/>
                      <a:lumOff val="25000"/>
                    </a:sysClr>
                  </a:solidFill>
                  <a:latin typeface="Arial" pitchFamily="34" charset="0"/>
                  <a:ea typeface="微软雅黑" pitchFamily="34" charset="-122"/>
                  <a:cs typeface="Arial" pitchFamily="34" charset="0"/>
                </a:rPr>
                <a:t>《</a:t>
              </a:r>
              <a:r>
                <a:rPr lang="zh-CN" altLang="en-US" sz="1600" kern="0" dirty="0">
                  <a:solidFill>
                    <a:sysClr val="windowText" lastClr="000000">
                      <a:lumMod val="75000"/>
                      <a:lumOff val="25000"/>
                    </a:sysClr>
                  </a:solidFill>
                  <a:latin typeface="Arial" pitchFamily="34" charset="0"/>
                  <a:ea typeface="微软雅黑" pitchFamily="34" charset="-122"/>
                  <a:cs typeface="Arial" pitchFamily="34" charset="0"/>
                </a:rPr>
                <a:t>关于积极推进“互联网</a:t>
              </a:r>
              <a:r>
                <a:rPr lang="en-US" altLang="zh-CN" sz="1600" kern="0" dirty="0">
                  <a:solidFill>
                    <a:sysClr val="windowText" lastClr="000000">
                      <a:lumMod val="75000"/>
                      <a:lumOff val="25000"/>
                    </a:sysClr>
                  </a:solidFill>
                  <a:latin typeface="Arial" pitchFamily="34" charset="0"/>
                  <a:ea typeface="微软雅黑" pitchFamily="34" charset="-122"/>
                  <a:cs typeface="Arial" pitchFamily="34" charset="0"/>
                </a:rPr>
                <a:t>+”</a:t>
              </a:r>
              <a:r>
                <a:rPr lang="zh-CN" altLang="en-US" sz="1600" kern="0" dirty="0">
                  <a:solidFill>
                    <a:sysClr val="windowText" lastClr="000000">
                      <a:lumMod val="75000"/>
                      <a:lumOff val="25000"/>
                    </a:sysClr>
                  </a:solidFill>
                  <a:latin typeface="Arial" pitchFamily="34" charset="0"/>
                  <a:ea typeface="微软雅黑" pitchFamily="34" charset="-122"/>
                  <a:cs typeface="Arial" pitchFamily="34" charset="0"/>
                </a:rPr>
                <a:t>行动的指导意见</a:t>
              </a:r>
              <a:r>
                <a:rPr lang="en-US" altLang="zh-CN" sz="1600" kern="0" dirty="0">
                  <a:solidFill>
                    <a:sysClr val="windowText" lastClr="000000">
                      <a:lumMod val="75000"/>
                      <a:lumOff val="25000"/>
                    </a:sysClr>
                  </a:solidFill>
                  <a:latin typeface="Arial" pitchFamily="34" charset="0"/>
                  <a:ea typeface="微软雅黑" pitchFamily="34" charset="-122"/>
                  <a:cs typeface="Arial" pitchFamily="34" charset="0"/>
                </a:rPr>
                <a:t>》</a:t>
              </a:r>
              <a:endParaRPr kumimoji="0" lang="en-US" altLang="zh-CN" sz="16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endParaRPr>
            </a:p>
          </p:txBody>
        </p:sp>
        <p:sp>
          <p:nvSpPr>
            <p:cNvPr id="42" name="TextBox 31"/>
            <p:cNvSpPr txBox="1"/>
            <p:nvPr/>
          </p:nvSpPr>
          <p:spPr>
            <a:xfrm>
              <a:off x="6948264" y="400264"/>
              <a:ext cx="1970883" cy="1209503"/>
            </a:xfrm>
            <a:prstGeom prst="rect">
              <a:avLst/>
            </a:prstGeom>
            <a:noFill/>
          </p:spPr>
          <p:txBody>
            <a:bodyPr wrap="square" rtlCol="0">
              <a:spAutoFit/>
            </a:bodyPr>
            <a:lstStyle/>
            <a:p>
              <a:pPr lvl="0">
                <a:lnSpc>
                  <a:spcPct val="150000"/>
                </a:lnSpc>
                <a:defRPr/>
              </a:pPr>
              <a:r>
                <a:rPr lang="zh-CN" altLang="en-US" sz="1600" kern="0" dirty="0">
                  <a:solidFill>
                    <a:sysClr val="windowText" lastClr="000000">
                      <a:lumMod val="75000"/>
                      <a:lumOff val="25000"/>
                    </a:sysClr>
                  </a:solidFill>
                  <a:latin typeface="Arial" pitchFamily="34" charset="0"/>
                  <a:ea typeface="微软雅黑" pitchFamily="34" charset="-122"/>
                  <a:cs typeface="Arial" pitchFamily="34" charset="0"/>
                </a:rPr>
                <a:t>中国共产党第十八届中央委员会第五次全体会议指出</a:t>
              </a:r>
              <a:endParaRPr kumimoji="0" lang="en-US" altLang="zh-CN" sz="1600" b="0"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endParaRPr>
            </a:p>
          </p:txBody>
        </p:sp>
      </p:grpSp>
      <p:sp>
        <p:nvSpPr>
          <p:cNvPr id="3" name="灯片编号占位符 2"/>
          <p:cNvSpPr>
            <a:spLocks noGrp="1"/>
          </p:cNvSpPr>
          <p:nvPr>
            <p:ph type="sldNum" sz="quarter" idx="12"/>
          </p:nvPr>
        </p:nvSpPr>
        <p:spPr/>
        <p:txBody>
          <a:bodyPr/>
          <a:lstStyle/>
          <a:p>
            <a:fld id="{57F98C0C-FAF2-480B-87BE-9D56BE4863FC}" type="slidenum">
              <a:rPr lang="zh-CN" altLang="en-US" smtClean="0"/>
              <a:pPr/>
              <a:t>63</a:t>
            </a:fld>
            <a:endParaRPr lang="zh-CN" altLang="en-US"/>
          </a:p>
        </p:txBody>
      </p:sp>
      <p:cxnSp>
        <p:nvCxnSpPr>
          <p:cNvPr id="77" name="直接连接符 76"/>
          <p:cNvCxnSpPr/>
          <p:nvPr/>
        </p:nvCxnSpPr>
        <p:spPr>
          <a:xfrm>
            <a:off x="1907704" y="4653136"/>
            <a:ext cx="0" cy="576064"/>
          </a:xfrm>
          <a:prstGeom prst="line">
            <a:avLst/>
          </a:prstGeom>
        </p:spPr>
        <p:style>
          <a:lnRef idx="1">
            <a:schemeClr val="accent2"/>
          </a:lnRef>
          <a:fillRef idx="0">
            <a:schemeClr val="accent2"/>
          </a:fillRef>
          <a:effectRef idx="0">
            <a:schemeClr val="accent2"/>
          </a:effectRef>
          <a:fontRef idx="minor">
            <a:schemeClr val="tx1"/>
          </a:fontRef>
        </p:style>
      </p:cxnSp>
      <p:cxnSp>
        <p:nvCxnSpPr>
          <p:cNvPr id="78" name="直接连接符 77"/>
          <p:cNvCxnSpPr/>
          <p:nvPr/>
        </p:nvCxnSpPr>
        <p:spPr>
          <a:xfrm>
            <a:off x="4499992" y="4653136"/>
            <a:ext cx="0" cy="576064"/>
          </a:xfrm>
          <a:prstGeom prst="line">
            <a:avLst/>
          </a:prstGeom>
          <a:noFill/>
          <a:ln w="12700" cap="flat" cmpd="sng" algn="ctr">
            <a:solidFill>
              <a:srgbClr val="1F497D">
                <a:lumMod val="60000"/>
                <a:lumOff val="40000"/>
              </a:srgbClr>
            </a:solidFill>
            <a:prstDash val="solid"/>
            <a:headEnd type="none" w="med" len="med"/>
            <a:tailEnd type="diamond" w="med" len="med"/>
          </a:ln>
          <a:effectLst/>
        </p:spPr>
      </p:cxnSp>
      <p:cxnSp>
        <p:nvCxnSpPr>
          <p:cNvPr id="79" name="直接连接符 78"/>
          <p:cNvCxnSpPr/>
          <p:nvPr/>
        </p:nvCxnSpPr>
        <p:spPr>
          <a:xfrm>
            <a:off x="7020272" y="4653136"/>
            <a:ext cx="0" cy="576064"/>
          </a:xfrm>
          <a:prstGeom prst="line">
            <a:avLst/>
          </a:prstGeom>
          <a:noFill/>
          <a:ln w="12700" cap="flat" cmpd="sng" algn="ctr">
            <a:solidFill>
              <a:srgbClr val="1F497D">
                <a:lumMod val="60000"/>
                <a:lumOff val="40000"/>
              </a:srgbClr>
            </a:solidFill>
            <a:prstDash val="solid"/>
            <a:headEnd type="none" w="med" len="med"/>
            <a:tailEnd type="diamond" w="med" len="med"/>
          </a:ln>
          <a:effectLst/>
        </p:spPr>
      </p:cxnSp>
    </p:spTree>
    <p:extLst>
      <p:ext uri="{BB962C8B-B14F-4D97-AF65-F5344CB8AC3E}">
        <p14:creationId xmlns:p14="http://schemas.microsoft.com/office/powerpoint/2010/main" xmlns="" val="427327154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400" b="1" dirty="0" smtClean="0">
                <a:solidFill>
                  <a:schemeClr val="tx1"/>
                </a:solidFill>
                <a:latin typeface="黑体" panose="02010609060101010101" pitchFamily="49" charset="-122"/>
                <a:ea typeface="黑体" panose="02010609060101010101" pitchFamily="49" charset="-122"/>
              </a:rPr>
              <a:t>2.2 </a:t>
            </a:r>
            <a:r>
              <a:rPr lang="zh-CN" altLang="en-US" sz="2400" b="1" dirty="0" smtClean="0">
                <a:solidFill>
                  <a:schemeClr val="tx1"/>
                </a:solidFill>
                <a:latin typeface="黑体" panose="02010609060101010101" pitchFamily="49" charset="-122"/>
                <a:ea typeface="黑体" panose="02010609060101010101" pitchFamily="49" charset="-122"/>
              </a:rPr>
              <a:t>两个规划</a:t>
            </a:r>
            <a:r>
              <a:rPr lang="zh-CN" altLang="en-US" sz="2400" b="1" dirty="0">
                <a:solidFill>
                  <a:schemeClr val="tx1"/>
                </a:solidFill>
                <a:latin typeface="黑体" panose="02010609060101010101" pitchFamily="49" charset="-122"/>
                <a:ea typeface="黑体" panose="02010609060101010101" pitchFamily="49" charset="-122"/>
              </a:rPr>
              <a:t>原则</a:t>
            </a:r>
            <a:r>
              <a:rPr lang="zh-CN" altLang="en-US" sz="2400" b="1" dirty="0" smtClean="0">
                <a:solidFill>
                  <a:schemeClr val="tx1"/>
                </a:solidFill>
                <a:latin typeface="黑体" panose="02010609060101010101" pitchFamily="49" charset="-122"/>
                <a:ea typeface="黑体" panose="02010609060101010101" pitchFamily="49" charset="-122"/>
              </a:rPr>
              <a:t>：紧密</a:t>
            </a:r>
            <a:r>
              <a:rPr lang="zh-CN" altLang="en-US" sz="2400" b="1" dirty="0">
                <a:solidFill>
                  <a:schemeClr val="tx1"/>
                </a:solidFill>
                <a:latin typeface="黑体" panose="02010609060101010101" pitchFamily="49" charset="-122"/>
                <a:ea typeface="黑体" panose="02010609060101010101" pitchFamily="49" charset="-122"/>
              </a:rPr>
              <a:t>结合顺义特色，找</a:t>
            </a:r>
            <a:r>
              <a:rPr lang="zh-CN" altLang="en-US" sz="2400" b="1" dirty="0" smtClean="0">
                <a:solidFill>
                  <a:schemeClr val="tx1"/>
                </a:solidFill>
                <a:latin typeface="黑体" panose="02010609060101010101" pitchFamily="49" charset="-122"/>
                <a:ea typeface="黑体" panose="02010609060101010101" pitchFamily="49" charset="-122"/>
              </a:rPr>
              <a:t>准传统产业</a:t>
            </a:r>
            <a:r>
              <a:rPr lang="zh-CN" altLang="en-US" sz="2400" b="1" dirty="0">
                <a:solidFill>
                  <a:schemeClr val="tx1"/>
                </a:solidFill>
                <a:latin typeface="黑体" panose="02010609060101010101" pitchFamily="49" charset="-122"/>
                <a:ea typeface="黑体" panose="02010609060101010101" pitchFamily="49" charset="-122"/>
              </a:rPr>
              <a:t>与</a:t>
            </a:r>
            <a:r>
              <a:rPr lang="zh-CN" altLang="en-US" sz="2400" b="1" dirty="0" smtClean="0">
                <a:solidFill>
                  <a:schemeClr val="tx1"/>
                </a:solidFill>
                <a:latin typeface="黑体" panose="02010609060101010101" pitchFamily="49" charset="-122"/>
                <a:ea typeface="黑体" panose="02010609060101010101" pitchFamily="49" charset="-122"/>
              </a:rPr>
              <a:t>“互联网</a:t>
            </a:r>
            <a:r>
              <a:rPr lang="en-US" altLang="zh-CN" sz="2400" b="1" dirty="0" smtClean="0">
                <a:solidFill>
                  <a:schemeClr val="tx1"/>
                </a:solidFill>
                <a:latin typeface="黑体" panose="02010609060101010101" pitchFamily="49" charset="-122"/>
                <a:ea typeface="黑体" panose="02010609060101010101" pitchFamily="49" charset="-122"/>
              </a:rPr>
              <a:t>+”</a:t>
            </a:r>
            <a:r>
              <a:rPr lang="zh-CN" altLang="en-US" sz="2400" b="1" dirty="0" smtClean="0">
                <a:solidFill>
                  <a:schemeClr val="tx1"/>
                </a:solidFill>
                <a:latin typeface="黑体" panose="02010609060101010101" pitchFamily="49" charset="-122"/>
                <a:ea typeface="黑体" panose="02010609060101010101" pitchFamily="49" charset="-122"/>
              </a:rPr>
              <a:t>转型的结合点</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57F98C0C-FAF2-480B-87BE-9D56BE4863FC}" type="slidenum">
              <a:rPr lang="zh-CN" altLang="en-US" smtClean="0"/>
              <a:pPr/>
              <a:t>64</a:t>
            </a:fld>
            <a:endParaRPr lang="zh-CN" altLang="en-US"/>
          </a:p>
        </p:txBody>
      </p:sp>
      <p:sp>
        <p:nvSpPr>
          <p:cNvPr id="7" name="AutoShape 2"/>
          <p:cNvSpPr>
            <a:spLocks noChangeArrowheads="1"/>
          </p:cNvSpPr>
          <p:nvPr/>
        </p:nvSpPr>
        <p:spPr bwMode="auto">
          <a:xfrm>
            <a:off x="708025" y="2133600"/>
            <a:ext cx="1192213" cy="1101725"/>
          </a:xfrm>
          <a:prstGeom prst="homePlate">
            <a:avLst>
              <a:gd name="adj" fmla="val 14158"/>
            </a:avLst>
          </a:prstGeom>
          <a:solidFill>
            <a:srgbClr val="EAEAEA"/>
          </a:solidFill>
          <a:ln w="6350">
            <a:solidFill>
              <a:srgbClr val="C0C0C0"/>
            </a:solidFill>
            <a:miter lim="800000"/>
            <a:headEnd/>
            <a:tailEnd/>
          </a:ln>
          <a:effectLst>
            <a:outerShdw dist="35921" dir="2700000" algn="ctr" rotWithShape="0">
              <a:schemeClr val="bg2"/>
            </a:outerShdw>
          </a:effectLst>
        </p:spPr>
        <p:txBody>
          <a:bodyPr lIns="0" tIns="0" rIns="0" bIns="0" anchor="ctr">
            <a:noAutofit/>
          </a:bodyPr>
          <a:lstStyle/>
          <a:p>
            <a:endParaRPr lang="zh-CN" altLang="en-US">
              <a:latin typeface="微软雅黑" pitchFamily="34" charset="-122"/>
              <a:ea typeface="微软雅黑" pitchFamily="34" charset="-122"/>
            </a:endParaRPr>
          </a:p>
        </p:txBody>
      </p:sp>
      <p:sp>
        <p:nvSpPr>
          <p:cNvPr id="8" name="Text Box 3"/>
          <p:cNvSpPr txBox="1">
            <a:spLocks noChangeArrowheads="1"/>
          </p:cNvSpPr>
          <p:nvPr/>
        </p:nvSpPr>
        <p:spPr bwMode="auto">
          <a:xfrm>
            <a:off x="839788" y="2579122"/>
            <a:ext cx="928687" cy="215444"/>
          </a:xfrm>
          <a:prstGeom prst="rect">
            <a:avLst/>
          </a:prstGeom>
          <a:noFill/>
          <a:ln w="6350">
            <a:noFill/>
            <a:miter lim="800000"/>
            <a:headEnd/>
            <a:tailEnd/>
          </a:ln>
          <a:effectLst/>
        </p:spPr>
        <p:txBody>
          <a:bodyPr lIns="0" tIns="0" rIns="0" bIns="0" anchor="ctr">
            <a:noAutofit/>
          </a:bodyPr>
          <a:lstStyle/>
          <a:p>
            <a:pPr eaLnBrk="0" hangingPunct="0"/>
            <a:r>
              <a:rPr lang="zh-CN" altLang="en-US" sz="1400" b="1" dirty="0" smtClean="0">
                <a:latin typeface="微软雅黑" pitchFamily="34" charset="-122"/>
                <a:ea typeface="微软雅黑" pitchFamily="34" charset="-122"/>
              </a:rPr>
              <a:t>规划原则一</a:t>
            </a:r>
            <a:endParaRPr lang="en-US" altLang="zh-CN" sz="1400" b="1" dirty="0" smtClean="0">
              <a:latin typeface="微软雅黑" pitchFamily="34" charset="-122"/>
              <a:ea typeface="微软雅黑" pitchFamily="34" charset="-122"/>
            </a:endParaRPr>
          </a:p>
        </p:txBody>
      </p:sp>
      <p:sp>
        <p:nvSpPr>
          <p:cNvPr id="9" name="Freeform 4"/>
          <p:cNvSpPr>
            <a:spLocks/>
          </p:cNvSpPr>
          <p:nvPr/>
        </p:nvSpPr>
        <p:spPr bwMode="auto">
          <a:xfrm>
            <a:off x="1844675" y="2133600"/>
            <a:ext cx="6808788" cy="1101725"/>
          </a:xfrm>
          <a:custGeom>
            <a:avLst/>
            <a:gdLst/>
            <a:ahLst/>
            <a:cxnLst>
              <a:cxn ang="0">
                <a:pos x="4538" y="0"/>
              </a:cxn>
              <a:cxn ang="0">
                <a:pos x="0" y="0"/>
              </a:cxn>
              <a:cxn ang="0">
                <a:pos x="105" y="541"/>
              </a:cxn>
              <a:cxn ang="0">
                <a:pos x="0" y="1080"/>
              </a:cxn>
              <a:cxn ang="0">
                <a:pos x="4538" y="1080"/>
              </a:cxn>
              <a:cxn ang="0">
                <a:pos x="4538" y="0"/>
              </a:cxn>
            </a:cxnLst>
            <a:rect l="0" t="0" r="r" b="b"/>
            <a:pathLst>
              <a:path w="4538" h="1080">
                <a:moveTo>
                  <a:pt x="4538" y="0"/>
                </a:moveTo>
                <a:lnTo>
                  <a:pt x="0" y="0"/>
                </a:lnTo>
                <a:lnTo>
                  <a:pt x="105" y="541"/>
                </a:lnTo>
                <a:lnTo>
                  <a:pt x="0" y="1080"/>
                </a:lnTo>
                <a:lnTo>
                  <a:pt x="4538" y="1080"/>
                </a:lnTo>
                <a:lnTo>
                  <a:pt x="4538" y="0"/>
                </a:lnTo>
              </a:path>
            </a:pathLst>
          </a:custGeom>
          <a:noFill/>
          <a:ln w="6350" cmpd="sng">
            <a:solidFill>
              <a:srgbClr val="000000"/>
            </a:solidFill>
            <a:prstDash val="solid"/>
            <a:round/>
            <a:headEnd/>
            <a:tailEnd/>
          </a:ln>
        </p:spPr>
        <p:txBody>
          <a:bodyPr>
            <a:noAutofit/>
          </a:bodyPr>
          <a:lstStyle/>
          <a:p>
            <a:endParaRPr lang="zh-CN" altLang="en-US">
              <a:latin typeface="微软雅黑" pitchFamily="34" charset="-122"/>
              <a:ea typeface="微软雅黑" pitchFamily="34" charset="-122"/>
            </a:endParaRPr>
          </a:p>
        </p:txBody>
      </p:sp>
      <p:sp>
        <p:nvSpPr>
          <p:cNvPr id="10" name="Rectangle 5"/>
          <p:cNvSpPr>
            <a:spLocks noChangeArrowheads="1"/>
          </p:cNvSpPr>
          <p:nvPr/>
        </p:nvSpPr>
        <p:spPr bwMode="auto">
          <a:xfrm>
            <a:off x="2152650" y="2546397"/>
            <a:ext cx="6354763" cy="285656"/>
          </a:xfrm>
          <a:prstGeom prst="rect">
            <a:avLst/>
          </a:prstGeom>
          <a:noFill/>
          <a:ln w="6350">
            <a:noFill/>
            <a:miter lim="800000"/>
            <a:headEnd/>
            <a:tailEnd/>
          </a:ln>
          <a:effectLst/>
        </p:spPr>
        <p:txBody>
          <a:bodyPr lIns="0" tIns="0" rIns="0" bIns="0" anchor="ctr">
            <a:noAutofit/>
          </a:bodyPr>
          <a:lstStyle/>
          <a:p>
            <a:pPr marL="190500" lvl="1" indent="-188913" defTabSz="330200">
              <a:lnSpc>
                <a:spcPct val="130000"/>
              </a:lnSpc>
              <a:spcBef>
                <a:spcPct val="20000"/>
              </a:spcBef>
              <a:buFont typeface="Wingdings" pitchFamily="2" charset="2"/>
              <a:buChar char="Ø"/>
              <a:tabLst>
                <a:tab pos="8521700" algn="r"/>
              </a:tabLst>
            </a:pPr>
            <a:r>
              <a:rPr lang="zh-CN" altLang="zh-CN" sz="1600" dirty="0" smtClean="0">
                <a:latin typeface="微软雅黑" pitchFamily="34" charset="-122"/>
                <a:ea typeface="微软雅黑" pitchFamily="34" charset="-122"/>
              </a:rPr>
              <a:t>紧密结合顺义区产业主要特征，助力产业转型升级</a:t>
            </a:r>
            <a:endParaRPr lang="zh-CN" altLang="de-DE" sz="1600" b="1" dirty="0">
              <a:latin typeface="微软雅黑" pitchFamily="34" charset="-122"/>
              <a:ea typeface="微软雅黑" pitchFamily="34" charset="-122"/>
            </a:endParaRPr>
          </a:p>
        </p:txBody>
      </p:sp>
      <p:sp>
        <p:nvSpPr>
          <p:cNvPr id="15" name="AutoShape 10"/>
          <p:cNvSpPr>
            <a:spLocks noChangeArrowheads="1"/>
          </p:cNvSpPr>
          <p:nvPr/>
        </p:nvSpPr>
        <p:spPr bwMode="auto">
          <a:xfrm>
            <a:off x="708025" y="4652963"/>
            <a:ext cx="1192213" cy="1101725"/>
          </a:xfrm>
          <a:prstGeom prst="homePlate">
            <a:avLst>
              <a:gd name="adj" fmla="val 14158"/>
            </a:avLst>
          </a:prstGeom>
          <a:solidFill>
            <a:srgbClr val="EAEAEA"/>
          </a:solidFill>
          <a:ln w="6350">
            <a:solidFill>
              <a:srgbClr val="C0C0C0"/>
            </a:solidFill>
            <a:miter lim="800000"/>
            <a:headEnd/>
            <a:tailEnd/>
          </a:ln>
          <a:effectLst>
            <a:outerShdw dist="35921" dir="2700000" algn="ctr" rotWithShape="0">
              <a:schemeClr val="bg2"/>
            </a:outerShdw>
          </a:effectLst>
        </p:spPr>
        <p:txBody>
          <a:bodyPr lIns="0" tIns="0" rIns="0" bIns="0" anchor="ctr">
            <a:noAutofit/>
          </a:bodyPr>
          <a:lstStyle/>
          <a:p>
            <a:endParaRPr lang="zh-CN" altLang="en-US">
              <a:latin typeface="微软雅黑" pitchFamily="34" charset="-122"/>
              <a:ea typeface="微软雅黑" pitchFamily="34" charset="-122"/>
            </a:endParaRPr>
          </a:p>
        </p:txBody>
      </p:sp>
      <p:sp>
        <p:nvSpPr>
          <p:cNvPr id="16" name="Text Box 11"/>
          <p:cNvSpPr txBox="1">
            <a:spLocks noChangeArrowheads="1"/>
          </p:cNvSpPr>
          <p:nvPr/>
        </p:nvSpPr>
        <p:spPr bwMode="auto">
          <a:xfrm>
            <a:off x="839788" y="5098485"/>
            <a:ext cx="928687" cy="215444"/>
          </a:xfrm>
          <a:prstGeom prst="rect">
            <a:avLst/>
          </a:prstGeom>
          <a:noFill/>
          <a:ln w="6350">
            <a:noFill/>
            <a:miter lim="800000"/>
            <a:headEnd/>
            <a:tailEnd/>
          </a:ln>
          <a:effectLst/>
        </p:spPr>
        <p:txBody>
          <a:bodyPr lIns="0" tIns="0" rIns="0" bIns="0" anchor="ctr">
            <a:noAutofit/>
          </a:bodyPr>
          <a:lstStyle/>
          <a:p>
            <a:pPr eaLnBrk="0" hangingPunct="0"/>
            <a:r>
              <a:rPr lang="zh-CN" altLang="en-US" sz="1400" b="1" dirty="0" smtClean="0">
                <a:latin typeface="微软雅黑" pitchFamily="34" charset="-122"/>
                <a:ea typeface="微软雅黑" pitchFamily="34" charset="-122"/>
              </a:rPr>
              <a:t>规划原则二</a:t>
            </a:r>
            <a:endParaRPr lang="en-US" altLang="zh-CN" sz="1400" b="1" dirty="0">
              <a:latin typeface="微软雅黑" pitchFamily="34" charset="-122"/>
              <a:ea typeface="微软雅黑" pitchFamily="34" charset="-122"/>
            </a:endParaRPr>
          </a:p>
        </p:txBody>
      </p:sp>
      <p:sp>
        <p:nvSpPr>
          <p:cNvPr id="17" name="Freeform 12"/>
          <p:cNvSpPr>
            <a:spLocks/>
          </p:cNvSpPr>
          <p:nvPr/>
        </p:nvSpPr>
        <p:spPr bwMode="auto">
          <a:xfrm>
            <a:off x="1844675" y="4652963"/>
            <a:ext cx="6808788" cy="1101725"/>
          </a:xfrm>
          <a:custGeom>
            <a:avLst/>
            <a:gdLst/>
            <a:ahLst/>
            <a:cxnLst>
              <a:cxn ang="0">
                <a:pos x="4538" y="0"/>
              </a:cxn>
              <a:cxn ang="0">
                <a:pos x="0" y="0"/>
              </a:cxn>
              <a:cxn ang="0">
                <a:pos x="105" y="541"/>
              </a:cxn>
              <a:cxn ang="0">
                <a:pos x="0" y="1080"/>
              </a:cxn>
              <a:cxn ang="0">
                <a:pos x="4538" y="1080"/>
              </a:cxn>
              <a:cxn ang="0">
                <a:pos x="4538" y="0"/>
              </a:cxn>
            </a:cxnLst>
            <a:rect l="0" t="0" r="r" b="b"/>
            <a:pathLst>
              <a:path w="4538" h="1080">
                <a:moveTo>
                  <a:pt x="4538" y="0"/>
                </a:moveTo>
                <a:lnTo>
                  <a:pt x="0" y="0"/>
                </a:lnTo>
                <a:lnTo>
                  <a:pt x="105" y="541"/>
                </a:lnTo>
                <a:lnTo>
                  <a:pt x="0" y="1080"/>
                </a:lnTo>
                <a:lnTo>
                  <a:pt x="4538" y="1080"/>
                </a:lnTo>
                <a:lnTo>
                  <a:pt x="4538" y="0"/>
                </a:lnTo>
              </a:path>
            </a:pathLst>
          </a:custGeom>
          <a:noFill/>
          <a:ln w="6350" cmpd="sng">
            <a:solidFill>
              <a:srgbClr val="000000"/>
            </a:solidFill>
            <a:prstDash val="solid"/>
            <a:round/>
            <a:headEnd/>
            <a:tailEnd/>
          </a:ln>
        </p:spPr>
        <p:txBody>
          <a:bodyPr>
            <a:noAutofit/>
          </a:bodyPr>
          <a:lstStyle/>
          <a:p>
            <a:endParaRPr lang="zh-CN" altLang="en-US">
              <a:latin typeface="微软雅黑" pitchFamily="34" charset="-122"/>
              <a:ea typeface="微软雅黑" pitchFamily="34" charset="-122"/>
            </a:endParaRPr>
          </a:p>
        </p:txBody>
      </p:sp>
      <p:sp>
        <p:nvSpPr>
          <p:cNvPr id="18" name="Rectangle 13"/>
          <p:cNvSpPr>
            <a:spLocks noChangeArrowheads="1"/>
          </p:cNvSpPr>
          <p:nvPr/>
        </p:nvSpPr>
        <p:spPr bwMode="auto">
          <a:xfrm>
            <a:off x="2152650" y="5063484"/>
            <a:ext cx="6354763" cy="290208"/>
          </a:xfrm>
          <a:prstGeom prst="rect">
            <a:avLst/>
          </a:prstGeom>
          <a:noFill/>
          <a:ln w="6350">
            <a:noFill/>
            <a:miter lim="800000"/>
            <a:headEnd/>
            <a:tailEnd/>
          </a:ln>
          <a:effectLst/>
        </p:spPr>
        <p:txBody>
          <a:bodyPr lIns="0" tIns="0" rIns="0" bIns="0" anchor="ctr">
            <a:noAutofit/>
          </a:bodyPr>
          <a:lstStyle/>
          <a:p>
            <a:pPr marL="190500" lvl="1" indent="-188913" defTabSz="330200">
              <a:lnSpc>
                <a:spcPct val="130000"/>
              </a:lnSpc>
              <a:spcBef>
                <a:spcPct val="20000"/>
              </a:spcBef>
              <a:buFont typeface="Wingdings" pitchFamily="2" charset="2"/>
              <a:buChar char="Ø"/>
              <a:tabLst>
                <a:tab pos="8521700" algn="r"/>
              </a:tabLst>
            </a:pPr>
            <a:r>
              <a:rPr lang="zh-CN" altLang="zh-CN" sz="1600" dirty="0" smtClean="0">
                <a:latin typeface="微软雅黑" pitchFamily="34" charset="-122"/>
                <a:ea typeface="微软雅黑" pitchFamily="34" charset="-122"/>
              </a:rPr>
              <a:t>打造</a:t>
            </a:r>
            <a:r>
              <a:rPr lang="en-US" altLang="zh-CN" sz="1600" dirty="0" smtClean="0">
                <a:latin typeface="微软雅黑" pitchFamily="34" charset="-122"/>
                <a:ea typeface="微软雅黑" pitchFamily="34" charset="-122"/>
              </a:rPr>
              <a:t>“</a:t>
            </a:r>
            <a:r>
              <a:rPr lang="zh-CN" altLang="zh-CN" sz="1600" dirty="0" smtClean="0">
                <a:latin typeface="微软雅黑" pitchFamily="34" charset="-122"/>
                <a:ea typeface="微软雅黑" pitchFamily="34" charset="-122"/>
              </a:rPr>
              <a:t>互联网</a:t>
            </a:r>
            <a:r>
              <a:rPr lang="en-US" altLang="zh-CN" sz="1600" dirty="0" smtClean="0">
                <a:latin typeface="微软雅黑" pitchFamily="34" charset="-122"/>
                <a:ea typeface="微软雅黑" pitchFamily="34" charset="-122"/>
              </a:rPr>
              <a:t>+</a:t>
            </a:r>
            <a:r>
              <a:rPr lang="zh-CN" altLang="zh-CN" sz="1600" dirty="0" smtClean="0">
                <a:latin typeface="微软雅黑" pitchFamily="34" charset="-122"/>
                <a:ea typeface="微软雅黑" pitchFamily="34" charset="-122"/>
              </a:rPr>
              <a:t>能力平台</a:t>
            </a:r>
            <a:r>
              <a:rPr lang="en-US" altLang="zh-CN" sz="1600" dirty="0" smtClean="0">
                <a:latin typeface="微软雅黑" pitchFamily="34" charset="-122"/>
                <a:ea typeface="微软雅黑" pitchFamily="34" charset="-122"/>
              </a:rPr>
              <a:t>”</a:t>
            </a:r>
            <a:r>
              <a:rPr lang="zh-CN" altLang="zh-CN" sz="1600" dirty="0" smtClean="0">
                <a:latin typeface="微软雅黑" pitchFamily="34" charset="-122"/>
                <a:ea typeface="微软雅黑" pitchFamily="34" charset="-122"/>
              </a:rPr>
              <a:t>，提升软件与信息技术服务能力</a:t>
            </a:r>
            <a:endParaRPr lang="zh-CN" altLang="de-DE" sz="1600" b="1" dirty="0">
              <a:latin typeface="微软雅黑" pitchFamily="34" charset="-122"/>
              <a:ea typeface="微软雅黑" pitchFamily="34" charset="-122"/>
            </a:endParaRPr>
          </a:p>
        </p:txBody>
      </p:sp>
    </p:spTree>
    <p:extLst>
      <p:ext uri="{BB962C8B-B14F-4D97-AF65-F5344CB8AC3E}">
        <p14:creationId xmlns:p14="http://schemas.microsoft.com/office/powerpoint/2010/main" xmlns="" val="93871364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65</a:t>
            </a:fld>
            <a:endParaRPr lang="zh-CN" altLang="en-US"/>
          </a:p>
        </p:txBody>
      </p:sp>
      <p:sp>
        <p:nvSpPr>
          <p:cNvPr id="3" name="矩形 2"/>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400" b="1" dirty="0" smtClean="0">
                <a:solidFill>
                  <a:schemeClr val="tx1"/>
                </a:solidFill>
                <a:latin typeface="黑体" panose="02010609060101010101" pitchFamily="49" charset="-122"/>
                <a:ea typeface="黑体" panose="02010609060101010101" pitchFamily="49" charset="-122"/>
              </a:rPr>
              <a:t>2.3 </a:t>
            </a:r>
            <a:r>
              <a:rPr lang="zh-CN" altLang="en-US" sz="2400" b="1" dirty="0" smtClean="0">
                <a:solidFill>
                  <a:schemeClr val="tx1"/>
                </a:solidFill>
                <a:latin typeface="黑体" panose="02010609060101010101" pitchFamily="49" charset="-122"/>
                <a:ea typeface="黑体" panose="02010609060101010101" pitchFamily="49" charset="-122"/>
              </a:rPr>
              <a:t>三个规划</a:t>
            </a:r>
            <a:r>
              <a:rPr lang="zh-CN" altLang="en-US" sz="2400" b="1" dirty="0">
                <a:solidFill>
                  <a:schemeClr val="tx1"/>
                </a:solidFill>
                <a:latin typeface="黑体" panose="02010609060101010101" pitchFamily="49" charset="-122"/>
                <a:ea typeface="黑体" panose="02010609060101010101" pitchFamily="49" charset="-122"/>
              </a:rPr>
              <a:t>目标</a:t>
            </a:r>
            <a:r>
              <a:rPr lang="zh-CN" altLang="en-US" sz="2400" b="1" dirty="0" smtClean="0">
                <a:solidFill>
                  <a:schemeClr val="tx1"/>
                </a:solidFill>
                <a:latin typeface="黑体" panose="02010609060101010101" pitchFamily="49" charset="-122"/>
                <a:ea typeface="黑体" panose="02010609060101010101" pitchFamily="49" charset="-122"/>
              </a:rPr>
              <a:t>：“十三五”时期，实现三大产业集群创新发展，促进两化深度融合</a:t>
            </a:r>
            <a:endParaRPr lang="zh-CN" altLang="en-US" sz="2400" b="1" dirty="0">
              <a:solidFill>
                <a:schemeClr val="tx1"/>
              </a:solidFill>
              <a:latin typeface="黑体" panose="02010609060101010101" pitchFamily="49" charset="-122"/>
              <a:ea typeface="黑体" panose="02010609060101010101" pitchFamily="49" charset="-122"/>
            </a:endParaRPr>
          </a:p>
        </p:txBody>
      </p:sp>
      <p:grpSp>
        <p:nvGrpSpPr>
          <p:cNvPr id="4" name="组合 3"/>
          <p:cNvGrpSpPr/>
          <p:nvPr/>
        </p:nvGrpSpPr>
        <p:grpSpPr>
          <a:xfrm>
            <a:off x="323528" y="2276872"/>
            <a:ext cx="8479408" cy="3816425"/>
            <a:chOff x="323528" y="2411443"/>
            <a:chExt cx="8479408" cy="3691297"/>
          </a:xfrm>
        </p:grpSpPr>
        <p:grpSp>
          <p:nvGrpSpPr>
            <p:cNvPr id="5" name="组合 4"/>
            <p:cNvGrpSpPr/>
            <p:nvPr/>
          </p:nvGrpSpPr>
          <p:grpSpPr>
            <a:xfrm>
              <a:off x="395536" y="2411443"/>
              <a:ext cx="8407400" cy="3691297"/>
              <a:chOff x="395536" y="2372076"/>
              <a:chExt cx="8407400" cy="3169642"/>
            </a:xfrm>
          </p:grpSpPr>
          <p:sp>
            <p:nvSpPr>
              <p:cNvPr id="11" name="AutoShape 3"/>
              <p:cNvSpPr>
                <a:spLocks noChangeArrowheads="1"/>
              </p:cNvSpPr>
              <p:nvPr/>
            </p:nvSpPr>
            <p:spPr bwMode="auto">
              <a:xfrm>
                <a:off x="395536" y="4764254"/>
                <a:ext cx="1263650" cy="658812"/>
              </a:xfrm>
              <a:prstGeom prst="homePlate">
                <a:avLst>
                  <a:gd name="adj" fmla="val 25095"/>
                </a:avLst>
              </a:prstGeom>
              <a:solidFill>
                <a:srgbClr val="FFC000">
                  <a:alpha val="50000"/>
                </a:srgbClr>
              </a:solidFill>
              <a:ln>
                <a:noFill/>
                <a:headEnd/>
                <a:tailEnd/>
              </a:ln>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endParaRPr lang="zh-CN" altLang="en-US">
                  <a:ea typeface="宋体" pitchFamily="2" charset="-122"/>
                  <a:cs typeface="Arial" charset="0"/>
                </a:endParaRPr>
              </a:p>
            </p:txBody>
          </p:sp>
          <p:sp>
            <p:nvSpPr>
              <p:cNvPr id="12" name="Freeform 5"/>
              <p:cNvSpPr>
                <a:spLocks/>
              </p:cNvSpPr>
              <p:nvPr/>
            </p:nvSpPr>
            <p:spPr bwMode="auto">
              <a:xfrm>
                <a:off x="1598861" y="4704454"/>
                <a:ext cx="7204075" cy="837264"/>
              </a:xfrm>
              <a:custGeom>
                <a:avLst/>
                <a:gdLst>
                  <a:gd name="T0" fmla="*/ 4538 w 4538"/>
                  <a:gd name="T1" fmla="*/ 0 h 1080"/>
                  <a:gd name="T2" fmla="*/ 0 w 4538"/>
                  <a:gd name="T3" fmla="*/ 0 h 1080"/>
                  <a:gd name="T4" fmla="*/ 105 w 4538"/>
                  <a:gd name="T5" fmla="*/ 541 h 1080"/>
                  <a:gd name="T6" fmla="*/ 0 w 4538"/>
                  <a:gd name="T7" fmla="*/ 1080 h 1080"/>
                  <a:gd name="T8" fmla="*/ 4538 w 4538"/>
                  <a:gd name="T9" fmla="*/ 1080 h 1080"/>
                  <a:gd name="T10" fmla="*/ 4538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noFill/>
              <a:ln w="63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oAutofit/>
              </a:bodyPr>
              <a:lstStyle/>
              <a:p>
                <a:endParaRPr lang="zh-CN" altLang="en-US"/>
              </a:p>
            </p:txBody>
          </p:sp>
          <p:sp>
            <p:nvSpPr>
              <p:cNvPr id="13" name="Rectangle 6"/>
              <p:cNvSpPr>
                <a:spLocks noChangeArrowheads="1"/>
              </p:cNvSpPr>
              <p:nvPr/>
            </p:nvSpPr>
            <p:spPr bwMode="auto">
              <a:xfrm>
                <a:off x="1924299" y="5063277"/>
                <a:ext cx="6724650"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oAutofit/>
              </a:bodyPr>
              <a:lstStyle/>
              <a:p>
                <a:pPr lvl="0">
                  <a:lnSpc>
                    <a:spcPct val="120000"/>
                  </a:lnSpc>
                  <a:defRPr/>
                </a:pPr>
                <a:r>
                  <a:rPr lang="zh-CN" altLang="zh-CN" sz="1400" dirty="0" smtClean="0"/>
                  <a:t>调整和优化人才队伍结构，创新人才培养模式，拓宽人才引进渠道，营造有利于优秀人才脱颖而出的成长环境，着力培养一批高端领军人才，形成结构合理、满足产业发展需求的高素质人才队伍。</a:t>
                </a:r>
                <a:endParaRPr lang="zh-CN" altLang="en-US" sz="1400" kern="0" dirty="0">
                  <a:solidFill>
                    <a:sysClr val="window" lastClr="FFFFFF"/>
                  </a:solidFill>
                  <a:latin typeface="Arial" pitchFamily="34" charset="0"/>
                  <a:ea typeface="微软雅黑" pitchFamily="34" charset="-122"/>
                  <a:cs typeface="Arial" pitchFamily="34" charset="0"/>
                </a:endParaRPr>
              </a:p>
            </p:txBody>
          </p:sp>
          <p:sp>
            <p:nvSpPr>
              <p:cNvPr id="20" name="AutoShape 15"/>
              <p:cNvSpPr>
                <a:spLocks noChangeArrowheads="1"/>
              </p:cNvSpPr>
              <p:nvPr/>
            </p:nvSpPr>
            <p:spPr bwMode="auto">
              <a:xfrm>
                <a:off x="395536" y="3686814"/>
                <a:ext cx="1263650" cy="658813"/>
              </a:xfrm>
              <a:prstGeom prst="homePlate">
                <a:avLst>
                  <a:gd name="adj" fmla="val 25095"/>
                </a:avLst>
              </a:prstGeom>
              <a:solidFill>
                <a:srgbClr val="FFC000">
                  <a:alpha val="50000"/>
                </a:srgbClr>
              </a:solidFill>
              <a:ln>
                <a:noFill/>
                <a:headEnd/>
                <a:tailEnd/>
              </a:ln>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endParaRPr lang="zh-CN" altLang="en-US">
                  <a:ea typeface="宋体" pitchFamily="2" charset="-122"/>
                  <a:cs typeface="Arial" charset="0"/>
                </a:endParaRPr>
              </a:p>
            </p:txBody>
          </p:sp>
          <p:sp>
            <p:nvSpPr>
              <p:cNvPr id="21" name="Freeform 17"/>
              <p:cNvSpPr>
                <a:spLocks/>
              </p:cNvSpPr>
              <p:nvPr/>
            </p:nvSpPr>
            <p:spPr bwMode="auto">
              <a:xfrm>
                <a:off x="1598861" y="3508363"/>
                <a:ext cx="7204075" cy="1016677"/>
              </a:xfrm>
              <a:custGeom>
                <a:avLst/>
                <a:gdLst>
                  <a:gd name="T0" fmla="*/ 4538 w 4538"/>
                  <a:gd name="T1" fmla="*/ 0 h 1080"/>
                  <a:gd name="T2" fmla="*/ 0 w 4538"/>
                  <a:gd name="T3" fmla="*/ 0 h 1080"/>
                  <a:gd name="T4" fmla="*/ 105 w 4538"/>
                  <a:gd name="T5" fmla="*/ 541 h 1080"/>
                  <a:gd name="T6" fmla="*/ 0 w 4538"/>
                  <a:gd name="T7" fmla="*/ 1080 h 1080"/>
                  <a:gd name="T8" fmla="*/ 4538 w 4538"/>
                  <a:gd name="T9" fmla="*/ 1080 h 1080"/>
                  <a:gd name="T10" fmla="*/ 4538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noFill/>
              <a:ln w="63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oAutofit/>
              </a:bodyPr>
              <a:lstStyle/>
              <a:p>
                <a:endParaRPr lang="zh-CN" altLang="en-US"/>
              </a:p>
            </p:txBody>
          </p:sp>
          <p:sp>
            <p:nvSpPr>
              <p:cNvPr id="22" name="Rectangle 18"/>
              <p:cNvSpPr>
                <a:spLocks noChangeArrowheads="1"/>
              </p:cNvSpPr>
              <p:nvPr/>
            </p:nvSpPr>
            <p:spPr bwMode="auto">
              <a:xfrm>
                <a:off x="1924299" y="3910652"/>
                <a:ext cx="6724650"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oAutofit/>
              </a:bodyPr>
              <a:lstStyle/>
              <a:p>
                <a:pPr>
                  <a:lnSpc>
                    <a:spcPct val="120000"/>
                  </a:lnSpc>
                  <a:defRPr/>
                </a:pPr>
                <a:r>
                  <a:rPr lang="zh-CN" altLang="zh-CN" sz="1400" dirty="0" smtClean="0"/>
                  <a:t>基本形成以企业为主体的产业创新体系，利用新兴互联网技术与临空经济核心区、中关村科技园区顺义园、绿色生态产业功能区等产业紧密融合，着力打造一个“互联网</a:t>
                </a:r>
                <a:r>
                  <a:rPr lang="en-US" altLang="zh-CN" sz="1400" dirty="0" smtClean="0"/>
                  <a:t>+</a:t>
                </a:r>
                <a:r>
                  <a:rPr lang="zh-CN" altLang="zh-CN" sz="1400" dirty="0" smtClean="0"/>
                  <a:t>”能力平台、扶持发展两项关键技术、推动建设三大产业应用，形成互联网</a:t>
                </a:r>
                <a:r>
                  <a:rPr lang="en-US" altLang="zh-CN" sz="1400" dirty="0" smtClean="0"/>
                  <a:t>+</a:t>
                </a:r>
                <a:r>
                  <a:rPr lang="zh-CN" altLang="zh-CN" sz="1400" dirty="0" smtClean="0"/>
                  <a:t>传统产业经济新业态，带动工业制造业、农业等传统产业转型升级。</a:t>
                </a:r>
                <a:endParaRPr lang="zh-CN" altLang="en-US" sz="1400" kern="0" dirty="0">
                  <a:latin typeface="微软雅黑" pitchFamily="34" charset="-122"/>
                  <a:ea typeface="微软雅黑" pitchFamily="34" charset="-122"/>
                  <a:cs typeface="Arial" pitchFamily="34" charset="0"/>
                </a:endParaRPr>
              </a:p>
            </p:txBody>
          </p:sp>
          <p:sp>
            <p:nvSpPr>
              <p:cNvPr id="23" name="AutoShape 19"/>
              <p:cNvSpPr>
                <a:spLocks noChangeArrowheads="1"/>
              </p:cNvSpPr>
              <p:nvPr/>
            </p:nvSpPr>
            <p:spPr bwMode="auto">
              <a:xfrm>
                <a:off x="395536" y="2550527"/>
                <a:ext cx="1263650" cy="658813"/>
              </a:xfrm>
              <a:prstGeom prst="homePlate">
                <a:avLst>
                  <a:gd name="adj" fmla="val 25095"/>
                </a:avLst>
              </a:prstGeom>
              <a:solidFill>
                <a:srgbClr val="FFC000">
                  <a:alpha val="50000"/>
                </a:srgbClr>
              </a:solidFill>
              <a:ln>
                <a:noFill/>
                <a:headEnd/>
                <a:tailEnd/>
              </a:ln>
            </p:spPr>
            <p:style>
              <a:lnRef idx="1">
                <a:schemeClr val="accent3"/>
              </a:lnRef>
              <a:fillRef idx="2">
                <a:schemeClr val="accent3"/>
              </a:fillRef>
              <a:effectRef idx="1">
                <a:schemeClr val="accent3"/>
              </a:effectRef>
              <a:fontRef idx="minor">
                <a:schemeClr val="dk1"/>
              </a:fontRef>
            </p:style>
            <p:txBody>
              <a:bodyPr lIns="0" tIns="0" rIns="0" bIns="0" anchor="ctr">
                <a:noAutofit/>
              </a:bodyPr>
              <a:lstStyle/>
              <a:p>
                <a:pPr>
                  <a:defRPr/>
                </a:pPr>
                <a:endParaRPr lang="zh-CN" altLang="en-US">
                  <a:ea typeface="宋体" pitchFamily="2" charset="-122"/>
                  <a:cs typeface="Arial" charset="0"/>
                </a:endParaRPr>
              </a:p>
            </p:txBody>
          </p:sp>
          <p:sp>
            <p:nvSpPr>
              <p:cNvPr id="24" name="Freeform 21"/>
              <p:cNvSpPr>
                <a:spLocks/>
              </p:cNvSpPr>
              <p:nvPr/>
            </p:nvSpPr>
            <p:spPr bwMode="auto">
              <a:xfrm>
                <a:off x="1598861" y="2372076"/>
                <a:ext cx="7204075" cy="956873"/>
              </a:xfrm>
              <a:custGeom>
                <a:avLst/>
                <a:gdLst>
                  <a:gd name="T0" fmla="*/ 4538 w 4538"/>
                  <a:gd name="T1" fmla="*/ 0 h 1080"/>
                  <a:gd name="T2" fmla="*/ 0 w 4538"/>
                  <a:gd name="T3" fmla="*/ 0 h 1080"/>
                  <a:gd name="T4" fmla="*/ 105 w 4538"/>
                  <a:gd name="T5" fmla="*/ 541 h 1080"/>
                  <a:gd name="T6" fmla="*/ 0 w 4538"/>
                  <a:gd name="T7" fmla="*/ 1080 h 1080"/>
                  <a:gd name="T8" fmla="*/ 4538 w 4538"/>
                  <a:gd name="T9" fmla="*/ 1080 h 1080"/>
                  <a:gd name="T10" fmla="*/ 4538 w 4538"/>
                  <a:gd name="T11" fmla="*/ 0 h 1080"/>
                  <a:gd name="T12" fmla="*/ 0 60000 65536"/>
                  <a:gd name="T13" fmla="*/ 0 60000 65536"/>
                  <a:gd name="T14" fmla="*/ 0 60000 65536"/>
                  <a:gd name="T15" fmla="*/ 0 60000 65536"/>
                  <a:gd name="T16" fmla="*/ 0 60000 65536"/>
                  <a:gd name="T17" fmla="*/ 0 60000 65536"/>
                  <a:gd name="T18" fmla="*/ 0 w 4538"/>
                  <a:gd name="T19" fmla="*/ 0 h 1080"/>
                  <a:gd name="T20" fmla="*/ 4538 w 4538"/>
                  <a:gd name="T21" fmla="*/ 1080 h 1080"/>
                </a:gdLst>
                <a:ahLst/>
                <a:cxnLst>
                  <a:cxn ang="T12">
                    <a:pos x="T0" y="T1"/>
                  </a:cxn>
                  <a:cxn ang="T13">
                    <a:pos x="T2" y="T3"/>
                  </a:cxn>
                  <a:cxn ang="T14">
                    <a:pos x="T4" y="T5"/>
                  </a:cxn>
                  <a:cxn ang="T15">
                    <a:pos x="T6" y="T7"/>
                  </a:cxn>
                  <a:cxn ang="T16">
                    <a:pos x="T8" y="T9"/>
                  </a:cxn>
                  <a:cxn ang="T17">
                    <a:pos x="T10" y="T11"/>
                  </a:cxn>
                </a:cxnLst>
                <a:rect l="T18" t="T19" r="T20" b="T21"/>
                <a:pathLst>
                  <a:path w="4538" h="1080">
                    <a:moveTo>
                      <a:pt x="4538" y="0"/>
                    </a:moveTo>
                    <a:lnTo>
                      <a:pt x="0" y="0"/>
                    </a:lnTo>
                    <a:lnTo>
                      <a:pt x="105" y="541"/>
                    </a:lnTo>
                    <a:lnTo>
                      <a:pt x="0" y="1080"/>
                    </a:lnTo>
                    <a:lnTo>
                      <a:pt x="4538" y="1080"/>
                    </a:lnTo>
                    <a:lnTo>
                      <a:pt x="4538" y="0"/>
                    </a:lnTo>
                  </a:path>
                </a:pathLst>
              </a:custGeom>
              <a:noFill/>
              <a:ln w="6350">
                <a:solidFill>
                  <a:srgbClr val="000000"/>
                </a:solidFill>
                <a:round/>
                <a:headEnd/>
                <a:tailEnd/>
              </a:ln>
              <a:extLst>
                <a:ext uri="{909E8E84-426E-40DD-AFC4-6F175D3DCCD1}">
                  <a14:hiddenFill xmlns:a14="http://schemas.microsoft.com/office/drawing/2010/main" xmlns="">
                    <a:solidFill>
                      <a:srgbClr val="FFFFFF"/>
                    </a:solidFill>
                  </a14:hiddenFill>
                </a:ext>
              </a:extLst>
            </p:spPr>
            <p:txBody>
              <a:bodyPr>
                <a:noAutofit/>
              </a:bodyPr>
              <a:lstStyle/>
              <a:p>
                <a:endParaRPr lang="zh-CN" altLang="en-US"/>
              </a:p>
            </p:txBody>
          </p:sp>
          <p:sp>
            <p:nvSpPr>
              <p:cNvPr id="25" name="Rectangle 22"/>
              <p:cNvSpPr>
                <a:spLocks noChangeArrowheads="1"/>
              </p:cNvSpPr>
              <p:nvPr/>
            </p:nvSpPr>
            <p:spPr bwMode="auto">
              <a:xfrm>
                <a:off x="1924299" y="2774363"/>
                <a:ext cx="6724650" cy="2127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6350">
                    <a:solidFill>
                      <a:srgbClr val="000000"/>
                    </a:solidFill>
                    <a:miter lim="800000"/>
                    <a:headEnd/>
                    <a:tailEnd/>
                  </a14:hiddenLine>
                </a:ext>
              </a:extLst>
            </p:spPr>
            <p:txBody>
              <a:bodyPr lIns="0" tIns="0" rIns="0" bIns="0" anchor="ctr">
                <a:noAutofit/>
              </a:bodyPr>
              <a:lstStyle/>
              <a:p>
                <a:pPr>
                  <a:lnSpc>
                    <a:spcPct val="120000"/>
                  </a:lnSpc>
                  <a:defRPr/>
                </a:pPr>
                <a:r>
                  <a:rPr lang="zh-CN" altLang="zh-CN" sz="1400" dirty="0" smtClean="0"/>
                  <a:t>到</a:t>
                </a:r>
                <a:r>
                  <a:rPr lang="en-US" altLang="zh-CN" sz="1400" dirty="0" smtClean="0"/>
                  <a:t>2020</a:t>
                </a:r>
                <a:r>
                  <a:rPr lang="zh-CN" altLang="zh-CN" sz="1400" dirty="0" smtClean="0"/>
                  <a:t>年，预计全区生产总值突破</a:t>
                </a:r>
                <a:r>
                  <a:rPr lang="en-US" altLang="zh-CN" sz="1400" dirty="0" smtClean="0"/>
                  <a:t>2000</a:t>
                </a:r>
                <a:r>
                  <a:rPr lang="zh-CN" altLang="zh-CN" sz="1400" dirty="0" smtClean="0"/>
                  <a:t>亿元，将新增第三代半导体、地理信息、生物制药等</a:t>
                </a:r>
                <a:r>
                  <a:rPr lang="en-US" altLang="zh-CN" sz="1400" dirty="0" smtClean="0"/>
                  <a:t>10</a:t>
                </a:r>
                <a:r>
                  <a:rPr lang="zh-CN" altLang="zh-CN" sz="1400" dirty="0" smtClean="0"/>
                  <a:t>个“百亿级”产业集群，高新技术企业产值贡献将占比</a:t>
                </a:r>
                <a:r>
                  <a:rPr lang="en-US" altLang="zh-CN" sz="1400" dirty="0" smtClean="0"/>
                  <a:t>50%</a:t>
                </a:r>
                <a:r>
                  <a:rPr lang="zh-CN" altLang="zh-CN" sz="1400" dirty="0" smtClean="0"/>
                  <a:t>以上，全面构建起顺义的“高精尖”产业格局。</a:t>
                </a:r>
                <a:endParaRPr lang="zh-CN" altLang="en-US" sz="1400" kern="0" dirty="0">
                  <a:latin typeface="微软雅黑" pitchFamily="34" charset="-122"/>
                  <a:ea typeface="微软雅黑" pitchFamily="34" charset="-122"/>
                  <a:cs typeface="Arial" pitchFamily="34" charset="0"/>
                </a:endParaRPr>
              </a:p>
            </p:txBody>
          </p:sp>
        </p:grpSp>
        <p:sp>
          <p:nvSpPr>
            <p:cNvPr id="6" name="TextBox 5"/>
            <p:cNvSpPr txBox="1"/>
            <p:nvPr/>
          </p:nvSpPr>
          <p:spPr>
            <a:xfrm flipH="1">
              <a:off x="395536" y="2859096"/>
              <a:ext cx="1224136" cy="38699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lnSpc>
                  <a:spcPct val="100000"/>
                </a:lnSpc>
                <a:defRPr/>
              </a:pPr>
              <a:r>
                <a:rPr lang="zh-CN" altLang="en-US" sz="2000" dirty="0">
                  <a:solidFill>
                    <a:schemeClr val="bg1"/>
                  </a:solidFill>
                  <a:latin typeface="Adidas Unity" pitchFamily="2" charset="0"/>
                  <a:cs typeface="Times New Roman" pitchFamily="18" charset="0"/>
                </a:rPr>
                <a:t>产业规模</a:t>
              </a:r>
            </a:p>
          </p:txBody>
        </p:sp>
        <p:sp>
          <p:nvSpPr>
            <p:cNvPr id="7" name="TextBox 6"/>
            <p:cNvSpPr txBox="1"/>
            <p:nvPr/>
          </p:nvSpPr>
          <p:spPr>
            <a:xfrm flipH="1">
              <a:off x="323528" y="4149238"/>
              <a:ext cx="1296144" cy="38699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zh-CN" altLang="en-US" sz="2000" dirty="0">
                  <a:solidFill>
                    <a:schemeClr val="bg1"/>
                  </a:solidFill>
                  <a:latin typeface="Adidas Unity" pitchFamily="2" charset="0"/>
                  <a:cs typeface="Times New Roman" pitchFamily="18" charset="0"/>
                </a:rPr>
                <a:t>技术创新</a:t>
              </a:r>
            </a:p>
          </p:txBody>
        </p:sp>
        <p:sp>
          <p:nvSpPr>
            <p:cNvPr id="10" name="TextBox 9">
              <a:hlinkClick r:id="" action="ppaction://hlinkshowjump?jump=nextslide"/>
            </p:cNvPr>
            <p:cNvSpPr txBox="1"/>
            <p:nvPr/>
          </p:nvSpPr>
          <p:spPr>
            <a:xfrm flipH="1">
              <a:off x="323528" y="5388503"/>
              <a:ext cx="1296144" cy="386992"/>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lnSpc>
                  <a:spcPct val="100000"/>
                </a:lnSpc>
                <a:defRPr/>
              </a:pPr>
              <a:r>
                <a:rPr lang="zh-CN" altLang="en-US" sz="2000" dirty="0">
                  <a:solidFill>
                    <a:schemeClr val="bg1"/>
                  </a:solidFill>
                  <a:latin typeface="Adidas Unity" pitchFamily="2" charset="0"/>
                  <a:cs typeface="Times New Roman" pitchFamily="18" charset="0"/>
                </a:rPr>
                <a:t>人才建设</a:t>
              </a:r>
            </a:p>
          </p:txBody>
        </p:sp>
      </p:grpSp>
    </p:spTree>
    <p:extLst>
      <p:ext uri="{BB962C8B-B14F-4D97-AF65-F5344CB8AC3E}">
        <p14:creationId xmlns:p14="http://schemas.microsoft.com/office/powerpoint/2010/main" xmlns="" val="1671658448"/>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400" b="1" dirty="0" smtClean="0">
                <a:solidFill>
                  <a:schemeClr val="tx1"/>
                </a:solidFill>
                <a:latin typeface="黑体" panose="02010609060101010101" pitchFamily="49" charset="-122"/>
                <a:ea typeface="黑体" panose="02010609060101010101" pitchFamily="49" charset="-122"/>
              </a:rPr>
              <a:t>9</a:t>
            </a:r>
            <a:r>
              <a:rPr lang="en-US" altLang="zh-CN" sz="2400" b="1" dirty="0" smtClean="0">
                <a:solidFill>
                  <a:schemeClr val="tx1"/>
                </a:solidFill>
                <a:latin typeface="黑体" panose="02010609060101010101" pitchFamily="49" charset="-122"/>
                <a:ea typeface="黑体" panose="02010609060101010101" pitchFamily="49" charset="-122"/>
              </a:rPr>
              <a:t>.</a:t>
            </a:r>
            <a:r>
              <a:rPr lang="zh-CN" altLang="en-US" sz="2400" b="1" dirty="0" smtClean="0">
                <a:solidFill>
                  <a:schemeClr val="tx1"/>
                </a:solidFill>
                <a:latin typeface="黑体" panose="02010609060101010101" pitchFamily="49" charset="-122"/>
                <a:ea typeface="黑体" panose="02010609060101010101" pitchFamily="49" charset="-122"/>
              </a:rPr>
              <a:t>全区</a:t>
            </a:r>
            <a:r>
              <a:rPr lang="zh-CN" altLang="en-US" sz="2400" b="1" dirty="0" smtClean="0">
                <a:solidFill>
                  <a:schemeClr val="tx1"/>
                </a:solidFill>
                <a:latin typeface="黑体" panose="02010609060101010101" pitchFamily="49" charset="-122"/>
                <a:ea typeface="黑体" panose="02010609060101010101" pitchFamily="49" charset="-122"/>
              </a:rPr>
              <a:t>综治信息化平台系统</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5" name="矩形 4"/>
          <p:cNvSpPr/>
          <p:nvPr/>
        </p:nvSpPr>
        <p:spPr>
          <a:xfrm>
            <a:off x="1000100" y="1643050"/>
            <a:ext cx="6506542" cy="1061829"/>
          </a:xfrm>
          <a:prstGeom prst="rect">
            <a:avLst/>
          </a:prstGeom>
        </p:spPr>
        <p:txBody>
          <a:bodyPr wrap="square">
            <a:spAutoFit/>
          </a:bodyPr>
          <a:lstStyle/>
          <a:p>
            <a:pPr>
              <a:lnSpc>
                <a:spcPct val="150000"/>
              </a:lnSpc>
            </a:pPr>
            <a:r>
              <a:rPr lang="zh-CN" altLang="en-US" sz="1400" dirty="0" smtClean="0">
                <a:latin typeface="微软雅黑" pitchFamily="34" charset="-122"/>
                <a:ea typeface="微软雅黑" pitchFamily="34" charset="-122"/>
              </a:rPr>
              <a:t>全区综治信息化平台系统，负责城市社会治理事件的受理和处置，是区综合治理指挥中心的重要</a:t>
            </a:r>
            <a:r>
              <a:rPr lang="zh-CN" altLang="en-US" sz="1400" dirty="0" smtClean="0">
                <a:latin typeface="微软雅黑" pitchFamily="34" charset="-122"/>
                <a:ea typeface="微软雅黑" pitchFamily="34" charset="-122"/>
              </a:rPr>
              <a:t>主体</a:t>
            </a:r>
            <a:r>
              <a:rPr lang="zh-CN" altLang="en-US" sz="1400" dirty="0" smtClean="0">
                <a:latin typeface="微软雅黑" pitchFamily="34" charset="-122"/>
                <a:ea typeface="微软雅黑" pitchFamily="34" charset="-122"/>
              </a:rPr>
              <a:t>业务。借助</a:t>
            </a:r>
            <a:r>
              <a:rPr lang="zh-CN" altLang="en-US" sz="1400" dirty="0" smtClean="0">
                <a:latin typeface="微软雅黑" pitchFamily="34" charset="-122"/>
                <a:ea typeface="微软雅黑" pitchFamily="34" charset="-122"/>
              </a:rPr>
              <a:t>综合管理平台的调度分析和协同工作能力，实现政府行政审批、综合治理、社区网格管理及监控的多部门联动。</a:t>
            </a:r>
            <a:endParaRPr lang="zh-CN" altLang="en-US" sz="1400" b="1" dirty="0">
              <a:latin typeface="微软雅黑" pitchFamily="34" charset="-122"/>
              <a:ea typeface="微软雅黑" pitchFamily="34" charset="-122"/>
            </a:endParaRPr>
          </a:p>
        </p:txBody>
      </p:sp>
      <p:grpSp>
        <p:nvGrpSpPr>
          <p:cNvPr id="98" name="组合 97"/>
          <p:cNvGrpSpPr/>
          <p:nvPr/>
        </p:nvGrpSpPr>
        <p:grpSpPr>
          <a:xfrm>
            <a:off x="-124" y="2688764"/>
            <a:ext cx="9144000" cy="3764572"/>
            <a:chOff x="-124" y="2688764"/>
            <a:chExt cx="9144000" cy="3188508"/>
          </a:xfrm>
        </p:grpSpPr>
        <p:sp>
          <p:nvSpPr>
            <p:cNvPr id="6" name="矩形 5"/>
            <p:cNvSpPr/>
            <p:nvPr/>
          </p:nvSpPr>
          <p:spPr>
            <a:xfrm>
              <a:off x="-124" y="3025621"/>
              <a:ext cx="9144000" cy="455231"/>
            </a:xfrm>
            <a:prstGeom prst="rect">
              <a:avLst/>
            </a:prstGeom>
            <a:gradFill flip="none" rotWithShape="1">
              <a:gsLst>
                <a:gs pos="4000">
                  <a:sysClr val="window" lastClr="FFFFFF">
                    <a:lumMod val="75000"/>
                  </a:sysClr>
                </a:gs>
                <a:gs pos="70000">
                  <a:sysClr val="window" lastClr="FFFFFF">
                    <a:lumMod val="75000"/>
                    <a:shade val="100000"/>
                    <a:satMod val="115000"/>
                    <a:alpha val="0"/>
                  </a:sysClr>
                </a:gs>
                <a:gs pos="15000">
                  <a:sysClr val="window" lastClr="FFFFFF">
                    <a:lumMod val="75000"/>
                    <a:shade val="100000"/>
                    <a:satMod val="115000"/>
                    <a:alpha val="17000"/>
                  </a:sysClr>
                </a:gs>
              </a:gsLst>
              <a:lin ang="5400000" scaled="1"/>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grpSp>
          <p:nvGrpSpPr>
            <p:cNvPr id="97" name="组合 96"/>
            <p:cNvGrpSpPr/>
            <p:nvPr/>
          </p:nvGrpSpPr>
          <p:grpSpPr>
            <a:xfrm>
              <a:off x="827584" y="2688764"/>
              <a:ext cx="7561563" cy="3188508"/>
              <a:chOff x="827584" y="2688764"/>
              <a:chExt cx="7561563" cy="3188508"/>
            </a:xfrm>
          </p:grpSpPr>
          <p:grpSp>
            <p:nvGrpSpPr>
              <p:cNvPr id="7" name="组合 6"/>
              <p:cNvGrpSpPr/>
              <p:nvPr/>
            </p:nvGrpSpPr>
            <p:grpSpPr>
              <a:xfrm>
                <a:off x="827584" y="2711281"/>
                <a:ext cx="2225955" cy="3165991"/>
                <a:chOff x="2695492" y="1587861"/>
                <a:chExt cx="2787212" cy="3964271"/>
              </a:xfrm>
              <a:effectLst>
                <a:outerShdw blurRad="50800" dist="38100" dir="5400000" algn="t" rotWithShape="0">
                  <a:prstClr val="black">
                    <a:alpha val="40000"/>
                  </a:prstClr>
                </a:outerShdw>
              </a:effectLst>
            </p:grpSpPr>
            <p:sp>
              <p:nvSpPr>
                <p:cNvPr id="8" name="圆角矩形 1"/>
                <p:cNvSpPr/>
                <p:nvPr/>
              </p:nvSpPr>
              <p:spPr>
                <a:xfrm>
                  <a:off x="2818408" y="1954933"/>
                  <a:ext cx="2664296" cy="3597199"/>
                </a:xfrm>
                <a:custGeom>
                  <a:avLst/>
                  <a:gdLst/>
                  <a:ahLst/>
                  <a:cxnLst/>
                  <a:rect l="l" t="t" r="r" b="b"/>
                  <a:pathLst>
                    <a:path w="2664296" h="3597199">
                      <a:moveTo>
                        <a:pt x="190071" y="0"/>
                      </a:moveTo>
                      <a:lnTo>
                        <a:pt x="2474225" y="0"/>
                      </a:lnTo>
                      <a:cubicBezTo>
                        <a:pt x="2579198" y="0"/>
                        <a:pt x="2664296" y="85098"/>
                        <a:pt x="2664296" y="190071"/>
                      </a:cubicBezTo>
                      <a:lnTo>
                        <a:pt x="2664296" y="3410329"/>
                      </a:lnTo>
                      <a:cubicBezTo>
                        <a:pt x="2664296" y="3504451"/>
                        <a:pt x="2595883" y="3582594"/>
                        <a:pt x="2505979" y="3597199"/>
                      </a:cubicBezTo>
                      <a:lnTo>
                        <a:pt x="0" y="3113222"/>
                      </a:lnTo>
                      <a:lnTo>
                        <a:pt x="0" y="190071"/>
                      </a:lnTo>
                      <a:cubicBezTo>
                        <a:pt x="0" y="85098"/>
                        <a:pt x="85098" y="0"/>
                        <a:pt x="190071" y="0"/>
                      </a:cubicBezTo>
                      <a:close/>
                    </a:path>
                  </a:pathLst>
                </a:cu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9" name="圆角矩形 3"/>
                <p:cNvSpPr/>
                <p:nvPr/>
              </p:nvSpPr>
              <p:spPr>
                <a:xfrm>
                  <a:off x="2755894" y="1988840"/>
                  <a:ext cx="2700000" cy="3559247"/>
                </a:xfrm>
                <a:custGeom>
                  <a:avLst/>
                  <a:gdLst/>
                  <a:ahLst/>
                  <a:cxnLst/>
                  <a:rect l="l" t="t" r="r" b="b"/>
                  <a:pathLst>
                    <a:path w="2700000" h="3559247">
                      <a:moveTo>
                        <a:pt x="192618" y="0"/>
                      </a:moveTo>
                      <a:lnTo>
                        <a:pt x="2507382" y="0"/>
                      </a:lnTo>
                      <a:cubicBezTo>
                        <a:pt x="2613762" y="0"/>
                        <a:pt x="2700000" y="86238"/>
                        <a:pt x="2700000" y="192618"/>
                      </a:cubicBezTo>
                      <a:lnTo>
                        <a:pt x="2700000" y="3370961"/>
                      </a:lnTo>
                      <a:cubicBezTo>
                        <a:pt x="2700000" y="3463556"/>
                        <a:pt x="2634665" y="3540891"/>
                        <a:pt x="2547552" y="3559247"/>
                      </a:cubicBezTo>
                      <a:lnTo>
                        <a:pt x="0" y="3067241"/>
                      </a:lnTo>
                      <a:lnTo>
                        <a:pt x="0" y="192618"/>
                      </a:lnTo>
                      <a:cubicBezTo>
                        <a:pt x="0" y="86238"/>
                        <a:pt x="86238" y="0"/>
                        <a:pt x="192618" y="0"/>
                      </a:cubicBezTo>
                      <a:close/>
                    </a:path>
                  </a:pathLst>
                </a:custGeom>
                <a:solidFill>
                  <a:schemeClr val="accent1">
                    <a:lumMod val="40000"/>
                    <a:lumOff val="6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10" name="梯形 4"/>
                <p:cNvSpPr/>
                <p:nvPr/>
              </p:nvSpPr>
              <p:spPr>
                <a:xfrm rot="772283">
                  <a:off x="2695492" y="4709884"/>
                  <a:ext cx="2671500" cy="762373"/>
                </a:xfrm>
                <a:custGeom>
                  <a:avLst/>
                  <a:gdLst>
                    <a:gd name="connsiteX0" fmla="*/ 0 w 2700000"/>
                    <a:gd name="connsiteY0" fmla="*/ 648072 h 648072"/>
                    <a:gd name="connsiteX1" fmla="*/ 162018 w 2700000"/>
                    <a:gd name="connsiteY1" fmla="*/ 0 h 648072"/>
                    <a:gd name="connsiteX2" fmla="*/ 2537982 w 2700000"/>
                    <a:gd name="connsiteY2" fmla="*/ 0 h 648072"/>
                    <a:gd name="connsiteX3" fmla="*/ 2700000 w 2700000"/>
                    <a:gd name="connsiteY3" fmla="*/ 648072 h 648072"/>
                    <a:gd name="connsiteX4" fmla="*/ 0 w 2700000"/>
                    <a:gd name="connsiteY4" fmla="*/ 648072 h 648072"/>
                    <a:gd name="connsiteX0" fmla="*/ 0 w 2700000"/>
                    <a:gd name="connsiteY0" fmla="*/ 648072 h 648072"/>
                    <a:gd name="connsiteX1" fmla="*/ 47718 w 2700000"/>
                    <a:gd name="connsiteY1" fmla="*/ 330200 h 648072"/>
                    <a:gd name="connsiteX2" fmla="*/ 2537982 w 2700000"/>
                    <a:gd name="connsiteY2" fmla="*/ 0 h 648072"/>
                    <a:gd name="connsiteX3" fmla="*/ 2700000 w 2700000"/>
                    <a:gd name="connsiteY3" fmla="*/ 648072 h 648072"/>
                    <a:gd name="connsiteX4" fmla="*/ 0 w 2700000"/>
                    <a:gd name="connsiteY4" fmla="*/ 648072 h 648072"/>
                    <a:gd name="connsiteX0" fmla="*/ 0 w 2700000"/>
                    <a:gd name="connsiteY0" fmla="*/ 724272 h 724272"/>
                    <a:gd name="connsiteX1" fmla="*/ 47718 w 2700000"/>
                    <a:gd name="connsiteY1" fmla="*/ 406400 h 724272"/>
                    <a:gd name="connsiteX2" fmla="*/ 2042682 w 2700000"/>
                    <a:gd name="connsiteY2" fmla="*/ 0 h 724272"/>
                    <a:gd name="connsiteX3" fmla="*/ 2700000 w 2700000"/>
                    <a:gd name="connsiteY3" fmla="*/ 724272 h 724272"/>
                    <a:gd name="connsiteX4" fmla="*/ 0 w 2700000"/>
                    <a:gd name="connsiteY4" fmla="*/ 724272 h 724272"/>
                    <a:gd name="connsiteX0" fmla="*/ 0 w 2585700"/>
                    <a:gd name="connsiteY0" fmla="*/ 724272 h 724272"/>
                    <a:gd name="connsiteX1" fmla="*/ 47718 w 2585700"/>
                    <a:gd name="connsiteY1" fmla="*/ 406400 h 724272"/>
                    <a:gd name="connsiteX2" fmla="*/ 2042682 w 2585700"/>
                    <a:gd name="connsiteY2" fmla="*/ 0 h 724272"/>
                    <a:gd name="connsiteX3" fmla="*/ 2585700 w 2585700"/>
                    <a:gd name="connsiteY3" fmla="*/ 584572 h 724272"/>
                    <a:gd name="connsiteX4" fmla="*/ 0 w 2585700"/>
                    <a:gd name="connsiteY4" fmla="*/ 724272 h 724272"/>
                    <a:gd name="connsiteX0" fmla="*/ 0 w 2623800"/>
                    <a:gd name="connsiteY0" fmla="*/ 724272 h 724272"/>
                    <a:gd name="connsiteX1" fmla="*/ 47718 w 2623800"/>
                    <a:gd name="connsiteY1" fmla="*/ 406400 h 724272"/>
                    <a:gd name="connsiteX2" fmla="*/ 2042682 w 2623800"/>
                    <a:gd name="connsiteY2" fmla="*/ 0 h 724272"/>
                    <a:gd name="connsiteX3" fmla="*/ 2623800 w 2623800"/>
                    <a:gd name="connsiteY3" fmla="*/ 622672 h 724272"/>
                    <a:gd name="connsiteX4" fmla="*/ 0 w 2623800"/>
                    <a:gd name="connsiteY4" fmla="*/ 724272 h 724272"/>
                    <a:gd name="connsiteX0" fmla="*/ 0 w 2623800"/>
                    <a:gd name="connsiteY0" fmla="*/ 724272 h 724272"/>
                    <a:gd name="connsiteX1" fmla="*/ 47718 w 2623800"/>
                    <a:gd name="connsiteY1" fmla="*/ 469900 h 724272"/>
                    <a:gd name="connsiteX2" fmla="*/ 2042682 w 2623800"/>
                    <a:gd name="connsiteY2" fmla="*/ 0 h 724272"/>
                    <a:gd name="connsiteX3" fmla="*/ 2623800 w 2623800"/>
                    <a:gd name="connsiteY3" fmla="*/ 622672 h 724272"/>
                    <a:gd name="connsiteX4" fmla="*/ 0 w 2623800"/>
                    <a:gd name="connsiteY4" fmla="*/ 724272 h 724272"/>
                    <a:gd name="connsiteX0" fmla="*/ 268877 w 2892677"/>
                    <a:gd name="connsiteY0" fmla="*/ 725509 h 725509"/>
                    <a:gd name="connsiteX1" fmla="*/ 316595 w 2892677"/>
                    <a:gd name="connsiteY1" fmla="*/ 471137 h 725509"/>
                    <a:gd name="connsiteX2" fmla="*/ 2311559 w 2892677"/>
                    <a:gd name="connsiteY2" fmla="*/ 1237 h 725509"/>
                    <a:gd name="connsiteX3" fmla="*/ 2892677 w 2892677"/>
                    <a:gd name="connsiteY3" fmla="*/ 623909 h 725509"/>
                    <a:gd name="connsiteX4" fmla="*/ 268877 w 2892677"/>
                    <a:gd name="connsiteY4" fmla="*/ 725509 h 725509"/>
                    <a:gd name="connsiteX0" fmla="*/ 186517 w 2810317"/>
                    <a:gd name="connsiteY0" fmla="*/ 725284 h 725284"/>
                    <a:gd name="connsiteX1" fmla="*/ 234235 w 2810317"/>
                    <a:gd name="connsiteY1" fmla="*/ 470912 h 725284"/>
                    <a:gd name="connsiteX2" fmla="*/ 2229199 w 2810317"/>
                    <a:gd name="connsiteY2" fmla="*/ 1012 h 725284"/>
                    <a:gd name="connsiteX3" fmla="*/ 2810317 w 2810317"/>
                    <a:gd name="connsiteY3" fmla="*/ 623684 h 725284"/>
                    <a:gd name="connsiteX4" fmla="*/ 186517 w 2810317"/>
                    <a:gd name="connsiteY4" fmla="*/ 725284 h 725284"/>
                    <a:gd name="connsiteX0" fmla="*/ 226692 w 2850492"/>
                    <a:gd name="connsiteY0" fmla="*/ 725509 h 725509"/>
                    <a:gd name="connsiteX1" fmla="*/ 274410 w 2850492"/>
                    <a:gd name="connsiteY1" fmla="*/ 471137 h 725509"/>
                    <a:gd name="connsiteX2" fmla="*/ 2269374 w 2850492"/>
                    <a:gd name="connsiteY2" fmla="*/ 1237 h 725509"/>
                    <a:gd name="connsiteX3" fmla="*/ 2850492 w 2850492"/>
                    <a:gd name="connsiteY3" fmla="*/ 623909 h 725509"/>
                    <a:gd name="connsiteX4" fmla="*/ 226692 w 2850492"/>
                    <a:gd name="connsiteY4" fmla="*/ 725509 h 725509"/>
                    <a:gd name="connsiteX0" fmla="*/ 88614 w 2712414"/>
                    <a:gd name="connsiteY0" fmla="*/ 725509 h 725509"/>
                    <a:gd name="connsiteX1" fmla="*/ 136332 w 2712414"/>
                    <a:gd name="connsiteY1" fmla="*/ 471137 h 725509"/>
                    <a:gd name="connsiteX2" fmla="*/ 2131296 w 2712414"/>
                    <a:gd name="connsiteY2" fmla="*/ 1237 h 725509"/>
                    <a:gd name="connsiteX3" fmla="*/ 2712414 w 2712414"/>
                    <a:gd name="connsiteY3" fmla="*/ 623909 h 725509"/>
                    <a:gd name="connsiteX4" fmla="*/ 88614 w 2712414"/>
                    <a:gd name="connsiteY4" fmla="*/ 725509 h 725509"/>
                    <a:gd name="connsiteX0" fmla="*/ 88614 w 2712414"/>
                    <a:gd name="connsiteY0" fmla="*/ 770169 h 770169"/>
                    <a:gd name="connsiteX1" fmla="*/ 136332 w 2712414"/>
                    <a:gd name="connsiteY1" fmla="*/ 515797 h 770169"/>
                    <a:gd name="connsiteX2" fmla="*/ 2131296 w 2712414"/>
                    <a:gd name="connsiteY2" fmla="*/ 45897 h 770169"/>
                    <a:gd name="connsiteX3" fmla="*/ 2712414 w 2712414"/>
                    <a:gd name="connsiteY3" fmla="*/ 668569 h 770169"/>
                    <a:gd name="connsiteX4" fmla="*/ 88614 w 2712414"/>
                    <a:gd name="connsiteY4" fmla="*/ 770169 h 770169"/>
                    <a:gd name="connsiteX0" fmla="*/ 125767 w 2749567"/>
                    <a:gd name="connsiteY0" fmla="*/ 746188 h 746188"/>
                    <a:gd name="connsiteX1" fmla="*/ 173485 w 2749567"/>
                    <a:gd name="connsiteY1" fmla="*/ 491816 h 746188"/>
                    <a:gd name="connsiteX2" fmla="*/ 1889049 w 2749567"/>
                    <a:gd name="connsiteY2" fmla="*/ 47316 h 746188"/>
                    <a:gd name="connsiteX3" fmla="*/ 2749567 w 2749567"/>
                    <a:gd name="connsiteY3" fmla="*/ 644588 h 746188"/>
                    <a:gd name="connsiteX4" fmla="*/ 125767 w 2749567"/>
                    <a:gd name="connsiteY4" fmla="*/ 746188 h 746188"/>
                    <a:gd name="connsiteX0" fmla="*/ 125767 w 2749567"/>
                    <a:gd name="connsiteY0" fmla="*/ 823690 h 823690"/>
                    <a:gd name="connsiteX1" fmla="*/ 173485 w 2749567"/>
                    <a:gd name="connsiteY1" fmla="*/ 569318 h 823690"/>
                    <a:gd name="connsiteX2" fmla="*/ 1889049 w 2749567"/>
                    <a:gd name="connsiteY2" fmla="*/ 124818 h 823690"/>
                    <a:gd name="connsiteX3" fmla="*/ 2749567 w 2749567"/>
                    <a:gd name="connsiteY3" fmla="*/ 722090 h 823690"/>
                    <a:gd name="connsiteX4" fmla="*/ 125767 w 2749567"/>
                    <a:gd name="connsiteY4" fmla="*/ 823690 h 823690"/>
                    <a:gd name="connsiteX0" fmla="*/ 125767 w 2749567"/>
                    <a:gd name="connsiteY0" fmla="*/ 743344 h 743344"/>
                    <a:gd name="connsiteX1" fmla="*/ 173485 w 2749567"/>
                    <a:gd name="connsiteY1" fmla="*/ 488972 h 743344"/>
                    <a:gd name="connsiteX2" fmla="*/ 1889049 w 2749567"/>
                    <a:gd name="connsiteY2" fmla="*/ 44472 h 743344"/>
                    <a:gd name="connsiteX3" fmla="*/ 2749567 w 2749567"/>
                    <a:gd name="connsiteY3" fmla="*/ 641744 h 743344"/>
                    <a:gd name="connsiteX4" fmla="*/ 125767 w 2749567"/>
                    <a:gd name="connsiteY4" fmla="*/ 743344 h 743344"/>
                    <a:gd name="connsiteX0" fmla="*/ 125767 w 2774967"/>
                    <a:gd name="connsiteY0" fmla="*/ 699221 h 699221"/>
                    <a:gd name="connsiteX1" fmla="*/ 173485 w 2774967"/>
                    <a:gd name="connsiteY1" fmla="*/ 444849 h 699221"/>
                    <a:gd name="connsiteX2" fmla="*/ 1889049 w 2774967"/>
                    <a:gd name="connsiteY2" fmla="*/ 349 h 699221"/>
                    <a:gd name="connsiteX3" fmla="*/ 2774967 w 2774967"/>
                    <a:gd name="connsiteY3" fmla="*/ 521421 h 699221"/>
                    <a:gd name="connsiteX4" fmla="*/ 125767 w 2774967"/>
                    <a:gd name="connsiteY4" fmla="*/ 699221 h 699221"/>
                    <a:gd name="connsiteX0" fmla="*/ 125767 w 2774967"/>
                    <a:gd name="connsiteY0" fmla="*/ 699221 h 699221"/>
                    <a:gd name="connsiteX1" fmla="*/ 173485 w 2774967"/>
                    <a:gd name="connsiteY1" fmla="*/ 444849 h 699221"/>
                    <a:gd name="connsiteX2" fmla="*/ 1889049 w 2774967"/>
                    <a:gd name="connsiteY2" fmla="*/ 349 h 699221"/>
                    <a:gd name="connsiteX3" fmla="*/ 2774967 w 2774967"/>
                    <a:gd name="connsiteY3" fmla="*/ 521421 h 699221"/>
                    <a:gd name="connsiteX4" fmla="*/ 125767 w 2774967"/>
                    <a:gd name="connsiteY4" fmla="*/ 699221 h 699221"/>
                    <a:gd name="connsiteX0" fmla="*/ 125767 w 2736867"/>
                    <a:gd name="connsiteY0" fmla="*/ 699630 h 699630"/>
                    <a:gd name="connsiteX1" fmla="*/ 173485 w 2736867"/>
                    <a:gd name="connsiteY1" fmla="*/ 445258 h 699630"/>
                    <a:gd name="connsiteX2" fmla="*/ 1889049 w 2736867"/>
                    <a:gd name="connsiteY2" fmla="*/ 758 h 699630"/>
                    <a:gd name="connsiteX3" fmla="*/ 2736867 w 2736867"/>
                    <a:gd name="connsiteY3" fmla="*/ 559930 h 699630"/>
                    <a:gd name="connsiteX4" fmla="*/ 125767 w 2736867"/>
                    <a:gd name="connsiteY4" fmla="*/ 699630 h 699630"/>
                    <a:gd name="connsiteX0" fmla="*/ 146546 w 2719546"/>
                    <a:gd name="connsiteY0" fmla="*/ 699630 h 699630"/>
                    <a:gd name="connsiteX1" fmla="*/ 156164 w 2719546"/>
                    <a:gd name="connsiteY1" fmla="*/ 445258 h 699630"/>
                    <a:gd name="connsiteX2" fmla="*/ 1871728 w 2719546"/>
                    <a:gd name="connsiteY2" fmla="*/ 758 h 699630"/>
                    <a:gd name="connsiteX3" fmla="*/ 2719546 w 2719546"/>
                    <a:gd name="connsiteY3" fmla="*/ 559930 h 699630"/>
                    <a:gd name="connsiteX4" fmla="*/ 146546 w 2719546"/>
                    <a:gd name="connsiteY4" fmla="*/ 699630 h 699630"/>
                    <a:gd name="connsiteX0" fmla="*/ 146546 w 2719546"/>
                    <a:gd name="connsiteY0" fmla="*/ 699630 h 699630"/>
                    <a:gd name="connsiteX1" fmla="*/ 156164 w 2719546"/>
                    <a:gd name="connsiteY1" fmla="*/ 445258 h 699630"/>
                    <a:gd name="connsiteX2" fmla="*/ 1871728 w 2719546"/>
                    <a:gd name="connsiteY2" fmla="*/ 758 h 699630"/>
                    <a:gd name="connsiteX3" fmla="*/ 2719546 w 2719546"/>
                    <a:gd name="connsiteY3" fmla="*/ 559930 h 699630"/>
                    <a:gd name="connsiteX4" fmla="*/ 146546 w 2719546"/>
                    <a:gd name="connsiteY4" fmla="*/ 699630 h 699630"/>
                    <a:gd name="connsiteX0" fmla="*/ 294116 w 2651216"/>
                    <a:gd name="connsiteY0" fmla="*/ 737744 h 737744"/>
                    <a:gd name="connsiteX1" fmla="*/ 87834 w 2651216"/>
                    <a:gd name="connsiteY1" fmla="*/ 445272 h 737744"/>
                    <a:gd name="connsiteX2" fmla="*/ 1803398 w 2651216"/>
                    <a:gd name="connsiteY2" fmla="*/ 772 h 737744"/>
                    <a:gd name="connsiteX3" fmla="*/ 2651216 w 2651216"/>
                    <a:gd name="connsiteY3" fmla="*/ 559944 h 737744"/>
                    <a:gd name="connsiteX4" fmla="*/ 294116 w 2651216"/>
                    <a:gd name="connsiteY4" fmla="*/ 737744 h 737744"/>
                    <a:gd name="connsiteX0" fmla="*/ 294116 w 2651216"/>
                    <a:gd name="connsiteY0" fmla="*/ 737744 h 737744"/>
                    <a:gd name="connsiteX1" fmla="*/ 87834 w 2651216"/>
                    <a:gd name="connsiteY1" fmla="*/ 445272 h 737744"/>
                    <a:gd name="connsiteX2" fmla="*/ 1803398 w 2651216"/>
                    <a:gd name="connsiteY2" fmla="*/ 772 h 737744"/>
                    <a:gd name="connsiteX3" fmla="*/ 2651216 w 2651216"/>
                    <a:gd name="connsiteY3" fmla="*/ 559944 h 737744"/>
                    <a:gd name="connsiteX4" fmla="*/ 294116 w 2651216"/>
                    <a:gd name="connsiteY4" fmla="*/ 737744 h 737744"/>
                    <a:gd name="connsiteX0" fmla="*/ 304859 w 2661959"/>
                    <a:gd name="connsiteY0" fmla="*/ 736973 h 736973"/>
                    <a:gd name="connsiteX1" fmla="*/ 85877 w 2661959"/>
                    <a:gd name="connsiteY1" fmla="*/ 558801 h 736973"/>
                    <a:gd name="connsiteX2" fmla="*/ 1814141 w 2661959"/>
                    <a:gd name="connsiteY2" fmla="*/ 1 h 736973"/>
                    <a:gd name="connsiteX3" fmla="*/ 2661959 w 2661959"/>
                    <a:gd name="connsiteY3" fmla="*/ 559173 h 736973"/>
                    <a:gd name="connsiteX4" fmla="*/ 304859 w 2661959"/>
                    <a:gd name="connsiteY4" fmla="*/ 736973 h 736973"/>
                    <a:gd name="connsiteX0" fmla="*/ 202918 w 2699718"/>
                    <a:gd name="connsiteY0" fmla="*/ 762373 h 762373"/>
                    <a:gd name="connsiteX1" fmla="*/ 123636 w 2699718"/>
                    <a:gd name="connsiteY1" fmla="*/ 558801 h 762373"/>
                    <a:gd name="connsiteX2" fmla="*/ 1851900 w 2699718"/>
                    <a:gd name="connsiteY2" fmla="*/ 1 h 762373"/>
                    <a:gd name="connsiteX3" fmla="*/ 2699718 w 2699718"/>
                    <a:gd name="connsiteY3" fmla="*/ 559173 h 762373"/>
                    <a:gd name="connsiteX4" fmla="*/ 202918 w 2699718"/>
                    <a:gd name="connsiteY4" fmla="*/ 762373 h 762373"/>
                    <a:gd name="connsiteX0" fmla="*/ 174700 w 2671500"/>
                    <a:gd name="connsiteY0" fmla="*/ 762373 h 762373"/>
                    <a:gd name="connsiteX1" fmla="*/ 95418 w 2671500"/>
                    <a:gd name="connsiteY1" fmla="*/ 558801 h 762373"/>
                    <a:gd name="connsiteX2" fmla="*/ 1823682 w 2671500"/>
                    <a:gd name="connsiteY2" fmla="*/ 1 h 762373"/>
                    <a:gd name="connsiteX3" fmla="*/ 2671500 w 2671500"/>
                    <a:gd name="connsiteY3" fmla="*/ 559173 h 762373"/>
                    <a:gd name="connsiteX4" fmla="*/ 174700 w 2671500"/>
                    <a:gd name="connsiteY4" fmla="*/ 762373 h 762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500" h="762373">
                      <a:moveTo>
                        <a:pt x="174700" y="762373"/>
                      </a:moveTo>
                      <a:cubicBezTo>
                        <a:pt x="75553" y="736911"/>
                        <a:pt x="-115912" y="647763"/>
                        <a:pt x="95418" y="558801"/>
                      </a:cubicBezTo>
                      <a:cubicBezTo>
                        <a:pt x="306748" y="469839"/>
                        <a:pt x="1394335" y="-61"/>
                        <a:pt x="1823682" y="1"/>
                      </a:cubicBezTo>
                      <a:cubicBezTo>
                        <a:pt x="2253029" y="63"/>
                        <a:pt x="2384661" y="360082"/>
                        <a:pt x="2671500" y="559173"/>
                      </a:cubicBezTo>
                      <a:cubicBezTo>
                        <a:pt x="2017033" y="567640"/>
                        <a:pt x="1159367" y="576106"/>
                        <a:pt x="174700" y="762373"/>
                      </a:cubicBezTo>
                      <a:close/>
                    </a:path>
                  </a:pathLst>
                </a:custGeom>
                <a:gradFill flip="none" rotWithShape="1">
                  <a:gsLst>
                    <a:gs pos="89000">
                      <a:srgbClr val="9A9A9A"/>
                    </a:gs>
                    <a:gs pos="50000">
                      <a:srgbClr val="A1A1A1"/>
                    </a:gs>
                    <a:gs pos="59000">
                      <a:srgbClr val="9D9D9D"/>
                    </a:gs>
                    <a:gs pos="30000">
                      <a:srgbClr val="6D6D6D"/>
                    </a:gs>
                    <a:gs pos="67000">
                      <a:sysClr val="window" lastClr="FFFFFF">
                        <a:lumMod val="85000"/>
                      </a:sysClr>
                    </a:gs>
                    <a:gs pos="39000">
                      <a:sysClr val="window" lastClr="FFFFFF">
                        <a:lumMod val="85000"/>
                      </a:sysClr>
                    </a:gs>
                    <a:gs pos="27000">
                      <a:sysClr val="window" lastClr="FFFFFF">
                        <a:lumMod val="65000"/>
                        <a:shade val="67500"/>
                        <a:satMod val="115000"/>
                      </a:sysClr>
                    </a:gs>
                    <a:gs pos="100000">
                      <a:sysClr val="window" lastClr="FFFFFF">
                        <a:lumMod val="65000"/>
                        <a:shade val="100000"/>
                        <a:satMod val="115000"/>
                      </a:sysClr>
                    </a:gs>
                  </a:gsLst>
                  <a:lin ang="4800000" scaled="0"/>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nvGrpSpPr>
                <p:cNvPr id="11" name="组合 10"/>
                <p:cNvGrpSpPr/>
                <p:nvPr/>
              </p:nvGrpSpPr>
              <p:grpSpPr>
                <a:xfrm>
                  <a:off x="3110473" y="2204865"/>
                  <a:ext cx="165383" cy="206896"/>
                  <a:chOff x="2987824" y="2204864"/>
                  <a:chExt cx="288032" cy="360330"/>
                </a:xfrm>
              </p:grpSpPr>
              <p:sp>
                <p:nvSpPr>
                  <p:cNvPr id="33" name="椭圆 32"/>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34" name="椭圆 33"/>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12" name="组合 11"/>
                <p:cNvGrpSpPr/>
                <p:nvPr/>
              </p:nvGrpSpPr>
              <p:grpSpPr>
                <a:xfrm>
                  <a:off x="3491880" y="2204865"/>
                  <a:ext cx="165383" cy="206896"/>
                  <a:chOff x="2987824" y="2204864"/>
                  <a:chExt cx="288032" cy="360330"/>
                </a:xfrm>
              </p:grpSpPr>
              <p:sp>
                <p:nvSpPr>
                  <p:cNvPr id="31" name="椭圆 30"/>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32" name="椭圆 31"/>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13" name="组合 12"/>
                <p:cNvGrpSpPr/>
                <p:nvPr/>
              </p:nvGrpSpPr>
              <p:grpSpPr>
                <a:xfrm>
                  <a:off x="3873287" y="2204865"/>
                  <a:ext cx="165383" cy="206896"/>
                  <a:chOff x="2987824" y="2204864"/>
                  <a:chExt cx="288032" cy="360330"/>
                </a:xfrm>
              </p:grpSpPr>
              <p:sp>
                <p:nvSpPr>
                  <p:cNvPr id="29" name="椭圆 28"/>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30" name="椭圆 29"/>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14" name="组合 13"/>
                <p:cNvGrpSpPr/>
                <p:nvPr/>
              </p:nvGrpSpPr>
              <p:grpSpPr>
                <a:xfrm>
                  <a:off x="4254694" y="2204865"/>
                  <a:ext cx="165383" cy="206896"/>
                  <a:chOff x="2987824" y="2204864"/>
                  <a:chExt cx="288032" cy="360330"/>
                </a:xfrm>
              </p:grpSpPr>
              <p:sp>
                <p:nvSpPr>
                  <p:cNvPr id="27" name="椭圆 26"/>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28" name="椭圆 27"/>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15" name="组合 14"/>
                <p:cNvGrpSpPr/>
                <p:nvPr/>
              </p:nvGrpSpPr>
              <p:grpSpPr>
                <a:xfrm>
                  <a:off x="4636101" y="2204865"/>
                  <a:ext cx="165383" cy="206896"/>
                  <a:chOff x="2987824" y="2204864"/>
                  <a:chExt cx="288032" cy="360330"/>
                </a:xfrm>
              </p:grpSpPr>
              <p:sp>
                <p:nvSpPr>
                  <p:cNvPr id="25" name="椭圆 24"/>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26" name="椭圆 25"/>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16" name="组合 15"/>
                <p:cNvGrpSpPr/>
                <p:nvPr/>
              </p:nvGrpSpPr>
              <p:grpSpPr>
                <a:xfrm>
                  <a:off x="5017508" y="2204865"/>
                  <a:ext cx="165383" cy="206896"/>
                  <a:chOff x="2987824" y="2204864"/>
                  <a:chExt cx="288032" cy="360330"/>
                </a:xfrm>
              </p:grpSpPr>
              <p:sp>
                <p:nvSpPr>
                  <p:cNvPr id="23" name="椭圆 22"/>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24" name="椭圆 23"/>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sp>
              <p:nvSpPr>
                <p:cNvPr id="17" name="空心弧 16"/>
                <p:cNvSpPr/>
                <p:nvPr/>
              </p:nvSpPr>
              <p:spPr>
                <a:xfrm>
                  <a:off x="4817784" y="1587861"/>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8" name="空心弧 17"/>
                <p:cNvSpPr/>
                <p:nvPr/>
              </p:nvSpPr>
              <p:spPr>
                <a:xfrm>
                  <a:off x="4411852" y="1590700"/>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19" name="空心弧 18"/>
                <p:cNvSpPr/>
                <p:nvPr/>
              </p:nvSpPr>
              <p:spPr>
                <a:xfrm>
                  <a:off x="3990372" y="1587861"/>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20" name="空心弧 19"/>
                <p:cNvSpPr/>
                <p:nvPr/>
              </p:nvSpPr>
              <p:spPr>
                <a:xfrm>
                  <a:off x="3713860" y="1590701"/>
                  <a:ext cx="392034"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21" name="空心弧 20"/>
                <p:cNvSpPr/>
                <p:nvPr/>
              </p:nvSpPr>
              <p:spPr>
                <a:xfrm>
                  <a:off x="3309921" y="1587861"/>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22" name="空心弧 21"/>
                <p:cNvSpPr/>
                <p:nvPr/>
              </p:nvSpPr>
              <p:spPr>
                <a:xfrm>
                  <a:off x="2873524" y="1603400"/>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grpSp>
            <p:nvGrpSpPr>
              <p:cNvPr id="35" name="组合 34"/>
              <p:cNvGrpSpPr/>
              <p:nvPr/>
            </p:nvGrpSpPr>
            <p:grpSpPr>
              <a:xfrm>
                <a:off x="3508601" y="2688765"/>
                <a:ext cx="2225955" cy="3165991"/>
                <a:chOff x="2695492" y="1587861"/>
                <a:chExt cx="2787212" cy="3964271"/>
              </a:xfrm>
              <a:effectLst>
                <a:outerShdw blurRad="50800" dist="38100" dir="5400000" algn="t" rotWithShape="0">
                  <a:prstClr val="black">
                    <a:alpha val="40000"/>
                  </a:prstClr>
                </a:outerShdw>
              </a:effectLst>
            </p:grpSpPr>
            <p:sp>
              <p:nvSpPr>
                <p:cNvPr id="36" name="圆角矩形 1"/>
                <p:cNvSpPr/>
                <p:nvPr/>
              </p:nvSpPr>
              <p:spPr>
                <a:xfrm>
                  <a:off x="2818408" y="1954933"/>
                  <a:ext cx="2664296" cy="3597199"/>
                </a:xfrm>
                <a:custGeom>
                  <a:avLst/>
                  <a:gdLst/>
                  <a:ahLst/>
                  <a:cxnLst/>
                  <a:rect l="l" t="t" r="r" b="b"/>
                  <a:pathLst>
                    <a:path w="2664296" h="3597199">
                      <a:moveTo>
                        <a:pt x="190071" y="0"/>
                      </a:moveTo>
                      <a:lnTo>
                        <a:pt x="2474225" y="0"/>
                      </a:lnTo>
                      <a:cubicBezTo>
                        <a:pt x="2579198" y="0"/>
                        <a:pt x="2664296" y="85098"/>
                        <a:pt x="2664296" y="190071"/>
                      </a:cubicBezTo>
                      <a:lnTo>
                        <a:pt x="2664296" y="3410329"/>
                      </a:lnTo>
                      <a:cubicBezTo>
                        <a:pt x="2664296" y="3504451"/>
                        <a:pt x="2595883" y="3582594"/>
                        <a:pt x="2505979" y="3597199"/>
                      </a:cubicBezTo>
                      <a:lnTo>
                        <a:pt x="0" y="3113222"/>
                      </a:lnTo>
                      <a:lnTo>
                        <a:pt x="0" y="190071"/>
                      </a:lnTo>
                      <a:cubicBezTo>
                        <a:pt x="0" y="85098"/>
                        <a:pt x="85098" y="0"/>
                        <a:pt x="190071" y="0"/>
                      </a:cubicBezTo>
                      <a:close/>
                    </a:path>
                  </a:pathLst>
                </a:cu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37" name="圆角矩形 3"/>
                <p:cNvSpPr/>
                <p:nvPr/>
              </p:nvSpPr>
              <p:spPr>
                <a:xfrm>
                  <a:off x="2755894" y="1988840"/>
                  <a:ext cx="2700000" cy="3559247"/>
                </a:xfrm>
                <a:custGeom>
                  <a:avLst/>
                  <a:gdLst/>
                  <a:ahLst/>
                  <a:cxnLst/>
                  <a:rect l="l" t="t" r="r" b="b"/>
                  <a:pathLst>
                    <a:path w="2700000" h="3559247">
                      <a:moveTo>
                        <a:pt x="192618" y="0"/>
                      </a:moveTo>
                      <a:lnTo>
                        <a:pt x="2507382" y="0"/>
                      </a:lnTo>
                      <a:cubicBezTo>
                        <a:pt x="2613762" y="0"/>
                        <a:pt x="2700000" y="86238"/>
                        <a:pt x="2700000" y="192618"/>
                      </a:cubicBezTo>
                      <a:lnTo>
                        <a:pt x="2700000" y="3370961"/>
                      </a:lnTo>
                      <a:cubicBezTo>
                        <a:pt x="2700000" y="3463556"/>
                        <a:pt x="2634665" y="3540891"/>
                        <a:pt x="2547552" y="3559247"/>
                      </a:cubicBezTo>
                      <a:lnTo>
                        <a:pt x="0" y="3067241"/>
                      </a:lnTo>
                      <a:lnTo>
                        <a:pt x="0" y="192618"/>
                      </a:lnTo>
                      <a:cubicBezTo>
                        <a:pt x="0" y="86238"/>
                        <a:pt x="86238" y="0"/>
                        <a:pt x="192618" y="0"/>
                      </a:cubicBezTo>
                      <a:close/>
                    </a:path>
                  </a:pathLst>
                </a:custGeom>
                <a:solidFill>
                  <a:schemeClr val="accent5">
                    <a:lumMod val="40000"/>
                    <a:lumOff val="6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38" name="梯形 4"/>
                <p:cNvSpPr/>
                <p:nvPr/>
              </p:nvSpPr>
              <p:spPr>
                <a:xfrm rot="772283">
                  <a:off x="2695492" y="4709884"/>
                  <a:ext cx="2671500" cy="762373"/>
                </a:xfrm>
                <a:custGeom>
                  <a:avLst/>
                  <a:gdLst>
                    <a:gd name="connsiteX0" fmla="*/ 0 w 2700000"/>
                    <a:gd name="connsiteY0" fmla="*/ 648072 h 648072"/>
                    <a:gd name="connsiteX1" fmla="*/ 162018 w 2700000"/>
                    <a:gd name="connsiteY1" fmla="*/ 0 h 648072"/>
                    <a:gd name="connsiteX2" fmla="*/ 2537982 w 2700000"/>
                    <a:gd name="connsiteY2" fmla="*/ 0 h 648072"/>
                    <a:gd name="connsiteX3" fmla="*/ 2700000 w 2700000"/>
                    <a:gd name="connsiteY3" fmla="*/ 648072 h 648072"/>
                    <a:gd name="connsiteX4" fmla="*/ 0 w 2700000"/>
                    <a:gd name="connsiteY4" fmla="*/ 648072 h 648072"/>
                    <a:gd name="connsiteX0" fmla="*/ 0 w 2700000"/>
                    <a:gd name="connsiteY0" fmla="*/ 648072 h 648072"/>
                    <a:gd name="connsiteX1" fmla="*/ 47718 w 2700000"/>
                    <a:gd name="connsiteY1" fmla="*/ 330200 h 648072"/>
                    <a:gd name="connsiteX2" fmla="*/ 2537982 w 2700000"/>
                    <a:gd name="connsiteY2" fmla="*/ 0 h 648072"/>
                    <a:gd name="connsiteX3" fmla="*/ 2700000 w 2700000"/>
                    <a:gd name="connsiteY3" fmla="*/ 648072 h 648072"/>
                    <a:gd name="connsiteX4" fmla="*/ 0 w 2700000"/>
                    <a:gd name="connsiteY4" fmla="*/ 648072 h 648072"/>
                    <a:gd name="connsiteX0" fmla="*/ 0 w 2700000"/>
                    <a:gd name="connsiteY0" fmla="*/ 724272 h 724272"/>
                    <a:gd name="connsiteX1" fmla="*/ 47718 w 2700000"/>
                    <a:gd name="connsiteY1" fmla="*/ 406400 h 724272"/>
                    <a:gd name="connsiteX2" fmla="*/ 2042682 w 2700000"/>
                    <a:gd name="connsiteY2" fmla="*/ 0 h 724272"/>
                    <a:gd name="connsiteX3" fmla="*/ 2700000 w 2700000"/>
                    <a:gd name="connsiteY3" fmla="*/ 724272 h 724272"/>
                    <a:gd name="connsiteX4" fmla="*/ 0 w 2700000"/>
                    <a:gd name="connsiteY4" fmla="*/ 724272 h 724272"/>
                    <a:gd name="connsiteX0" fmla="*/ 0 w 2585700"/>
                    <a:gd name="connsiteY0" fmla="*/ 724272 h 724272"/>
                    <a:gd name="connsiteX1" fmla="*/ 47718 w 2585700"/>
                    <a:gd name="connsiteY1" fmla="*/ 406400 h 724272"/>
                    <a:gd name="connsiteX2" fmla="*/ 2042682 w 2585700"/>
                    <a:gd name="connsiteY2" fmla="*/ 0 h 724272"/>
                    <a:gd name="connsiteX3" fmla="*/ 2585700 w 2585700"/>
                    <a:gd name="connsiteY3" fmla="*/ 584572 h 724272"/>
                    <a:gd name="connsiteX4" fmla="*/ 0 w 2585700"/>
                    <a:gd name="connsiteY4" fmla="*/ 724272 h 724272"/>
                    <a:gd name="connsiteX0" fmla="*/ 0 w 2623800"/>
                    <a:gd name="connsiteY0" fmla="*/ 724272 h 724272"/>
                    <a:gd name="connsiteX1" fmla="*/ 47718 w 2623800"/>
                    <a:gd name="connsiteY1" fmla="*/ 406400 h 724272"/>
                    <a:gd name="connsiteX2" fmla="*/ 2042682 w 2623800"/>
                    <a:gd name="connsiteY2" fmla="*/ 0 h 724272"/>
                    <a:gd name="connsiteX3" fmla="*/ 2623800 w 2623800"/>
                    <a:gd name="connsiteY3" fmla="*/ 622672 h 724272"/>
                    <a:gd name="connsiteX4" fmla="*/ 0 w 2623800"/>
                    <a:gd name="connsiteY4" fmla="*/ 724272 h 724272"/>
                    <a:gd name="connsiteX0" fmla="*/ 0 w 2623800"/>
                    <a:gd name="connsiteY0" fmla="*/ 724272 h 724272"/>
                    <a:gd name="connsiteX1" fmla="*/ 47718 w 2623800"/>
                    <a:gd name="connsiteY1" fmla="*/ 469900 h 724272"/>
                    <a:gd name="connsiteX2" fmla="*/ 2042682 w 2623800"/>
                    <a:gd name="connsiteY2" fmla="*/ 0 h 724272"/>
                    <a:gd name="connsiteX3" fmla="*/ 2623800 w 2623800"/>
                    <a:gd name="connsiteY3" fmla="*/ 622672 h 724272"/>
                    <a:gd name="connsiteX4" fmla="*/ 0 w 2623800"/>
                    <a:gd name="connsiteY4" fmla="*/ 724272 h 724272"/>
                    <a:gd name="connsiteX0" fmla="*/ 268877 w 2892677"/>
                    <a:gd name="connsiteY0" fmla="*/ 725509 h 725509"/>
                    <a:gd name="connsiteX1" fmla="*/ 316595 w 2892677"/>
                    <a:gd name="connsiteY1" fmla="*/ 471137 h 725509"/>
                    <a:gd name="connsiteX2" fmla="*/ 2311559 w 2892677"/>
                    <a:gd name="connsiteY2" fmla="*/ 1237 h 725509"/>
                    <a:gd name="connsiteX3" fmla="*/ 2892677 w 2892677"/>
                    <a:gd name="connsiteY3" fmla="*/ 623909 h 725509"/>
                    <a:gd name="connsiteX4" fmla="*/ 268877 w 2892677"/>
                    <a:gd name="connsiteY4" fmla="*/ 725509 h 725509"/>
                    <a:gd name="connsiteX0" fmla="*/ 186517 w 2810317"/>
                    <a:gd name="connsiteY0" fmla="*/ 725284 h 725284"/>
                    <a:gd name="connsiteX1" fmla="*/ 234235 w 2810317"/>
                    <a:gd name="connsiteY1" fmla="*/ 470912 h 725284"/>
                    <a:gd name="connsiteX2" fmla="*/ 2229199 w 2810317"/>
                    <a:gd name="connsiteY2" fmla="*/ 1012 h 725284"/>
                    <a:gd name="connsiteX3" fmla="*/ 2810317 w 2810317"/>
                    <a:gd name="connsiteY3" fmla="*/ 623684 h 725284"/>
                    <a:gd name="connsiteX4" fmla="*/ 186517 w 2810317"/>
                    <a:gd name="connsiteY4" fmla="*/ 725284 h 725284"/>
                    <a:gd name="connsiteX0" fmla="*/ 226692 w 2850492"/>
                    <a:gd name="connsiteY0" fmla="*/ 725509 h 725509"/>
                    <a:gd name="connsiteX1" fmla="*/ 274410 w 2850492"/>
                    <a:gd name="connsiteY1" fmla="*/ 471137 h 725509"/>
                    <a:gd name="connsiteX2" fmla="*/ 2269374 w 2850492"/>
                    <a:gd name="connsiteY2" fmla="*/ 1237 h 725509"/>
                    <a:gd name="connsiteX3" fmla="*/ 2850492 w 2850492"/>
                    <a:gd name="connsiteY3" fmla="*/ 623909 h 725509"/>
                    <a:gd name="connsiteX4" fmla="*/ 226692 w 2850492"/>
                    <a:gd name="connsiteY4" fmla="*/ 725509 h 725509"/>
                    <a:gd name="connsiteX0" fmla="*/ 88614 w 2712414"/>
                    <a:gd name="connsiteY0" fmla="*/ 725509 h 725509"/>
                    <a:gd name="connsiteX1" fmla="*/ 136332 w 2712414"/>
                    <a:gd name="connsiteY1" fmla="*/ 471137 h 725509"/>
                    <a:gd name="connsiteX2" fmla="*/ 2131296 w 2712414"/>
                    <a:gd name="connsiteY2" fmla="*/ 1237 h 725509"/>
                    <a:gd name="connsiteX3" fmla="*/ 2712414 w 2712414"/>
                    <a:gd name="connsiteY3" fmla="*/ 623909 h 725509"/>
                    <a:gd name="connsiteX4" fmla="*/ 88614 w 2712414"/>
                    <a:gd name="connsiteY4" fmla="*/ 725509 h 725509"/>
                    <a:gd name="connsiteX0" fmla="*/ 88614 w 2712414"/>
                    <a:gd name="connsiteY0" fmla="*/ 770169 h 770169"/>
                    <a:gd name="connsiteX1" fmla="*/ 136332 w 2712414"/>
                    <a:gd name="connsiteY1" fmla="*/ 515797 h 770169"/>
                    <a:gd name="connsiteX2" fmla="*/ 2131296 w 2712414"/>
                    <a:gd name="connsiteY2" fmla="*/ 45897 h 770169"/>
                    <a:gd name="connsiteX3" fmla="*/ 2712414 w 2712414"/>
                    <a:gd name="connsiteY3" fmla="*/ 668569 h 770169"/>
                    <a:gd name="connsiteX4" fmla="*/ 88614 w 2712414"/>
                    <a:gd name="connsiteY4" fmla="*/ 770169 h 770169"/>
                    <a:gd name="connsiteX0" fmla="*/ 125767 w 2749567"/>
                    <a:gd name="connsiteY0" fmla="*/ 746188 h 746188"/>
                    <a:gd name="connsiteX1" fmla="*/ 173485 w 2749567"/>
                    <a:gd name="connsiteY1" fmla="*/ 491816 h 746188"/>
                    <a:gd name="connsiteX2" fmla="*/ 1889049 w 2749567"/>
                    <a:gd name="connsiteY2" fmla="*/ 47316 h 746188"/>
                    <a:gd name="connsiteX3" fmla="*/ 2749567 w 2749567"/>
                    <a:gd name="connsiteY3" fmla="*/ 644588 h 746188"/>
                    <a:gd name="connsiteX4" fmla="*/ 125767 w 2749567"/>
                    <a:gd name="connsiteY4" fmla="*/ 746188 h 746188"/>
                    <a:gd name="connsiteX0" fmla="*/ 125767 w 2749567"/>
                    <a:gd name="connsiteY0" fmla="*/ 823690 h 823690"/>
                    <a:gd name="connsiteX1" fmla="*/ 173485 w 2749567"/>
                    <a:gd name="connsiteY1" fmla="*/ 569318 h 823690"/>
                    <a:gd name="connsiteX2" fmla="*/ 1889049 w 2749567"/>
                    <a:gd name="connsiteY2" fmla="*/ 124818 h 823690"/>
                    <a:gd name="connsiteX3" fmla="*/ 2749567 w 2749567"/>
                    <a:gd name="connsiteY3" fmla="*/ 722090 h 823690"/>
                    <a:gd name="connsiteX4" fmla="*/ 125767 w 2749567"/>
                    <a:gd name="connsiteY4" fmla="*/ 823690 h 823690"/>
                    <a:gd name="connsiteX0" fmla="*/ 125767 w 2749567"/>
                    <a:gd name="connsiteY0" fmla="*/ 743344 h 743344"/>
                    <a:gd name="connsiteX1" fmla="*/ 173485 w 2749567"/>
                    <a:gd name="connsiteY1" fmla="*/ 488972 h 743344"/>
                    <a:gd name="connsiteX2" fmla="*/ 1889049 w 2749567"/>
                    <a:gd name="connsiteY2" fmla="*/ 44472 h 743344"/>
                    <a:gd name="connsiteX3" fmla="*/ 2749567 w 2749567"/>
                    <a:gd name="connsiteY3" fmla="*/ 641744 h 743344"/>
                    <a:gd name="connsiteX4" fmla="*/ 125767 w 2749567"/>
                    <a:gd name="connsiteY4" fmla="*/ 743344 h 743344"/>
                    <a:gd name="connsiteX0" fmla="*/ 125767 w 2774967"/>
                    <a:gd name="connsiteY0" fmla="*/ 699221 h 699221"/>
                    <a:gd name="connsiteX1" fmla="*/ 173485 w 2774967"/>
                    <a:gd name="connsiteY1" fmla="*/ 444849 h 699221"/>
                    <a:gd name="connsiteX2" fmla="*/ 1889049 w 2774967"/>
                    <a:gd name="connsiteY2" fmla="*/ 349 h 699221"/>
                    <a:gd name="connsiteX3" fmla="*/ 2774967 w 2774967"/>
                    <a:gd name="connsiteY3" fmla="*/ 521421 h 699221"/>
                    <a:gd name="connsiteX4" fmla="*/ 125767 w 2774967"/>
                    <a:gd name="connsiteY4" fmla="*/ 699221 h 699221"/>
                    <a:gd name="connsiteX0" fmla="*/ 125767 w 2774967"/>
                    <a:gd name="connsiteY0" fmla="*/ 699221 h 699221"/>
                    <a:gd name="connsiteX1" fmla="*/ 173485 w 2774967"/>
                    <a:gd name="connsiteY1" fmla="*/ 444849 h 699221"/>
                    <a:gd name="connsiteX2" fmla="*/ 1889049 w 2774967"/>
                    <a:gd name="connsiteY2" fmla="*/ 349 h 699221"/>
                    <a:gd name="connsiteX3" fmla="*/ 2774967 w 2774967"/>
                    <a:gd name="connsiteY3" fmla="*/ 521421 h 699221"/>
                    <a:gd name="connsiteX4" fmla="*/ 125767 w 2774967"/>
                    <a:gd name="connsiteY4" fmla="*/ 699221 h 699221"/>
                    <a:gd name="connsiteX0" fmla="*/ 125767 w 2736867"/>
                    <a:gd name="connsiteY0" fmla="*/ 699630 h 699630"/>
                    <a:gd name="connsiteX1" fmla="*/ 173485 w 2736867"/>
                    <a:gd name="connsiteY1" fmla="*/ 445258 h 699630"/>
                    <a:gd name="connsiteX2" fmla="*/ 1889049 w 2736867"/>
                    <a:gd name="connsiteY2" fmla="*/ 758 h 699630"/>
                    <a:gd name="connsiteX3" fmla="*/ 2736867 w 2736867"/>
                    <a:gd name="connsiteY3" fmla="*/ 559930 h 699630"/>
                    <a:gd name="connsiteX4" fmla="*/ 125767 w 2736867"/>
                    <a:gd name="connsiteY4" fmla="*/ 699630 h 699630"/>
                    <a:gd name="connsiteX0" fmla="*/ 146546 w 2719546"/>
                    <a:gd name="connsiteY0" fmla="*/ 699630 h 699630"/>
                    <a:gd name="connsiteX1" fmla="*/ 156164 w 2719546"/>
                    <a:gd name="connsiteY1" fmla="*/ 445258 h 699630"/>
                    <a:gd name="connsiteX2" fmla="*/ 1871728 w 2719546"/>
                    <a:gd name="connsiteY2" fmla="*/ 758 h 699630"/>
                    <a:gd name="connsiteX3" fmla="*/ 2719546 w 2719546"/>
                    <a:gd name="connsiteY3" fmla="*/ 559930 h 699630"/>
                    <a:gd name="connsiteX4" fmla="*/ 146546 w 2719546"/>
                    <a:gd name="connsiteY4" fmla="*/ 699630 h 699630"/>
                    <a:gd name="connsiteX0" fmla="*/ 146546 w 2719546"/>
                    <a:gd name="connsiteY0" fmla="*/ 699630 h 699630"/>
                    <a:gd name="connsiteX1" fmla="*/ 156164 w 2719546"/>
                    <a:gd name="connsiteY1" fmla="*/ 445258 h 699630"/>
                    <a:gd name="connsiteX2" fmla="*/ 1871728 w 2719546"/>
                    <a:gd name="connsiteY2" fmla="*/ 758 h 699630"/>
                    <a:gd name="connsiteX3" fmla="*/ 2719546 w 2719546"/>
                    <a:gd name="connsiteY3" fmla="*/ 559930 h 699630"/>
                    <a:gd name="connsiteX4" fmla="*/ 146546 w 2719546"/>
                    <a:gd name="connsiteY4" fmla="*/ 699630 h 699630"/>
                    <a:gd name="connsiteX0" fmla="*/ 294116 w 2651216"/>
                    <a:gd name="connsiteY0" fmla="*/ 737744 h 737744"/>
                    <a:gd name="connsiteX1" fmla="*/ 87834 w 2651216"/>
                    <a:gd name="connsiteY1" fmla="*/ 445272 h 737744"/>
                    <a:gd name="connsiteX2" fmla="*/ 1803398 w 2651216"/>
                    <a:gd name="connsiteY2" fmla="*/ 772 h 737744"/>
                    <a:gd name="connsiteX3" fmla="*/ 2651216 w 2651216"/>
                    <a:gd name="connsiteY3" fmla="*/ 559944 h 737744"/>
                    <a:gd name="connsiteX4" fmla="*/ 294116 w 2651216"/>
                    <a:gd name="connsiteY4" fmla="*/ 737744 h 737744"/>
                    <a:gd name="connsiteX0" fmla="*/ 294116 w 2651216"/>
                    <a:gd name="connsiteY0" fmla="*/ 737744 h 737744"/>
                    <a:gd name="connsiteX1" fmla="*/ 87834 w 2651216"/>
                    <a:gd name="connsiteY1" fmla="*/ 445272 h 737744"/>
                    <a:gd name="connsiteX2" fmla="*/ 1803398 w 2651216"/>
                    <a:gd name="connsiteY2" fmla="*/ 772 h 737744"/>
                    <a:gd name="connsiteX3" fmla="*/ 2651216 w 2651216"/>
                    <a:gd name="connsiteY3" fmla="*/ 559944 h 737744"/>
                    <a:gd name="connsiteX4" fmla="*/ 294116 w 2651216"/>
                    <a:gd name="connsiteY4" fmla="*/ 737744 h 737744"/>
                    <a:gd name="connsiteX0" fmla="*/ 304859 w 2661959"/>
                    <a:gd name="connsiteY0" fmla="*/ 736973 h 736973"/>
                    <a:gd name="connsiteX1" fmla="*/ 85877 w 2661959"/>
                    <a:gd name="connsiteY1" fmla="*/ 558801 h 736973"/>
                    <a:gd name="connsiteX2" fmla="*/ 1814141 w 2661959"/>
                    <a:gd name="connsiteY2" fmla="*/ 1 h 736973"/>
                    <a:gd name="connsiteX3" fmla="*/ 2661959 w 2661959"/>
                    <a:gd name="connsiteY3" fmla="*/ 559173 h 736973"/>
                    <a:gd name="connsiteX4" fmla="*/ 304859 w 2661959"/>
                    <a:gd name="connsiteY4" fmla="*/ 736973 h 736973"/>
                    <a:gd name="connsiteX0" fmla="*/ 202918 w 2699718"/>
                    <a:gd name="connsiteY0" fmla="*/ 762373 h 762373"/>
                    <a:gd name="connsiteX1" fmla="*/ 123636 w 2699718"/>
                    <a:gd name="connsiteY1" fmla="*/ 558801 h 762373"/>
                    <a:gd name="connsiteX2" fmla="*/ 1851900 w 2699718"/>
                    <a:gd name="connsiteY2" fmla="*/ 1 h 762373"/>
                    <a:gd name="connsiteX3" fmla="*/ 2699718 w 2699718"/>
                    <a:gd name="connsiteY3" fmla="*/ 559173 h 762373"/>
                    <a:gd name="connsiteX4" fmla="*/ 202918 w 2699718"/>
                    <a:gd name="connsiteY4" fmla="*/ 762373 h 762373"/>
                    <a:gd name="connsiteX0" fmla="*/ 174700 w 2671500"/>
                    <a:gd name="connsiteY0" fmla="*/ 762373 h 762373"/>
                    <a:gd name="connsiteX1" fmla="*/ 95418 w 2671500"/>
                    <a:gd name="connsiteY1" fmla="*/ 558801 h 762373"/>
                    <a:gd name="connsiteX2" fmla="*/ 1823682 w 2671500"/>
                    <a:gd name="connsiteY2" fmla="*/ 1 h 762373"/>
                    <a:gd name="connsiteX3" fmla="*/ 2671500 w 2671500"/>
                    <a:gd name="connsiteY3" fmla="*/ 559173 h 762373"/>
                    <a:gd name="connsiteX4" fmla="*/ 174700 w 2671500"/>
                    <a:gd name="connsiteY4" fmla="*/ 762373 h 762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500" h="762373">
                      <a:moveTo>
                        <a:pt x="174700" y="762373"/>
                      </a:moveTo>
                      <a:cubicBezTo>
                        <a:pt x="75553" y="736911"/>
                        <a:pt x="-115912" y="647763"/>
                        <a:pt x="95418" y="558801"/>
                      </a:cubicBezTo>
                      <a:cubicBezTo>
                        <a:pt x="306748" y="469839"/>
                        <a:pt x="1394335" y="-61"/>
                        <a:pt x="1823682" y="1"/>
                      </a:cubicBezTo>
                      <a:cubicBezTo>
                        <a:pt x="2253029" y="63"/>
                        <a:pt x="2384661" y="360082"/>
                        <a:pt x="2671500" y="559173"/>
                      </a:cubicBezTo>
                      <a:cubicBezTo>
                        <a:pt x="2017033" y="567640"/>
                        <a:pt x="1159367" y="576106"/>
                        <a:pt x="174700" y="762373"/>
                      </a:cubicBezTo>
                      <a:close/>
                    </a:path>
                  </a:pathLst>
                </a:custGeom>
                <a:gradFill flip="none" rotWithShape="1">
                  <a:gsLst>
                    <a:gs pos="89000">
                      <a:srgbClr val="9A9A9A"/>
                    </a:gs>
                    <a:gs pos="50000">
                      <a:srgbClr val="A1A1A1"/>
                    </a:gs>
                    <a:gs pos="59000">
                      <a:srgbClr val="9D9D9D"/>
                    </a:gs>
                    <a:gs pos="30000">
                      <a:srgbClr val="6D6D6D"/>
                    </a:gs>
                    <a:gs pos="67000">
                      <a:sysClr val="window" lastClr="FFFFFF">
                        <a:lumMod val="85000"/>
                      </a:sysClr>
                    </a:gs>
                    <a:gs pos="39000">
                      <a:sysClr val="window" lastClr="FFFFFF">
                        <a:lumMod val="85000"/>
                      </a:sysClr>
                    </a:gs>
                    <a:gs pos="27000">
                      <a:sysClr val="window" lastClr="FFFFFF">
                        <a:lumMod val="65000"/>
                        <a:shade val="67500"/>
                        <a:satMod val="115000"/>
                      </a:sysClr>
                    </a:gs>
                    <a:gs pos="100000">
                      <a:sysClr val="window" lastClr="FFFFFF">
                        <a:lumMod val="65000"/>
                        <a:shade val="100000"/>
                        <a:satMod val="115000"/>
                      </a:sysClr>
                    </a:gs>
                  </a:gsLst>
                  <a:lin ang="4800000" scaled="0"/>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nvGrpSpPr>
                <p:cNvPr id="39" name="组合 38"/>
                <p:cNvGrpSpPr/>
                <p:nvPr/>
              </p:nvGrpSpPr>
              <p:grpSpPr>
                <a:xfrm>
                  <a:off x="3110473" y="2204865"/>
                  <a:ext cx="165383" cy="206896"/>
                  <a:chOff x="2987824" y="2204864"/>
                  <a:chExt cx="288032" cy="360330"/>
                </a:xfrm>
              </p:grpSpPr>
              <p:sp>
                <p:nvSpPr>
                  <p:cNvPr id="61" name="椭圆 60"/>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62" name="椭圆 61"/>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40" name="组合 39"/>
                <p:cNvGrpSpPr/>
                <p:nvPr/>
              </p:nvGrpSpPr>
              <p:grpSpPr>
                <a:xfrm>
                  <a:off x="3491880" y="2204865"/>
                  <a:ext cx="165383" cy="206896"/>
                  <a:chOff x="2987824" y="2204864"/>
                  <a:chExt cx="288032" cy="360330"/>
                </a:xfrm>
              </p:grpSpPr>
              <p:sp>
                <p:nvSpPr>
                  <p:cNvPr id="59" name="椭圆 58"/>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60" name="椭圆 59"/>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41" name="组合 40"/>
                <p:cNvGrpSpPr/>
                <p:nvPr/>
              </p:nvGrpSpPr>
              <p:grpSpPr>
                <a:xfrm>
                  <a:off x="3873287" y="2204865"/>
                  <a:ext cx="165383" cy="206896"/>
                  <a:chOff x="2987824" y="2204864"/>
                  <a:chExt cx="288032" cy="360330"/>
                </a:xfrm>
              </p:grpSpPr>
              <p:sp>
                <p:nvSpPr>
                  <p:cNvPr id="57" name="椭圆 56"/>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58" name="椭圆 57"/>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42" name="组合 41"/>
                <p:cNvGrpSpPr/>
                <p:nvPr/>
              </p:nvGrpSpPr>
              <p:grpSpPr>
                <a:xfrm>
                  <a:off x="4254694" y="2204865"/>
                  <a:ext cx="165383" cy="206896"/>
                  <a:chOff x="2987824" y="2204864"/>
                  <a:chExt cx="288032" cy="360330"/>
                </a:xfrm>
              </p:grpSpPr>
              <p:sp>
                <p:nvSpPr>
                  <p:cNvPr id="55" name="椭圆 54"/>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56" name="椭圆 55"/>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43" name="组合 42"/>
                <p:cNvGrpSpPr/>
                <p:nvPr/>
              </p:nvGrpSpPr>
              <p:grpSpPr>
                <a:xfrm>
                  <a:off x="4636101" y="2204865"/>
                  <a:ext cx="165383" cy="206896"/>
                  <a:chOff x="2987824" y="2204864"/>
                  <a:chExt cx="288032" cy="360330"/>
                </a:xfrm>
              </p:grpSpPr>
              <p:sp>
                <p:nvSpPr>
                  <p:cNvPr id="53" name="椭圆 52"/>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54" name="椭圆 53"/>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44" name="组合 43"/>
                <p:cNvGrpSpPr/>
                <p:nvPr/>
              </p:nvGrpSpPr>
              <p:grpSpPr>
                <a:xfrm>
                  <a:off x="5017508" y="2204865"/>
                  <a:ext cx="165383" cy="206896"/>
                  <a:chOff x="2987824" y="2204864"/>
                  <a:chExt cx="288032" cy="360330"/>
                </a:xfrm>
              </p:grpSpPr>
              <p:sp>
                <p:nvSpPr>
                  <p:cNvPr id="51" name="椭圆 50"/>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52" name="椭圆 51"/>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sp>
              <p:nvSpPr>
                <p:cNvPr id="45" name="空心弧 44"/>
                <p:cNvSpPr/>
                <p:nvPr/>
              </p:nvSpPr>
              <p:spPr>
                <a:xfrm>
                  <a:off x="4817784" y="1587861"/>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6" name="空心弧 45"/>
                <p:cNvSpPr/>
                <p:nvPr/>
              </p:nvSpPr>
              <p:spPr>
                <a:xfrm>
                  <a:off x="4411852" y="1590700"/>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7" name="空心弧 46"/>
                <p:cNvSpPr/>
                <p:nvPr/>
              </p:nvSpPr>
              <p:spPr>
                <a:xfrm>
                  <a:off x="3990372" y="1587861"/>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8" name="空心弧 47"/>
                <p:cNvSpPr/>
                <p:nvPr/>
              </p:nvSpPr>
              <p:spPr>
                <a:xfrm>
                  <a:off x="3713860" y="1590701"/>
                  <a:ext cx="392034"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49" name="空心弧 48"/>
                <p:cNvSpPr/>
                <p:nvPr/>
              </p:nvSpPr>
              <p:spPr>
                <a:xfrm>
                  <a:off x="3309921" y="1587861"/>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0" name="空心弧 49"/>
                <p:cNvSpPr/>
                <p:nvPr/>
              </p:nvSpPr>
              <p:spPr>
                <a:xfrm>
                  <a:off x="2873524" y="1603400"/>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grpSp>
            <p:nvGrpSpPr>
              <p:cNvPr id="63" name="组合 62"/>
              <p:cNvGrpSpPr/>
              <p:nvPr/>
            </p:nvGrpSpPr>
            <p:grpSpPr>
              <a:xfrm>
                <a:off x="6163192" y="2688764"/>
                <a:ext cx="2225955" cy="3165992"/>
                <a:chOff x="2695491" y="1587862"/>
                <a:chExt cx="2787213" cy="3964277"/>
              </a:xfrm>
              <a:effectLst>
                <a:outerShdw blurRad="50800" dist="38100" dir="5400000" algn="t" rotWithShape="0">
                  <a:prstClr val="black">
                    <a:alpha val="40000"/>
                  </a:prstClr>
                </a:outerShdw>
              </a:effectLst>
            </p:grpSpPr>
            <p:sp>
              <p:nvSpPr>
                <p:cNvPr id="64" name="圆角矩形 1"/>
                <p:cNvSpPr/>
                <p:nvPr/>
              </p:nvSpPr>
              <p:spPr>
                <a:xfrm>
                  <a:off x="2818407" y="1954936"/>
                  <a:ext cx="2664297" cy="3597203"/>
                </a:xfrm>
                <a:custGeom>
                  <a:avLst/>
                  <a:gdLst/>
                  <a:ahLst/>
                  <a:cxnLst/>
                  <a:rect l="l" t="t" r="r" b="b"/>
                  <a:pathLst>
                    <a:path w="2664296" h="3597199">
                      <a:moveTo>
                        <a:pt x="190071" y="0"/>
                      </a:moveTo>
                      <a:lnTo>
                        <a:pt x="2474225" y="0"/>
                      </a:lnTo>
                      <a:cubicBezTo>
                        <a:pt x="2579198" y="0"/>
                        <a:pt x="2664296" y="85098"/>
                        <a:pt x="2664296" y="190071"/>
                      </a:cubicBezTo>
                      <a:lnTo>
                        <a:pt x="2664296" y="3410329"/>
                      </a:lnTo>
                      <a:cubicBezTo>
                        <a:pt x="2664296" y="3504451"/>
                        <a:pt x="2595883" y="3582594"/>
                        <a:pt x="2505979" y="3597199"/>
                      </a:cubicBezTo>
                      <a:lnTo>
                        <a:pt x="0" y="3113222"/>
                      </a:lnTo>
                      <a:lnTo>
                        <a:pt x="0" y="190071"/>
                      </a:lnTo>
                      <a:cubicBezTo>
                        <a:pt x="0" y="85098"/>
                        <a:pt x="85098" y="0"/>
                        <a:pt x="190071" y="0"/>
                      </a:cubicBezTo>
                      <a:close/>
                    </a:path>
                  </a:pathLst>
                </a:cu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65" name="圆角矩形 3"/>
                <p:cNvSpPr/>
                <p:nvPr/>
              </p:nvSpPr>
              <p:spPr>
                <a:xfrm>
                  <a:off x="2755893" y="1988843"/>
                  <a:ext cx="2700000" cy="3559252"/>
                </a:xfrm>
                <a:custGeom>
                  <a:avLst/>
                  <a:gdLst/>
                  <a:ahLst/>
                  <a:cxnLst/>
                  <a:rect l="l" t="t" r="r" b="b"/>
                  <a:pathLst>
                    <a:path w="2700000" h="3559247">
                      <a:moveTo>
                        <a:pt x="192618" y="0"/>
                      </a:moveTo>
                      <a:lnTo>
                        <a:pt x="2507382" y="0"/>
                      </a:lnTo>
                      <a:cubicBezTo>
                        <a:pt x="2613762" y="0"/>
                        <a:pt x="2700000" y="86238"/>
                        <a:pt x="2700000" y="192618"/>
                      </a:cubicBezTo>
                      <a:lnTo>
                        <a:pt x="2700000" y="3370961"/>
                      </a:lnTo>
                      <a:cubicBezTo>
                        <a:pt x="2700000" y="3463556"/>
                        <a:pt x="2634665" y="3540891"/>
                        <a:pt x="2547552" y="3559247"/>
                      </a:cubicBezTo>
                      <a:lnTo>
                        <a:pt x="0" y="3067241"/>
                      </a:lnTo>
                      <a:lnTo>
                        <a:pt x="0" y="192618"/>
                      </a:lnTo>
                      <a:cubicBezTo>
                        <a:pt x="0" y="86238"/>
                        <a:pt x="86238" y="0"/>
                        <a:pt x="192618" y="0"/>
                      </a:cubicBezTo>
                      <a:close/>
                    </a:path>
                  </a:pathLst>
                </a:custGeom>
                <a:solidFill>
                  <a:schemeClr val="accent6">
                    <a:lumMod val="40000"/>
                    <a:lumOff val="6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66" name="梯形 4"/>
                <p:cNvSpPr/>
                <p:nvPr/>
              </p:nvSpPr>
              <p:spPr>
                <a:xfrm rot="772283">
                  <a:off x="2695491" y="4709891"/>
                  <a:ext cx="2671501" cy="762374"/>
                </a:xfrm>
                <a:custGeom>
                  <a:avLst/>
                  <a:gdLst>
                    <a:gd name="connsiteX0" fmla="*/ 0 w 2700000"/>
                    <a:gd name="connsiteY0" fmla="*/ 648072 h 648072"/>
                    <a:gd name="connsiteX1" fmla="*/ 162018 w 2700000"/>
                    <a:gd name="connsiteY1" fmla="*/ 0 h 648072"/>
                    <a:gd name="connsiteX2" fmla="*/ 2537982 w 2700000"/>
                    <a:gd name="connsiteY2" fmla="*/ 0 h 648072"/>
                    <a:gd name="connsiteX3" fmla="*/ 2700000 w 2700000"/>
                    <a:gd name="connsiteY3" fmla="*/ 648072 h 648072"/>
                    <a:gd name="connsiteX4" fmla="*/ 0 w 2700000"/>
                    <a:gd name="connsiteY4" fmla="*/ 648072 h 648072"/>
                    <a:gd name="connsiteX0" fmla="*/ 0 w 2700000"/>
                    <a:gd name="connsiteY0" fmla="*/ 648072 h 648072"/>
                    <a:gd name="connsiteX1" fmla="*/ 47718 w 2700000"/>
                    <a:gd name="connsiteY1" fmla="*/ 330200 h 648072"/>
                    <a:gd name="connsiteX2" fmla="*/ 2537982 w 2700000"/>
                    <a:gd name="connsiteY2" fmla="*/ 0 h 648072"/>
                    <a:gd name="connsiteX3" fmla="*/ 2700000 w 2700000"/>
                    <a:gd name="connsiteY3" fmla="*/ 648072 h 648072"/>
                    <a:gd name="connsiteX4" fmla="*/ 0 w 2700000"/>
                    <a:gd name="connsiteY4" fmla="*/ 648072 h 648072"/>
                    <a:gd name="connsiteX0" fmla="*/ 0 w 2700000"/>
                    <a:gd name="connsiteY0" fmla="*/ 724272 h 724272"/>
                    <a:gd name="connsiteX1" fmla="*/ 47718 w 2700000"/>
                    <a:gd name="connsiteY1" fmla="*/ 406400 h 724272"/>
                    <a:gd name="connsiteX2" fmla="*/ 2042682 w 2700000"/>
                    <a:gd name="connsiteY2" fmla="*/ 0 h 724272"/>
                    <a:gd name="connsiteX3" fmla="*/ 2700000 w 2700000"/>
                    <a:gd name="connsiteY3" fmla="*/ 724272 h 724272"/>
                    <a:gd name="connsiteX4" fmla="*/ 0 w 2700000"/>
                    <a:gd name="connsiteY4" fmla="*/ 724272 h 724272"/>
                    <a:gd name="connsiteX0" fmla="*/ 0 w 2585700"/>
                    <a:gd name="connsiteY0" fmla="*/ 724272 h 724272"/>
                    <a:gd name="connsiteX1" fmla="*/ 47718 w 2585700"/>
                    <a:gd name="connsiteY1" fmla="*/ 406400 h 724272"/>
                    <a:gd name="connsiteX2" fmla="*/ 2042682 w 2585700"/>
                    <a:gd name="connsiteY2" fmla="*/ 0 h 724272"/>
                    <a:gd name="connsiteX3" fmla="*/ 2585700 w 2585700"/>
                    <a:gd name="connsiteY3" fmla="*/ 584572 h 724272"/>
                    <a:gd name="connsiteX4" fmla="*/ 0 w 2585700"/>
                    <a:gd name="connsiteY4" fmla="*/ 724272 h 724272"/>
                    <a:gd name="connsiteX0" fmla="*/ 0 w 2623800"/>
                    <a:gd name="connsiteY0" fmla="*/ 724272 h 724272"/>
                    <a:gd name="connsiteX1" fmla="*/ 47718 w 2623800"/>
                    <a:gd name="connsiteY1" fmla="*/ 406400 h 724272"/>
                    <a:gd name="connsiteX2" fmla="*/ 2042682 w 2623800"/>
                    <a:gd name="connsiteY2" fmla="*/ 0 h 724272"/>
                    <a:gd name="connsiteX3" fmla="*/ 2623800 w 2623800"/>
                    <a:gd name="connsiteY3" fmla="*/ 622672 h 724272"/>
                    <a:gd name="connsiteX4" fmla="*/ 0 w 2623800"/>
                    <a:gd name="connsiteY4" fmla="*/ 724272 h 724272"/>
                    <a:gd name="connsiteX0" fmla="*/ 0 w 2623800"/>
                    <a:gd name="connsiteY0" fmla="*/ 724272 h 724272"/>
                    <a:gd name="connsiteX1" fmla="*/ 47718 w 2623800"/>
                    <a:gd name="connsiteY1" fmla="*/ 469900 h 724272"/>
                    <a:gd name="connsiteX2" fmla="*/ 2042682 w 2623800"/>
                    <a:gd name="connsiteY2" fmla="*/ 0 h 724272"/>
                    <a:gd name="connsiteX3" fmla="*/ 2623800 w 2623800"/>
                    <a:gd name="connsiteY3" fmla="*/ 622672 h 724272"/>
                    <a:gd name="connsiteX4" fmla="*/ 0 w 2623800"/>
                    <a:gd name="connsiteY4" fmla="*/ 724272 h 724272"/>
                    <a:gd name="connsiteX0" fmla="*/ 268877 w 2892677"/>
                    <a:gd name="connsiteY0" fmla="*/ 725509 h 725509"/>
                    <a:gd name="connsiteX1" fmla="*/ 316595 w 2892677"/>
                    <a:gd name="connsiteY1" fmla="*/ 471137 h 725509"/>
                    <a:gd name="connsiteX2" fmla="*/ 2311559 w 2892677"/>
                    <a:gd name="connsiteY2" fmla="*/ 1237 h 725509"/>
                    <a:gd name="connsiteX3" fmla="*/ 2892677 w 2892677"/>
                    <a:gd name="connsiteY3" fmla="*/ 623909 h 725509"/>
                    <a:gd name="connsiteX4" fmla="*/ 268877 w 2892677"/>
                    <a:gd name="connsiteY4" fmla="*/ 725509 h 725509"/>
                    <a:gd name="connsiteX0" fmla="*/ 186517 w 2810317"/>
                    <a:gd name="connsiteY0" fmla="*/ 725284 h 725284"/>
                    <a:gd name="connsiteX1" fmla="*/ 234235 w 2810317"/>
                    <a:gd name="connsiteY1" fmla="*/ 470912 h 725284"/>
                    <a:gd name="connsiteX2" fmla="*/ 2229199 w 2810317"/>
                    <a:gd name="connsiteY2" fmla="*/ 1012 h 725284"/>
                    <a:gd name="connsiteX3" fmla="*/ 2810317 w 2810317"/>
                    <a:gd name="connsiteY3" fmla="*/ 623684 h 725284"/>
                    <a:gd name="connsiteX4" fmla="*/ 186517 w 2810317"/>
                    <a:gd name="connsiteY4" fmla="*/ 725284 h 725284"/>
                    <a:gd name="connsiteX0" fmla="*/ 226692 w 2850492"/>
                    <a:gd name="connsiteY0" fmla="*/ 725509 h 725509"/>
                    <a:gd name="connsiteX1" fmla="*/ 274410 w 2850492"/>
                    <a:gd name="connsiteY1" fmla="*/ 471137 h 725509"/>
                    <a:gd name="connsiteX2" fmla="*/ 2269374 w 2850492"/>
                    <a:gd name="connsiteY2" fmla="*/ 1237 h 725509"/>
                    <a:gd name="connsiteX3" fmla="*/ 2850492 w 2850492"/>
                    <a:gd name="connsiteY3" fmla="*/ 623909 h 725509"/>
                    <a:gd name="connsiteX4" fmla="*/ 226692 w 2850492"/>
                    <a:gd name="connsiteY4" fmla="*/ 725509 h 725509"/>
                    <a:gd name="connsiteX0" fmla="*/ 88614 w 2712414"/>
                    <a:gd name="connsiteY0" fmla="*/ 725509 h 725509"/>
                    <a:gd name="connsiteX1" fmla="*/ 136332 w 2712414"/>
                    <a:gd name="connsiteY1" fmla="*/ 471137 h 725509"/>
                    <a:gd name="connsiteX2" fmla="*/ 2131296 w 2712414"/>
                    <a:gd name="connsiteY2" fmla="*/ 1237 h 725509"/>
                    <a:gd name="connsiteX3" fmla="*/ 2712414 w 2712414"/>
                    <a:gd name="connsiteY3" fmla="*/ 623909 h 725509"/>
                    <a:gd name="connsiteX4" fmla="*/ 88614 w 2712414"/>
                    <a:gd name="connsiteY4" fmla="*/ 725509 h 725509"/>
                    <a:gd name="connsiteX0" fmla="*/ 88614 w 2712414"/>
                    <a:gd name="connsiteY0" fmla="*/ 770169 h 770169"/>
                    <a:gd name="connsiteX1" fmla="*/ 136332 w 2712414"/>
                    <a:gd name="connsiteY1" fmla="*/ 515797 h 770169"/>
                    <a:gd name="connsiteX2" fmla="*/ 2131296 w 2712414"/>
                    <a:gd name="connsiteY2" fmla="*/ 45897 h 770169"/>
                    <a:gd name="connsiteX3" fmla="*/ 2712414 w 2712414"/>
                    <a:gd name="connsiteY3" fmla="*/ 668569 h 770169"/>
                    <a:gd name="connsiteX4" fmla="*/ 88614 w 2712414"/>
                    <a:gd name="connsiteY4" fmla="*/ 770169 h 770169"/>
                    <a:gd name="connsiteX0" fmla="*/ 125767 w 2749567"/>
                    <a:gd name="connsiteY0" fmla="*/ 746188 h 746188"/>
                    <a:gd name="connsiteX1" fmla="*/ 173485 w 2749567"/>
                    <a:gd name="connsiteY1" fmla="*/ 491816 h 746188"/>
                    <a:gd name="connsiteX2" fmla="*/ 1889049 w 2749567"/>
                    <a:gd name="connsiteY2" fmla="*/ 47316 h 746188"/>
                    <a:gd name="connsiteX3" fmla="*/ 2749567 w 2749567"/>
                    <a:gd name="connsiteY3" fmla="*/ 644588 h 746188"/>
                    <a:gd name="connsiteX4" fmla="*/ 125767 w 2749567"/>
                    <a:gd name="connsiteY4" fmla="*/ 746188 h 746188"/>
                    <a:gd name="connsiteX0" fmla="*/ 125767 w 2749567"/>
                    <a:gd name="connsiteY0" fmla="*/ 823690 h 823690"/>
                    <a:gd name="connsiteX1" fmla="*/ 173485 w 2749567"/>
                    <a:gd name="connsiteY1" fmla="*/ 569318 h 823690"/>
                    <a:gd name="connsiteX2" fmla="*/ 1889049 w 2749567"/>
                    <a:gd name="connsiteY2" fmla="*/ 124818 h 823690"/>
                    <a:gd name="connsiteX3" fmla="*/ 2749567 w 2749567"/>
                    <a:gd name="connsiteY3" fmla="*/ 722090 h 823690"/>
                    <a:gd name="connsiteX4" fmla="*/ 125767 w 2749567"/>
                    <a:gd name="connsiteY4" fmla="*/ 823690 h 823690"/>
                    <a:gd name="connsiteX0" fmla="*/ 125767 w 2749567"/>
                    <a:gd name="connsiteY0" fmla="*/ 743344 h 743344"/>
                    <a:gd name="connsiteX1" fmla="*/ 173485 w 2749567"/>
                    <a:gd name="connsiteY1" fmla="*/ 488972 h 743344"/>
                    <a:gd name="connsiteX2" fmla="*/ 1889049 w 2749567"/>
                    <a:gd name="connsiteY2" fmla="*/ 44472 h 743344"/>
                    <a:gd name="connsiteX3" fmla="*/ 2749567 w 2749567"/>
                    <a:gd name="connsiteY3" fmla="*/ 641744 h 743344"/>
                    <a:gd name="connsiteX4" fmla="*/ 125767 w 2749567"/>
                    <a:gd name="connsiteY4" fmla="*/ 743344 h 743344"/>
                    <a:gd name="connsiteX0" fmla="*/ 125767 w 2774967"/>
                    <a:gd name="connsiteY0" fmla="*/ 699221 h 699221"/>
                    <a:gd name="connsiteX1" fmla="*/ 173485 w 2774967"/>
                    <a:gd name="connsiteY1" fmla="*/ 444849 h 699221"/>
                    <a:gd name="connsiteX2" fmla="*/ 1889049 w 2774967"/>
                    <a:gd name="connsiteY2" fmla="*/ 349 h 699221"/>
                    <a:gd name="connsiteX3" fmla="*/ 2774967 w 2774967"/>
                    <a:gd name="connsiteY3" fmla="*/ 521421 h 699221"/>
                    <a:gd name="connsiteX4" fmla="*/ 125767 w 2774967"/>
                    <a:gd name="connsiteY4" fmla="*/ 699221 h 699221"/>
                    <a:gd name="connsiteX0" fmla="*/ 125767 w 2774967"/>
                    <a:gd name="connsiteY0" fmla="*/ 699221 h 699221"/>
                    <a:gd name="connsiteX1" fmla="*/ 173485 w 2774967"/>
                    <a:gd name="connsiteY1" fmla="*/ 444849 h 699221"/>
                    <a:gd name="connsiteX2" fmla="*/ 1889049 w 2774967"/>
                    <a:gd name="connsiteY2" fmla="*/ 349 h 699221"/>
                    <a:gd name="connsiteX3" fmla="*/ 2774967 w 2774967"/>
                    <a:gd name="connsiteY3" fmla="*/ 521421 h 699221"/>
                    <a:gd name="connsiteX4" fmla="*/ 125767 w 2774967"/>
                    <a:gd name="connsiteY4" fmla="*/ 699221 h 699221"/>
                    <a:gd name="connsiteX0" fmla="*/ 125767 w 2736867"/>
                    <a:gd name="connsiteY0" fmla="*/ 699630 h 699630"/>
                    <a:gd name="connsiteX1" fmla="*/ 173485 w 2736867"/>
                    <a:gd name="connsiteY1" fmla="*/ 445258 h 699630"/>
                    <a:gd name="connsiteX2" fmla="*/ 1889049 w 2736867"/>
                    <a:gd name="connsiteY2" fmla="*/ 758 h 699630"/>
                    <a:gd name="connsiteX3" fmla="*/ 2736867 w 2736867"/>
                    <a:gd name="connsiteY3" fmla="*/ 559930 h 699630"/>
                    <a:gd name="connsiteX4" fmla="*/ 125767 w 2736867"/>
                    <a:gd name="connsiteY4" fmla="*/ 699630 h 699630"/>
                    <a:gd name="connsiteX0" fmla="*/ 146546 w 2719546"/>
                    <a:gd name="connsiteY0" fmla="*/ 699630 h 699630"/>
                    <a:gd name="connsiteX1" fmla="*/ 156164 w 2719546"/>
                    <a:gd name="connsiteY1" fmla="*/ 445258 h 699630"/>
                    <a:gd name="connsiteX2" fmla="*/ 1871728 w 2719546"/>
                    <a:gd name="connsiteY2" fmla="*/ 758 h 699630"/>
                    <a:gd name="connsiteX3" fmla="*/ 2719546 w 2719546"/>
                    <a:gd name="connsiteY3" fmla="*/ 559930 h 699630"/>
                    <a:gd name="connsiteX4" fmla="*/ 146546 w 2719546"/>
                    <a:gd name="connsiteY4" fmla="*/ 699630 h 699630"/>
                    <a:gd name="connsiteX0" fmla="*/ 146546 w 2719546"/>
                    <a:gd name="connsiteY0" fmla="*/ 699630 h 699630"/>
                    <a:gd name="connsiteX1" fmla="*/ 156164 w 2719546"/>
                    <a:gd name="connsiteY1" fmla="*/ 445258 h 699630"/>
                    <a:gd name="connsiteX2" fmla="*/ 1871728 w 2719546"/>
                    <a:gd name="connsiteY2" fmla="*/ 758 h 699630"/>
                    <a:gd name="connsiteX3" fmla="*/ 2719546 w 2719546"/>
                    <a:gd name="connsiteY3" fmla="*/ 559930 h 699630"/>
                    <a:gd name="connsiteX4" fmla="*/ 146546 w 2719546"/>
                    <a:gd name="connsiteY4" fmla="*/ 699630 h 699630"/>
                    <a:gd name="connsiteX0" fmla="*/ 294116 w 2651216"/>
                    <a:gd name="connsiteY0" fmla="*/ 737744 h 737744"/>
                    <a:gd name="connsiteX1" fmla="*/ 87834 w 2651216"/>
                    <a:gd name="connsiteY1" fmla="*/ 445272 h 737744"/>
                    <a:gd name="connsiteX2" fmla="*/ 1803398 w 2651216"/>
                    <a:gd name="connsiteY2" fmla="*/ 772 h 737744"/>
                    <a:gd name="connsiteX3" fmla="*/ 2651216 w 2651216"/>
                    <a:gd name="connsiteY3" fmla="*/ 559944 h 737744"/>
                    <a:gd name="connsiteX4" fmla="*/ 294116 w 2651216"/>
                    <a:gd name="connsiteY4" fmla="*/ 737744 h 737744"/>
                    <a:gd name="connsiteX0" fmla="*/ 294116 w 2651216"/>
                    <a:gd name="connsiteY0" fmla="*/ 737744 h 737744"/>
                    <a:gd name="connsiteX1" fmla="*/ 87834 w 2651216"/>
                    <a:gd name="connsiteY1" fmla="*/ 445272 h 737744"/>
                    <a:gd name="connsiteX2" fmla="*/ 1803398 w 2651216"/>
                    <a:gd name="connsiteY2" fmla="*/ 772 h 737744"/>
                    <a:gd name="connsiteX3" fmla="*/ 2651216 w 2651216"/>
                    <a:gd name="connsiteY3" fmla="*/ 559944 h 737744"/>
                    <a:gd name="connsiteX4" fmla="*/ 294116 w 2651216"/>
                    <a:gd name="connsiteY4" fmla="*/ 737744 h 737744"/>
                    <a:gd name="connsiteX0" fmla="*/ 304859 w 2661959"/>
                    <a:gd name="connsiteY0" fmla="*/ 736973 h 736973"/>
                    <a:gd name="connsiteX1" fmla="*/ 85877 w 2661959"/>
                    <a:gd name="connsiteY1" fmla="*/ 558801 h 736973"/>
                    <a:gd name="connsiteX2" fmla="*/ 1814141 w 2661959"/>
                    <a:gd name="connsiteY2" fmla="*/ 1 h 736973"/>
                    <a:gd name="connsiteX3" fmla="*/ 2661959 w 2661959"/>
                    <a:gd name="connsiteY3" fmla="*/ 559173 h 736973"/>
                    <a:gd name="connsiteX4" fmla="*/ 304859 w 2661959"/>
                    <a:gd name="connsiteY4" fmla="*/ 736973 h 736973"/>
                    <a:gd name="connsiteX0" fmla="*/ 202918 w 2699718"/>
                    <a:gd name="connsiteY0" fmla="*/ 762373 h 762373"/>
                    <a:gd name="connsiteX1" fmla="*/ 123636 w 2699718"/>
                    <a:gd name="connsiteY1" fmla="*/ 558801 h 762373"/>
                    <a:gd name="connsiteX2" fmla="*/ 1851900 w 2699718"/>
                    <a:gd name="connsiteY2" fmla="*/ 1 h 762373"/>
                    <a:gd name="connsiteX3" fmla="*/ 2699718 w 2699718"/>
                    <a:gd name="connsiteY3" fmla="*/ 559173 h 762373"/>
                    <a:gd name="connsiteX4" fmla="*/ 202918 w 2699718"/>
                    <a:gd name="connsiteY4" fmla="*/ 762373 h 762373"/>
                    <a:gd name="connsiteX0" fmla="*/ 174700 w 2671500"/>
                    <a:gd name="connsiteY0" fmla="*/ 762373 h 762373"/>
                    <a:gd name="connsiteX1" fmla="*/ 95418 w 2671500"/>
                    <a:gd name="connsiteY1" fmla="*/ 558801 h 762373"/>
                    <a:gd name="connsiteX2" fmla="*/ 1823682 w 2671500"/>
                    <a:gd name="connsiteY2" fmla="*/ 1 h 762373"/>
                    <a:gd name="connsiteX3" fmla="*/ 2671500 w 2671500"/>
                    <a:gd name="connsiteY3" fmla="*/ 559173 h 762373"/>
                    <a:gd name="connsiteX4" fmla="*/ 174700 w 2671500"/>
                    <a:gd name="connsiteY4" fmla="*/ 762373 h 7623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71500" h="762373">
                      <a:moveTo>
                        <a:pt x="174700" y="762373"/>
                      </a:moveTo>
                      <a:cubicBezTo>
                        <a:pt x="75553" y="736911"/>
                        <a:pt x="-115912" y="647763"/>
                        <a:pt x="95418" y="558801"/>
                      </a:cubicBezTo>
                      <a:cubicBezTo>
                        <a:pt x="306748" y="469839"/>
                        <a:pt x="1394335" y="-61"/>
                        <a:pt x="1823682" y="1"/>
                      </a:cubicBezTo>
                      <a:cubicBezTo>
                        <a:pt x="2253029" y="63"/>
                        <a:pt x="2384661" y="360082"/>
                        <a:pt x="2671500" y="559173"/>
                      </a:cubicBezTo>
                      <a:cubicBezTo>
                        <a:pt x="2017033" y="567640"/>
                        <a:pt x="1159367" y="576106"/>
                        <a:pt x="174700" y="762373"/>
                      </a:cubicBezTo>
                      <a:close/>
                    </a:path>
                  </a:pathLst>
                </a:custGeom>
                <a:gradFill flip="none" rotWithShape="1">
                  <a:gsLst>
                    <a:gs pos="89000">
                      <a:srgbClr val="9A9A9A"/>
                    </a:gs>
                    <a:gs pos="50000">
                      <a:srgbClr val="A1A1A1"/>
                    </a:gs>
                    <a:gs pos="59000">
                      <a:srgbClr val="9D9D9D"/>
                    </a:gs>
                    <a:gs pos="30000">
                      <a:srgbClr val="6D6D6D"/>
                    </a:gs>
                    <a:gs pos="67000">
                      <a:sysClr val="window" lastClr="FFFFFF">
                        <a:lumMod val="85000"/>
                      </a:sysClr>
                    </a:gs>
                    <a:gs pos="39000">
                      <a:sysClr val="window" lastClr="FFFFFF">
                        <a:lumMod val="85000"/>
                      </a:sysClr>
                    </a:gs>
                    <a:gs pos="27000">
                      <a:sysClr val="window" lastClr="FFFFFF">
                        <a:lumMod val="65000"/>
                        <a:shade val="67500"/>
                        <a:satMod val="115000"/>
                      </a:sysClr>
                    </a:gs>
                    <a:gs pos="100000">
                      <a:sysClr val="window" lastClr="FFFFFF">
                        <a:lumMod val="65000"/>
                        <a:shade val="100000"/>
                        <a:satMod val="115000"/>
                      </a:sysClr>
                    </a:gs>
                  </a:gsLst>
                  <a:lin ang="4800000" scaled="0"/>
                  <a:tileRect/>
                </a:gra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nvGrpSpPr>
                <p:cNvPr id="67" name="组合 66"/>
                <p:cNvGrpSpPr/>
                <p:nvPr/>
              </p:nvGrpSpPr>
              <p:grpSpPr>
                <a:xfrm>
                  <a:off x="3110473" y="2204868"/>
                  <a:ext cx="165383" cy="206896"/>
                  <a:chOff x="2987824" y="2204864"/>
                  <a:chExt cx="288032" cy="360330"/>
                </a:xfrm>
              </p:grpSpPr>
              <p:sp>
                <p:nvSpPr>
                  <p:cNvPr id="89" name="椭圆 88"/>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90" name="椭圆 89"/>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68" name="组合 67"/>
                <p:cNvGrpSpPr/>
                <p:nvPr/>
              </p:nvGrpSpPr>
              <p:grpSpPr>
                <a:xfrm>
                  <a:off x="3491879" y="2204868"/>
                  <a:ext cx="165383" cy="206896"/>
                  <a:chOff x="2987824" y="2204864"/>
                  <a:chExt cx="288032" cy="360330"/>
                </a:xfrm>
              </p:grpSpPr>
              <p:sp>
                <p:nvSpPr>
                  <p:cNvPr id="87" name="椭圆 86"/>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88" name="椭圆 87"/>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69" name="组合 68"/>
                <p:cNvGrpSpPr/>
                <p:nvPr/>
              </p:nvGrpSpPr>
              <p:grpSpPr>
                <a:xfrm>
                  <a:off x="3873286" y="2204868"/>
                  <a:ext cx="165383" cy="206896"/>
                  <a:chOff x="2987824" y="2204864"/>
                  <a:chExt cx="288032" cy="360330"/>
                </a:xfrm>
              </p:grpSpPr>
              <p:sp>
                <p:nvSpPr>
                  <p:cNvPr id="85" name="椭圆 84"/>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86" name="椭圆 85"/>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70" name="组合 69"/>
                <p:cNvGrpSpPr/>
                <p:nvPr/>
              </p:nvGrpSpPr>
              <p:grpSpPr>
                <a:xfrm>
                  <a:off x="4254694" y="2204869"/>
                  <a:ext cx="165383" cy="206896"/>
                  <a:chOff x="2987824" y="2204864"/>
                  <a:chExt cx="288032" cy="360330"/>
                </a:xfrm>
              </p:grpSpPr>
              <p:sp>
                <p:nvSpPr>
                  <p:cNvPr id="83" name="椭圆 82"/>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84" name="椭圆 83"/>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71" name="组合 70"/>
                <p:cNvGrpSpPr/>
                <p:nvPr/>
              </p:nvGrpSpPr>
              <p:grpSpPr>
                <a:xfrm>
                  <a:off x="4636100" y="2204868"/>
                  <a:ext cx="165383" cy="206896"/>
                  <a:chOff x="2987824" y="2204864"/>
                  <a:chExt cx="288032" cy="360330"/>
                </a:xfrm>
              </p:grpSpPr>
              <p:sp>
                <p:nvSpPr>
                  <p:cNvPr id="81" name="椭圆 80"/>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82" name="椭圆 81"/>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grpSp>
              <p:nvGrpSpPr>
                <p:cNvPr id="72" name="组合 71"/>
                <p:cNvGrpSpPr/>
                <p:nvPr/>
              </p:nvGrpSpPr>
              <p:grpSpPr>
                <a:xfrm>
                  <a:off x="5017508" y="2204866"/>
                  <a:ext cx="165383" cy="206896"/>
                  <a:chOff x="2987824" y="2204864"/>
                  <a:chExt cx="288032" cy="360330"/>
                </a:xfrm>
              </p:grpSpPr>
              <p:sp>
                <p:nvSpPr>
                  <p:cNvPr id="79" name="椭圆 78"/>
                  <p:cNvSpPr/>
                  <p:nvPr/>
                </p:nvSpPr>
                <p:spPr>
                  <a:xfrm>
                    <a:off x="2987824" y="2204864"/>
                    <a:ext cx="288032" cy="288032"/>
                  </a:xfrm>
                  <a:prstGeom prst="ellipse">
                    <a:avLst/>
                  </a:prstGeom>
                  <a:solidFill>
                    <a:sysClr val="windowText" lastClr="000000">
                      <a:lumMod val="50000"/>
                      <a:lumOff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sp>
                <p:nvSpPr>
                  <p:cNvPr id="80" name="椭圆 79"/>
                  <p:cNvSpPr/>
                  <p:nvPr/>
                </p:nvSpPr>
                <p:spPr>
                  <a:xfrm>
                    <a:off x="2987824" y="2277163"/>
                    <a:ext cx="288032" cy="288031"/>
                  </a:xfrm>
                  <a:prstGeom prst="ellipse">
                    <a:avLst/>
                  </a:prstGeom>
                  <a:solidFill>
                    <a:sysClr val="windowText" lastClr="000000">
                      <a:lumMod val="85000"/>
                      <a:lumOff val="1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sp>
              <p:nvSpPr>
                <p:cNvPr id="73" name="空心弧 72"/>
                <p:cNvSpPr/>
                <p:nvPr/>
              </p:nvSpPr>
              <p:spPr>
                <a:xfrm>
                  <a:off x="4817784" y="1587862"/>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4" name="空心弧 73"/>
                <p:cNvSpPr/>
                <p:nvPr/>
              </p:nvSpPr>
              <p:spPr>
                <a:xfrm>
                  <a:off x="4411851" y="1590702"/>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5" name="空心弧 74"/>
                <p:cNvSpPr/>
                <p:nvPr/>
              </p:nvSpPr>
              <p:spPr>
                <a:xfrm>
                  <a:off x="3990373" y="1587862"/>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6" name="空心弧 75"/>
                <p:cNvSpPr/>
                <p:nvPr/>
              </p:nvSpPr>
              <p:spPr>
                <a:xfrm>
                  <a:off x="3713861" y="1590702"/>
                  <a:ext cx="392034"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7" name="空心弧 76"/>
                <p:cNvSpPr/>
                <p:nvPr/>
              </p:nvSpPr>
              <p:spPr>
                <a:xfrm>
                  <a:off x="3309921" y="1587862"/>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8" name="空心弧 77"/>
                <p:cNvSpPr/>
                <p:nvPr/>
              </p:nvSpPr>
              <p:spPr>
                <a:xfrm>
                  <a:off x="2873525" y="1603400"/>
                  <a:ext cx="456501" cy="798500"/>
                </a:xfrm>
                <a:prstGeom prst="blockArc">
                  <a:avLst>
                    <a:gd name="adj1" fmla="val 10800000"/>
                    <a:gd name="adj2" fmla="val 4446489"/>
                    <a:gd name="adj3" fmla="val 10348"/>
                  </a:avLst>
                </a:prstGeom>
                <a:solidFill>
                  <a:sysClr val="windowText" lastClr="000000">
                    <a:lumMod val="95000"/>
                    <a:lumOff val="5000"/>
                  </a:sysClr>
                </a:solidFill>
                <a:ln w="25400" cap="flat" cmpd="sng" algn="ctr">
                  <a:noFill/>
                  <a:prstDash val="soli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grpSp>
          <p:sp>
            <p:nvSpPr>
              <p:cNvPr id="91" name="TextBox 90"/>
              <p:cNvSpPr txBox="1"/>
              <p:nvPr/>
            </p:nvSpPr>
            <p:spPr>
              <a:xfrm>
                <a:off x="928662" y="3376234"/>
                <a:ext cx="1962902" cy="54742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lnSpc>
                    <a:spcPct val="100000"/>
                  </a:lnSpc>
                  <a:defRPr/>
                </a:pPr>
                <a:r>
                  <a:rPr lang="zh-CN" altLang="en-US" sz="1800" dirty="0" smtClean="0">
                    <a:solidFill>
                      <a:schemeClr val="tx1"/>
                    </a:solidFill>
                    <a:effectLst>
                      <a:outerShdw dist="25400" dir="5400000" algn="t" rotWithShape="0">
                        <a:prstClr val="black">
                          <a:alpha val="17000"/>
                        </a:prstClr>
                      </a:outerShdw>
                    </a:effectLst>
                    <a:latin typeface="微软雅黑" pitchFamily="34" charset="-122"/>
                  </a:rPr>
                  <a:t>（</a:t>
                </a:r>
                <a:r>
                  <a:rPr lang="en-US" altLang="zh-CN" sz="1800" dirty="0" smtClean="0">
                    <a:solidFill>
                      <a:schemeClr val="tx1"/>
                    </a:solidFill>
                    <a:effectLst>
                      <a:outerShdw dist="25400" dir="5400000" algn="t" rotWithShape="0">
                        <a:prstClr val="black">
                          <a:alpha val="17000"/>
                        </a:prstClr>
                      </a:outerShdw>
                    </a:effectLst>
                    <a:latin typeface="微软雅黑" pitchFamily="34" charset="-122"/>
                  </a:rPr>
                  <a:t>1</a:t>
                </a:r>
                <a:r>
                  <a:rPr lang="zh-CN" altLang="en-US" sz="1800" dirty="0" smtClean="0">
                    <a:solidFill>
                      <a:schemeClr val="tx1"/>
                    </a:solidFill>
                    <a:effectLst>
                      <a:outerShdw dist="25400" dir="5400000" algn="t" rotWithShape="0">
                        <a:prstClr val="black">
                          <a:alpha val="17000"/>
                        </a:prstClr>
                      </a:outerShdw>
                    </a:effectLst>
                    <a:latin typeface="微软雅黑" pitchFamily="34" charset="-122"/>
                  </a:rPr>
                  <a:t>）基础</a:t>
                </a:r>
                <a:r>
                  <a:rPr lang="zh-CN" altLang="en-US" sz="1800" dirty="0" smtClean="0">
                    <a:solidFill>
                      <a:schemeClr val="tx1"/>
                    </a:solidFill>
                    <a:effectLst>
                      <a:outerShdw dist="25400" dir="5400000" algn="t" rotWithShape="0">
                        <a:prstClr val="black">
                          <a:alpha val="17000"/>
                        </a:prstClr>
                      </a:outerShdw>
                    </a:effectLst>
                    <a:latin typeface="微软雅黑" pitchFamily="34" charset="-122"/>
                  </a:rPr>
                  <a:t>信息库和预案库</a:t>
                </a:r>
                <a:endParaRPr kumimoji="0" lang="zh-CN" altLang="en-US" sz="1800" b="1" i="0" u="none" strike="noStrike" kern="0" cap="none" spc="0" normalizeH="0" baseline="0" noProof="0" dirty="0">
                  <a:ln w="18415" cmpd="sng">
                    <a:noFill/>
                    <a:prstDash val="solid"/>
                  </a:ln>
                  <a:solidFill>
                    <a:schemeClr val="tx1"/>
                  </a:solidFill>
                  <a:effectLst>
                    <a:outerShdw dist="25400" dir="5400000" algn="t" rotWithShape="0">
                      <a:prstClr val="black">
                        <a:alpha val="17000"/>
                      </a:prstClr>
                    </a:outerShdw>
                  </a:effectLst>
                  <a:uLnTx/>
                  <a:uFillTx/>
                  <a:latin typeface="微软雅黑" pitchFamily="34" charset="-122"/>
                </a:endParaRPr>
              </a:p>
            </p:txBody>
          </p:sp>
          <p:sp>
            <p:nvSpPr>
              <p:cNvPr id="92" name="TextBox 91"/>
              <p:cNvSpPr txBox="1"/>
              <p:nvPr/>
            </p:nvSpPr>
            <p:spPr>
              <a:xfrm>
                <a:off x="899592" y="4059649"/>
                <a:ext cx="2088232" cy="1120923"/>
              </a:xfrm>
              <a:prstGeom prst="rect">
                <a:avLst/>
              </a:prstGeom>
              <a:noFill/>
            </p:spPr>
            <p:txBody>
              <a:bodyPr wrap="square" rtlCol="0">
                <a:spAutoFit/>
              </a:bodyPr>
              <a:lstStyle/>
              <a:p>
                <a:pPr>
                  <a:buFont typeface="Wingdings" pitchFamily="2" charset="2"/>
                  <a:buChar char="n"/>
                </a:pPr>
                <a:r>
                  <a:rPr lang="en-US" altLang="zh-CN" sz="1600" b="1" dirty="0" smtClean="0">
                    <a:latin typeface="黑体" panose="02010609060101010101" pitchFamily="49" charset="-122"/>
                    <a:ea typeface="黑体" panose="02010609060101010101" pitchFamily="49" charset="-122"/>
                  </a:rPr>
                  <a:t> 2017</a:t>
                </a:r>
                <a:r>
                  <a:rPr lang="zh-CN" altLang="en-US" sz="1600" b="1" dirty="0" smtClean="0">
                    <a:latin typeface="黑体" panose="02010609060101010101" pitchFamily="49" charset="-122"/>
                    <a:ea typeface="黑体" panose="02010609060101010101" pitchFamily="49" charset="-122"/>
                  </a:rPr>
                  <a:t>年，建成</a:t>
                </a:r>
                <a:r>
                  <a:rPr lang="zh-CN" altLang="en-US" sz="1600" b="1" dirty="0" smtClean="0">
                    <a:latin typeface="黑体" panose="02010609060101010101" pitchFamily="49" charset="-122"/>
                    <a:ea typeface="黑体" panose="02010609060101010101" pitchFamily="49" charset="-122"/>
                  </a:rPr>
                  <a:t>城市   社会</a:t>
                </a:r>
                <a:r>
                  <a:rPr lang="zh-CN" altLang="en-US" sz="1600" b="1" dirty="0" smtClean="0">
                    <a:latin typeface="黑体" panose="02010609060101010101" pitchFamily="49" charset="-122"/>
                    <a:ea typeface="黑体" panose="02010609060101010101" pitchFamily="49" charset="-122"/>
                  </a:rPr>
                  <a:t>治理事件的受理、处置基础信息库，以及各类事件的预案</a:t>
                </a:r>
                <a:r>
                  <a:rPr lang="zh-CN" altLang="en-US" sz="1600" b="1" dirty="0" smtClean="0">
                    <a:latin typeface="黑体" panose="02010609060101010101" pitchFamily="49" charset="-122"/>
                    <a:ea typeface="黑体" panose="02010609060101010101" pitchFamily="49" charset="-122"/>
                  </a:rPr>
                  <a:t>库</a:t>
                </a:r>
                <a:endParaRPr lang="zh-CN" altLang="en-US" sz="1600" b="1" dirty="0">
                  <a:latin typeface="黑体" panose="02010609060101010101" pitchFamily="49" charset="-122"/>
                  <a:ea typeface="黑体" panose="02010609060101010101" pitchFamily="49" charset="-122"/>
                </a:endParaRPr>
              </a:p>
            </p:txBody>
          </p:sp>
          <p:sp>
            <p:nvSpPr>
              <p:cNvPr id="93" name="TextBox 92"/>
              <p:cNvSpPr txBox="1"/>
              <p:nvPr/>
            </p:nvSpPr>
            <p:spPr>
              <a:xfrm>
                <a:off x="3643306" y="3376234"/>
                <a:ext cx="1962902" cy="54742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lnSpc>
                    <a:spcPct val="100000"/>
                  </a:lnSpc>
                  <a:defRPr/>
                </a:pPr>
                <a:r>
                  <a:rPr lang="zh-CN" altLang="en-US" sz="1800" dirty="0" smtClean="0">
                    <a:solidFill>
                      <a:schemeClr val="tx1"/>
                    </a:solidFill>
                    <a:effectLst>
                      <a:outerShdw dist="25400" dir="5400000" algn="t" rotWithShape="0">
                        <a:prstClr val="black">
                          <a:alpha val="17000"/>
                        </a:prstClr>
                      </a:outerShdw>
                    </a:effectLst>
                    <a:latin typeface="微软雅黑" pitchFamily="34" charset="-122"/>
                  </a:rPr>
                  <a:t>（</a:t>
                </a:r>
                <a:r>
                  <a:rPr lang="en-US" altLang="zh-CN" sz="1800" dirty="0" smtClean="0">
                    <a:solidFill>
                      <a:schemeClr val="tx1"/>
                    </a:solidFill>
                    <a:effectLst>
                      <a:outerShdw dist="25400" dir="5400000" algn="t" rotWithShape="0">
                        <a:prstClr val="black">
                          <a:alpha val="17000"/>
                        </a:prstClr>
                      </a:outerShdw>
                    </a:effectLst>
                    <a:latin typeface="微软雅黑" pitchFamily="34" charset="-122"/>
                  </a:rPr>
                  <a:t>2</a:t>
                </a:r>
                <a:r>
                  <a:rPr lang="zh-CN" altLang="en-US" sz="1800" dirty="0" smtClean="0">
                    <a:solidFill>
                      <a:schemeClr val="tx1"/>
                    </a:solidFill>
                    <a:effectLst>
                      <a:outerShdw dist="25400" dir="5400000" algn="t" rotWithShape="0">
                        <a:prstClr val="black">
                          <a:alpha val="17000"/>
                        </a:prstClr>
                      </a:outerShdw>
                    </a:effectLst>
                    <a:latin typeface="微软雅黑" pitchFamily="34" charset="-122"/>
                  </a:rPr>
                  <a:t>）现场</a:t>
                </a:r>
                <a:r>
                  <a:rPr lang="zh-CN" altLang="en-US" sz="1800" dirty="0" smtClean="0">
                    <a:solidFill>
                      <a:schemeClr val="tx1"/>
                    </a:solidFill>
                    <a:effectLst>
                      <a:outerShdw dist="25400" dir="5400000" algn="t" rotWithShape="0">
                        <a:prstClr val="black">
                          <a:alpha val="17000"/>
                        </a:prstClr>
                      </a:outerShdw>
                    </a:effectLst>
                    <a:latin typeface="微软雅黑" pitchFamily="34" charset="-122"/>
                  </a:rPr>
                  <a:t>实时联动指挥</a:t>
                </a:r>
                <a:endParaRPr kumimoji="0" lang="zh-CN" altLang="en-US" sz="1800" b="1" i="0" u="none" strike="noStrike" kern="0" cap="none" spc="0" normalizeH="0" baseline="0" noProof="0" dirty="0">
                  <a:ln w="18415" cmpd="sng">
                    <a:noFill/>
                    <a:prstDash val="solid"/>
                  </a:ln>
                  <a:solidFill>
                    <a:schemeClr val="tx1"/>
                  </a:solidFill>
                  <a:effectLst>
                    <a:outerShdw dist="25400" dir="5400000" algn="t" rotWithShape="0">
                      <a:prstClr val="black">
                        <a:alpha val="17000"/>
                      </a:prstClr>
                    </a:outerShdw>
                  </a:effectLst>
                  <a:uLnTx/>
                  <a:uFillTx/>
                  <a:latin typeface="微软雅黑" pitchFamily="34" charset="-122"/>
                </a:endParaRPr>
              </a:p>
            </p:txBody>
          </p:sp>
          <p:sp>
            <p:nvSpPr>
              <p:cNvPr id="94" name="TextBox 93"/>
              <p:cNvSpPr txBox="1"/>
              <p:nvPr/>
            </p:nvSpPr>
            <p:spPr>
              <a:xfrm>
                <a:off x="3522360" y="3925619"/>
                <a:ext cx="2201768" cy="1538011"/>
              </a:xfrm>
              <a:prstGeom prst="rect">
                <a:avLst/>
              </a:prstGeom>
              <a:noFill/>
            </p:spPr>
            <p:txBody>
              <a:bodyPr wrap="square" rtlCol="0">
                <a:spAutoFit/>
              </a:bodyPr>
              <a:lstStyle/>
              <a:p>
                <a:pPr marL="285750" lvl="0" indent="-285750">
                  <a:buFont typeface="Wingdings" pitchFamily="2" charset="2"/>
                  <a:buChar char="n"/>
                  <a:defRPr/>
                </a:pPr>
                <a:r>
                  <a:rPr lang="zh-CN" altLang="en-US" sz="1400" b="1" kern="0" dirty="0" smtClean="0">
                    <a:latin typeface="微软雅黑" pitchFamily="34" charset="-122"/>
                    <a:ea typeface="微软雅黑" pitchFamily="34" charset="-122"/>
                    <a:cs typeface="Arial" pitchFamily="34" charset="0"/>
                  </a:rPr>
                  <a:t>实现公共安全应急视频会议会商、图像监控、数据网络互联、电话调度指挥等</a:t>
                </a:r>
                <a:r>
                  <a:rPr lang="zh-CN" altLang="en-US" sz="1400" b="1" kern="0" dirty="0" smtClean="0">
                    <a:latin typeface="微软雅黑" pitchFamily="34" charset="-122"/>
                    <a:ea typeface="微软雅黑" pitchFamily="34" charset="-122"/>
                    <a:cs typeface="Arial" pitchFamily="34" charset="0"/>
                  </a:rPr>
                  <a:t>功能</a:t>
                </a:r>
                <a:endParaRPr lang="en-US" altLang="zh-CN" sz="1400" b="1" kern="0" dirty="0" smtClean="0">
                  <a:latin typeface="微软雅黑" pitchFamily="34" charset="-122"/>
                  <a:ea typeface="微软雅黑" pitchFamily="34" charset="-122"/>
                  <a:cs typeface="Arial" pitchFamily="34" charset="0"/>
                </a:endParaRPr>
              </a:p>
              <a:p>
                <a:pPr marL="285750" lvl="0" indent="-285750">
                  <a:buFont typeface="Wingdings" pitchFamily="2" charset="2"/>
                  <a:buChar char="n"/>
                  <a:defRPr/>
                </a:pPr>
                <a:r>
                  <a:rPr lang="zh-CN" altLang="en-US" sz="1400" b="1" kern="0" dirty="0" smtClean="0">
                    <a:latin typeface="微软雅黑" pitchFamily="34" charset="-122"/>
                    <a:ea typeface="微软雅黑" pitchFamily="34" charset="-122"/>
                    <a:cs typeface="Arial" pitchFamily="34" charset="0"/>
                  </a:rPr>
                  <a:t>实现高度自动化的人情、工情、灾情监测网络系统、无纸化办公及联动指挥</a:t>
                </a:r>
                <a:endParaRPr lang="zh-CN" altLang="en-US" sz="1400" b="1" kern="0" dirty="0">
                  <a:latin typeface="微软雅黑" pitchFamily="34" charset="-122"/>
                  <a:ea typeface="微软雅黑" pitchFamily="34" charset="-122"/>
                  <a:cs typeface="Arial" pitchFamily="34" charset="0"/>
                </a:endParaRPr>
              </a:p>
            </p:txBody>
          </p:sp>
          <p:sp>
            <p:nvSpPr>
              <p:cNvPr id="95" name="TextBox 94"/>
              <p:cNvSpPr txBox="1"/>
              <p:nvPr/>
            </p:nvSpPr>
            <p:spPr>
              <a:xfrm>
                <a:off x="6286512" y="3436740"/>
                <a:ext cx="1962902" cy="54742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gn="ctr">
                  <a:lnSpc>
                    <a:spcPct val="100000"/>
                  </a:lnSpc>
                  <a:defRPr/>
                </a:pPr>
                <a:r>
                  <a:rPr lang="zh-CN" altLang="en-US" sz="1800" dirty="0" smtClean="0">
                    <a:solidFill>
                      <a:schemeClr val="tx1"/>
                    </a:solidFill>
                    <a:effectLst>
                      <a:outerShdw dist="25400" dir="5400000" algn="t" rotWithShape="0">
                        <a:prstClr val="black">
                          <a:alpha val="17000"/>
                        </a:prstClr>
                      </a:outerShdw>
                    </a:effectLst>
                    <a:latin typeface="微软雅黑" pitchFamily="34" charset="-122"/>
                  </a:rPr>
                  <a:t>（</a:t>
                </a:r>
                <a:r>
                  <a:rPr lang="en-US" altLang="zh-CN" sz="1800" dirty="0" smtClean="0">
                    <a:solidFill>
                      <a:schemeClr val="tx1"/>
                    </a:solidFill>
                    <a:effectLst>
                      <a:outerShdw dist="25400" dir="5400000" algn="t" rotWithShape="0">
                        <a:prstClr val="black">
                          <a:alpha val="17000"/>
                        </a:prstClr>
                      </a:outerShdw>
                    </a:effectLst>
                    <a:latin typeface="微软雅黑" pitchFamily="34" charset="-122"/>
                  </a:rPr>
                  <a:t>3</a:t>
                </a:r>
                <a:r>
                  <a:rPr lang="zh-CN" altLang="en-US" sz="1800" dirty="0" smtClean="0">
                    <a:solidFill>
                      <a:schemeClr val="tx1"/>
                    </a:solidFill>
                    <a:effectLst>
                      <a:outerShdw dist="25400" dir="5400000" algn="t" rotWithShape="0">
                        <a:prstClr val="black">
                          <a:alpha val="17000"/>
                        </a:prstClr>
                      </a:outerShdw>
                    </a:effectLst>
                    <a:latin typeface="微软雅黑" pitchFamily="34" charset="-122"/>
                  </a:rPr>
                  <a:t>）其他</a:t>
                </a:r>
                <a:r>
                  <a:rPr lang="zh-CN" altLang="en-US" sz="1800" dirty="0" smtClean="0">
                    <a:solidFill>
                      <a:schemeClr val="tx1"/>
                    </a:solidFill>
                    <a:effectLst>
                      <a:outerShdw dist="25400" dir="5400000" algn="t" rotWithShape="0">
                        <a:prstClr val="black">
                          <a:alpha val="17000"/>
                        </a:prstClr>
                      </a:outerShdw>
                    </a:effectLst>
                    <a:latin typeface="微软雅黑" pitchFamily="34" charset="-122"/>
                  </a:rPr>
                  <a:t>综合治理信息化系统</a:t>
                </a:r>
                <a:endParaRPr kumimoji="0" lang="zh-CN" altLang="en-US" sz="1800" b="1" i="0" u="none" strike="noStrike" kern="0" cap="none" spc="0" normalizeH="0" baseline="0" noProof="0" dirty="0">
                  <a:ln w="18415" cmpd="sng">
                    <a:noFill/>
                    <a:prstDash val="solid"/>
                  </a:ln>
                  <a:solidFill>
                    <a:schemeClr val="tx1"/>
                  </a:solidFill>
                  <a:effectLst>
                    <a:outerShdw dist="25400" dir="5400000" algn="t" rotWithShape="0">
                      <a:prstClr val="black">
                        <a:alpha val="17000"/>
                      </a:prstClr>
                    </a:outerShdw>
                  </a:effectLst>
                  <a:uLnTx/>
                  <a:uFillTx/>
                  <a:latin typeface="微软雅黑" pitchFamily="34" charset="-122"/>
                </a:endParaRPr>
              </a:p>
            </p:txBody>
          </p:sp>
          <p:sp>
            <p:nvSpPr>
              <p:cNvPr id="96" name="TextBox 95"/>
              <p:cNvSpPr txBox="1"/>
              <p:nvPr/>
            </p:nvSpPr>
            <p:spPr>
              <a:xfrm>
                <a:off x="6215074" y="3981297"/>
                <a:ext cx="2088232" cy="1538011"/>
              </a:xfrm>
              <a:prstGeom prst="rect">
                <a:avLst/>
              </a:prstGeom>
              <a:noFill/>
            </p:spPr>
            <p:txBody>
              <a:bodyPr wrap="square" rtlCol="0">
                <a:spAutoFit/>
              </a:bodyPr>
              <a:lstStyle/>
              <a:p>
                <a:pPr>
                  <a:spcBef>
                    <a:spcPct val="0"/>
                  </a:spcBef>
                  <a:buFont typeface="Wingdings" pitchFamily="2" charset="2"/>
                  <a:buChar char="n"/>
                </a:pPr>
                <a:r>
                  <a:rPr lang="en-US" altLang="zh-CN" sz="1400" b="1" dirty="0" smtClean="0">
                    <a:latin typeface="微软雅黑" pitchFamily="34" charset="-122"/>
                    <a:ea typeface="微软雅黑" pitchFamily="34" charset="-122"/>
                  </a:rPr>
                  <a:t>2017</a:t>
                </a:r>
                <a:r>
                  <a:rPr lang="zh-CN" altLang="en-US" sz="1400" b="1" dirty="0" smtClean="0">
                    <a:latin typeface="微软雅黑" pitchFamily="34" charset="-122"/>
                    <a:ea typeface="微软雅黑" pitchFamily="34" charset="-122"/>
                  </a:rPr>
                  <a:t>年，基于基础信息库和预案库，地理信息系统及视频图像系统，建设基于</a:t>
                </a:r>
                <a:r>
                  <a:rPr lang="en-US" altLang="zh-CN" sz="1400" b="1" dirty="0" smtClean="0">
                    <a:latin typeface="微软雅黑" pitchFamily="34" charset="-122"/>
                    <a:ea typeface="微软雅黑" pitchFamily="34" charset="-122"/>
                  </a:rPr>
                  <a:t>GIS</a:t>
                </a:r>
                <a:r>
                  <a:rPr lang="zh-CN" altLang="en-US" sz="1400" b="1" dirty="0" smtClean="0">
                    <a:latin typeface="微软雅黑" pitchFamily="34" charset="-122"/>
                    <a:ea typeface="微软雅黑" pitchFamily="34" charset="-122"/>
                  </a:rPr>
                  <a:t>的综治业务支撑系统、后期处置系统、应急评估系统、决策支持系统、统一监控系统等</a:t>
                </a:r>
                <a:endParaRPr lang="zh-CN" altLang="en-US" sz="1400" b="1" dirty="0">
                  <a:latin typeface="微软雅黑" pitchFamily="34" charset="-122"/>
                  <a:ea typeface="微软雅黑" pitchFamily="34" charset="-122"/>
                </a:endParaRPr>
              </a:p>
            </p:txBody>
          </p:sp>
        </p:grpSp>
      </p:grpSp>
      <p:sp>
        <p:nvSpPr>
          <p:cNvPr id="2" name="灯片编号占位符 1"/>
          <p:cNvSpPr>
            <a:spLocks noGrp="1"/>
          </p:cNvSpPr>
          <p:nvPr>
            <p:ph type="sldNum" sz="quarter" idx="12"/>
          </p:nvPr>
        </p:nvSpPr>
        <p:spPr/>
        <p:txBody>
          <a:bodyPr/>
          <a:lstStyle/>
          <a:p>
            <a:fld id="{57F98C0C-FAF2-480B-87BE-9D56BE4863FC}" type="slidenum">
              <a:rPr lang="zh-CN" altLang="en-US" smtClean="0"/>
              <a:pPr/>
              <a:t>66</a:t>
            </a:fld>
            <a:endParaRPr lang="zh-CN" altLang="en-US"/>
          </a:p>
        </p:txBody>
      </p:sp>
    </p:spTree>
    <p:extLst>
      <p:ext uri="{BB962C8B-B14F-4D97-AF65-F5344CB8AC3E}">
        <p14:creationId xmlns:p14="http://schemas.microsoft.com/office/powerpoint/2010/main" xmlns="" val="189435454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548800"/>
            <a:ext cx="8352928" cy="863976"/>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b="1" dirty="0">
                <a:solidFill>
                  <a:schemeClr val="tx1"/>
                </a:solidFill>
                <a:latin typeface="黑体" panose="02010609060101010101" pitchFamily="49" charset="-122"/>
                <a:ea typeface="黑体" panose="02010609060101010101" pitchFamily="49" charset="-122"/>
              </a:rPr>
              <a:t>顺义</a:t>
            </a:r>
            <a:r>
              <a:rPr lang="zh-CN" altLang="en-US" sz="2400" b="1" dirty="0" smtClean="0">
                <a:solidFill>
                  <a:schemeClr val="tx1"/>
                </a:solidFill>
                <a:latin typeface="黑体" panose="02010609060101010101" pitchFamily="49" charset="-122"/>
                <a:ea typeface="黑体" panose="02010609060101010101" pitchFamily="49" charset="-122"/>
              </a:rPr>
              <a:t>区“互联网</a:t>
            </a:r>
            <a:r>
              <a:rPr lang="en-US" altLang="zh-CN" sz="2400" b="1" dirty="0" smtClean="0">
                <a:solidFill>
                  <a:schemeClr val="tx1"/>
                </a:solidFill>
                <a:latin typeface="黑体" panose="02010609060101010101" pitchFamily="49" charset="-122"/>
                <a:ea typeface="黑体" panose="02010609060101010101" pitchFamily="49" charset="-122"/>
              </a:rPr>
              <a:t>+</a:t>
            </a:r>
            <a:r>
              <a:rPr lang="zh-CN" altLang="en-US" sz="2400" b="1" dirty="0" smtClean="0">
                <a:solidFill>
                  <a:schemeClr val="tx1"/>
                </a:solidFill>
                <a:latin typeface="黑体" panose="02010609060101010101" pitchFamily="49" charset="-122"/>
                <a:ea typeface="黑体" panose="02010609060101010101" pitchFamily="49" charset="-122"/>
              </a:rPr>
              <a:t>”发展战略定位</a:t>
            </a:r>
            <a:endParaRPr lang="zh-CN" altLang="en-US" sz="2400" b="1" dirty="0">
              <a:solidFill>
                <a:schemeClr val="tx1"/>
              </a:solidFill>
              <a:latin typeface="黑体" panose="02010609060101010101" pitchFamily="49" charset="-122"/>
              <a:ea typeface="黑体" panose="02010609060101010101" pitchFamily="49" charset="-122"/>
            </a:endParaRPr>
          </a:p>
        </p:txBody>
      </p:sp>
      <p:grpSp>
        <p:nvGrpSpPr>
          <p:cNvPr id="2" name="组合 1"/>
          <p:cNvGrpSpPr/>
          <p:nvPr/>
        </p:nvGrpSpPr>
        <p:grpSpPr>
          <a:xfrm>
            <a:off x="251520" y="1893849"/>
            <a:ext cx="8711724" cy="4415471"/>
            <a:chOff x="251520" y="1556792"/>
            <a:chExt cx="8711724" cy="6271507"/>
          </a:xfrm>
        </p:grpSpPr>
        <p:grpSp>
          <p:nvGrpSpPr>
            <p:cNvPr id="4" name="组合 3"/>
            <p:cNvGrpSpPr/>
            <p:nvPr/>
          </p:nvGrpSpPr>
          <p:grpSpPr>
            <a:xfrm>
              <a:off x="1403648" y="4916599"/>
              <a:ext cx="7416824" cy="816657"/>
              <a:chOff x="900113" y="2544763"/>
              <a:chExt cx="7993062" cy="1219200"/>
            </a:xfrm>
          </p:grpSpPr>
          <p:sp>
            <p:nvSpPr>
              <p:cNvPr id="5" name="Freeform 60"/>
              <p:cNvSpPr>
                <a:spLocks/>
              </p:cNvSpPr>
              <p:nvPr/>
            </p:nvSpPr>
            <p:spPr bwMode="auto">
              <a:xfrm flipH="1">
                <a:off x="3462338" y="2552700"/>
                <a:ext cx="3341687" cy="1201738"/>
              </a:xfrm>
              <a:custGeom>
                <a:avLst/>
                <a:gdLst>
                  <a:gd name="T0" fmla="*/ 2147483647 w 814"/>
                  <a:gd name="T1" fmla="*/ 2147483647 h 525"/>
                  <a:gd name="T2" fmla="*/ 2147483647 w 814"/>
                  <a:gd name="T3" fmla="*/ 2147483647 h 525"/>
                  <a:gd name="T4" fmla="*/ 2147483647 w 814"/>
                  <a:gd name="T5" fmla="*/ 2147483647 h 525"/>
                  <a:gd name="T6" fmla="*/ 2147483647 w 814"/>
                  <a:gd name="T7" fmla="*/ 2147483647 h 525"/>
                  <a:gd name="T8" fmla="*/ 2147483647 w 814"/>
                  <a:gd name="T9" fmla="*/ 2147483647 h 525"/>
                  <a:gd name="T10" fmla="*/ 2147483647 w 814"/>
                  <a:gd name="T11" fmla="*/ 2147483647 h 525"/>
                  <a:gd name="T12" fmla="*/ 2147483647 w 814"/>
                  <a:gd name="T13" fmla="*/ 2147483647 h 525"/>
                  <a:gd name="T14" fmla="*/ 2147483647 w 814"/>
                  <a:gd name="T15" fmla="*/ 2147483647 h 525"/>
                  <a:gd name="T16" fmla="*/ 2147483647 w 814"/>
                  <a:gd name="T17" fmla="*/ 2147483647 h 525"/>
                  <a:gd name="T18" fmla="*/ 2147483647 w 814"/>
                  <a:gd name="T19" fmla="*/ 2147483647 h 525"/>
                  <a:gd name="T20" fmla="*/ 2147483647 w 814"/>
                  <a:gd name="T21" fmla="*/ 2147483647 h 525"/>
                  <a:gd name="T22" fmla="*/ 2147483647 w 814"/>
                  <a:gd name="T23" fmla="*/ 2147483647 h 525"/>
                  <a:gd name="T24" fmla="*/ 2147483647 w 814"/>
                  <a:gd name="T25" fmla="*/ 2147483647 h 525"/>
                  <a:gd name="T26" fmla="*/ 2147483647 w 814"/>
                  <a:gd name="T27" fmla="*/ 2147483647 h 525"/>
                  <a:gd name="T28" fmla="*/ 2147483647 w 814"/>
                  <a:gd name="T29" fmla="*/ 2147483647 h 525"/>
                  <a:gd name="T30" fmla="*/ 2147483647 w 814"/>
                  <a:gd name="T31" fmla="*/ 2147483647 h 525"/>
                  <a:gd name="T32" fmla="*/ 2147483647 w 814"/>
                  <a:gd name="T33" fmla="*/ 2147483647 h 525"/>
                  <a:gd name="T34" fmla="*/ 2147483647 w 814"/>
                  <a:gd name="T35" fmla="*/ 0 h 525"/>
                  <a:gd name="T36" fmla="*/ 2147483647 w 814"/>
                  <a:gd name="T37" fmla="*/ 2147483647 h 525"/>
                  <a:gd name="T38" fmla="*/ 2147483647 w 814"/>
                  <a:gd name="T39" fmla="*/ 2147483647 h 525"/>
                  <a:gd name="T40" fmla="*/ 2147483647 w 814"/>
                  <a:gd name="T41" fmla="*/ 2147483647 h 525"/>
                  <a:gd name="T42" fmla="*/ 2147483647 w 814"/>
                  <a:gd name="T43" fmla="*/ 2147483647 h 525"/>
                  <a:gd name="T44" fmla="*/ 2147483647 w 814"/>
                  <a:gd name="T45" fmla="*/ 2147483647 h 525"/>
                  <a:gd name="T46" fmla="*/ 2147483647 w 814"/>
                  <a:gd name="T47" fmla="*/ 2147483647 h 525"/>
                  <a:gd name="T48" fmla="*/ 2147483647 w 814"/>
                  <a:gd name="T49" fmla="*/ 2147483647 h 525"/>
                  <a:gd name="T50" fmla="*/ 2147483647 w 814"/>
                  <a:gd name="T51" fmla="*/ 2147483647 h 525"/>
                  <a:gd name="T52" fmla="*/ 2147483647 w 814"/>
                  <a:gd name="T53" fmla="*/ 2147483647 h 525"/>
                  <a:gd name="T54" fmla="*/ 2147483647 w 814"/>
                  <a:gd name="T55" fmla="*/ 2147483647 h 525"/>
                  <a:gd name="T56" fmla="*/ 2147483647 w 814"/>
                  <a:gd name="T57" fmla="*/ 2147483647 h 525"/>
                  <a:gd name="T58" fmla="*/ 2147483647 w 814"/>
                  <a:gd name="T59" fmla="*/ 2147483647 h 525"/>
                  <a:gd name="T60" fmla="*/ 2147483647 w 814"/>
                  <a:gd name="T61" fmla="*/ 2147483647 h 525"/>
                  <a:gd name="T62" fmla="*/ 2147483647 w 814"/>
                  <a:gd name="T63" fmla="*/ 2147483647 h 525"/>
                  <a:gd name="T64" fmla="*/ 2147483647 w 814"/>
                  <a:gd name="T65" fmla="*/ 2147483647 h 525"/>
                  <a:gd name="T66" fmla="*/ 2147483647 w 814"/>
                  <a:gd name="T67" fmla="*/ 2147483647 h 525"/>
                  <a:gd name="T68" fmla="*/ 2147483647 w 814"/>
                  <a:gd name="T69" fmla="*/ 2147483647 h 525"/>
                  <a:gd name="T70" fmla="*/ 2147483647 w 814"/>
                  <a:gd name="T71" fmla="*/ 2147483647 h 525"/>
                  <a:gd name="T72" fmla="*/ 2147483647 w 814"/>
                  <a:gd name="T73" fmla="*/ 2147483647 h 525"/>
                  <a:gd name="T74" fmla="*/ 2147483647 w 814"/>
                  <a:gd name="T75" fmla="*/ 2147483647 h 525"/>
                  <a:gd name="T76" fmla="*/ 2147483647 w 814"/>
                  <a:gd name="T77" fmla="*/ 2147483647 h 525"/>
                  <a:gd name="T78" fmla="*/ 2147483647 w 814"/>
                  <a:gd name="T79" fmla="*/ 2147483647 h 525"/>
                  <a:gd name="T80" fmla="*/ 2147483647 w 814"/>
                  <a:gd name="T81" fmla="*/ 2147483647 h 525"/>
                  <a:gd name="T82" fmla="*/ 2147483647 w 814"/>
                  <a:gd name="T83" fmla="*/ 2147483647 h 525"/>
                  <a:gd name="T84" fmla="*/ 2147483647 w 814"/>
                  <a:gd name="T85" fmla="*/ 2147483647 h 525"/>
                  <a:gd name="T86" fmla="*/ 2147483647 w 814"/>
                  <a:gd name="T87" fmla="*/ 2147483647 h 525"/>
                  <a:gd name="T88" fmla="*/ 2147483647 w 814"/>
                  <a:gd name="T89" fmla="*/ 2147483647 h 525"/>
                  <a:gd name="T90" fmla="*/ 2147483647 w 814"/>
                  <a:gd name="T91" fmla="*/ 2147483647 h 525"/>
                  <a:gd name="T92" fmla="*/ 2147483647 w 814"/>
                  <a:gd name="T93" fmla="*/ 2147483647 h 525"/>
                  <a:gd name="T94" fmla="*/ 2147483647 w 814"/>
                  <a:gd name="T95" fmla="*/ 2147483647 h 525"/>
                  <a:gd name="T96" fmla="*/ 2147483647 w 814"/>
                  <a:gd name="T97" fmla="*/ 2147483647 h 525"/>
                  <a:gd name="T98" fmla="*/ 2147483647 w 814"/>
                  <a:gd name="T99" fmla="*/ 2147483647 h 525"/>
                  <a:gd name="T100" fmla="*/ 2147483647 w 814"/>
                  <a:gd name="T101" fmla="*/ 2147483647 h 525"/>
                  <a:gd name="T102" fmla="*/ 2147483647 w 814"/>
                  <a:gd name="T103" fmla="*/ 2147483647 h 525"/>
                  <a:gd name="T104" fmla="*/ 2147483647 w 814"/>
                  <a:gd name="T105" fmla="*/ 2147483647 h 525"/>
                  <a:gd name="T106" fmla="*/ 2147483647 w 814"/>
                  <a:gd name="T107" fmla="*/ 2147483647 h 525"/>
                  <a:gd name="T108" fmla="*/ 2147483647 w 814"/>
                  <a:gd name="T109" fmla="*/ 2147483647 h 5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14"/>
                  <a:gd name="T166" fmla="*/ 0 h 525"/>
                  <a:gd name="T167" fmla="*/ 814 w 814"/>
                  <a:gd name="T168" fmla="*/ 525 h 5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14" h="525">
                    <a:moveTo>
                      <a:pt x="141" y="329"/>
                    </a:moveTo>
                    <a:lnTo>
                      <a:pt x="138" y="319"/>
                    </a:lnTo>
                    <a:lnTo>
                      <a:pt x="136" y="315"/>
                    </a:lnTo>
                    <a:lnTo>
                      <a:pt x="133" y="312"/>
                    </a:lnTo>
                    <a:lnTo>
                      <a:pt x="131" y="310"/>
                    </a:lnTo>
                    <a:lnTo>
                      <a:pt x="128" y="308"/>
                    </a:lnTo>
                    <a:lnTo>
                      <a:pt x="126" y="307"/>
                    </a:lnTo>
                    <a:lnTo>
                      <a:pt x="123" y="307"/>
                    </a:lnTo>
                    <a:lnTo>
                      <a:pt x="120" y="308"/>
                    </a:lnTo>
                    <a:lnTo>
                      <a:pt x="117" y="308"/>
                    </a:lnTo>
                    <a:lnTo>
                      <a:pt x="111" y="311"/>
                    </a:lnTo>
                    <a:lnTo>
                      <a:pt x="105" y="315"/>
                    </a:lnTo>
                    <a:lnTo>
                      <a:pt x="98" y="320"/>
                    </a:lnTo>
                    <a:lnTo>
                      <a:pt x="91" y="326"/>
                    </a:lnTo>
                    <a:lnTo>
                      <a:pt x="83" y="331"/>
                    </a:lnTo>
                    <a:lnTo>
                      <a:pt x="76" y="335"/>
                    </a:lnTo>
                    <a:lnTo>
                      <a:pt x="68" y="339"/>
                    </a:lnTo>
                    <a:lnTo>
                      <a:pt x="59" y="342"/>
                    </a:lnTo>
                    <a:lnTo>
                      <a:pt x="55" y="342"/>
                    </a:lnTo>
                    <a:lnTo>
                      <a:pt x="51" y="342"/>
                    </a:lnTo>
                    <a:lnTo>
                      <a:pt x="47" y="341"/>
                    </a:lnTo>
                    <a:lnTo>
                      <a:pt x="42" y="340"/>
                    </a:lnTo>
                    <a:lnTo>
                      <a:pt x="38" y="338"/>
                    </a:lnTo>
                    <a:lnTo>
                      <a:pt x="33" y="336"/>
                    </a:lnTo>
                    <a:lnTo>
                      <a:pt x="25" y="329"/>
                    </a:lnTo>
                    <a:lnTo>
                      <a:pt x="21" y="325"/>
                    </a:lnTo>
                    <a:lnTo>
                      <a:pt x="18" y="321"/>
                    </a:lnTo>
                    <a:lnTo>
                      <a:pt x="12" y="313"/>
                    </a:lnTo>
                    <a:lnTo>
                      <a:pt x="10" y="308"/>
                    </a:lnTo>
                    <a:lnTo>
                      <a:pt x="7" y="304"/>
                    </a:lnTo>
                    <a:lnTo>
                      <a:pt x="4" y="293"/>
                    </a:lnTo>
                    <a:lnTo>
                      <a:pt x="3" y="287"/>
                    </a:lnTo>
                    <a:lnTo>
                      <a:pt x="2" y="282"/>
                    </a:lnTo>
                    <a:lnTo>
                      <a:pt x="0" y="272"/>
                    </a:lnTo>
                    <a:lnTo>
                      <a:pt x="0" y="261"/>
                    </a:lnTo>
                    <a:lnTo>
                      <a:pt x="1" y="250"/>
                    </a:lnTo>
                    <a:lnTo>
                      <a:pt x="3" y="240"/>
                    </a:lnTo>
                    <a:lnTo>
                      <a:pt x="5" y="229"/>
                    </a:lnTo>
                    <a:lnTo>
                      <a:pt x="7" y="224"/>
                    </a:lnTo>
                    <a:lnTo>
                      <a:pt x="9" y="219"/>
                    </a:lnTo>
                    <a:lnTo>
                      <a:pt x="14" y="210"/>
                    </a:lnTo>
                    <a:lnTo>
                      <a:pt x="17" y="206"/>
                    </a:lnTo>
                    <a:lnTo>
                      <a:pt x="20" y="202"/>
                    </a:lnTo>
                    <a:lnTo>
                      <a:pt x="26" y="195"/>
                    </a:lnTo>
                    <a:lnTo>
                      <a:pt x="30" y="192"/>
                    </a:lnTo>
                    <a:lnTo>
                      <a:pt x="35" y="190"/>
                    </a:lnTo>
                    <a:lnTo>
                      <a:pt x="39" y="187"/>
                    </a:lnTo>
                    <a:lnTo>
                      <a:pt x="44" y="185"/>
                    </a:lnTo>
                    <a:lnTo>
                      <a:pt x="48" y="184"/>
                    </a:lnTo>
                    <a:lnTo>
                      <a:pt x="53" y="183"/>
                    </a:lnTo>
                    <a:lnTo>
                      <a:pt x="57" y="183"/>
                    </a:lnTo>
                    <a:lnTo>
                      <a:pt x="61" y="183"/>
                    </a:lnTo>
                    <a:lnTo>
                      <a:pt x="65" y="184"/>
                    </a:lnTo>
                    <a:lnTo>
                      <a:pt x="70" y="185"/>
                    </a:lnTo>
                    <a:lnTo>
                      <a:pt x="77" y="189"/>
                    </a:lnTo>
                    <a:lnTo>
                      <a:pt x="85" y="193"/>
                    </a:lnTo>
                    <a:lnTo>
                      <a:pt x="92" y="198"/>
                    </a:lnTo>
                    <a:lnTo>
                      <a:pt x="99" y="203"/>
                    </a:lnTo>
                    <a:lnTo>
                      <a:pt x="106" y="207"/>
                    </a:lnTo>
                    <a:lnTo>
                      <a:pt x="112" y="211"/>
                    </a:lnTo>
                    <a:lnTo>
                      <a:pt x="118" y="214"/>
                    </a:lnTo>
                    <a:lnTo>
                      <a:pt x="121" y="215"/>
                    </a:lnTo>
                    <a:lnTo>
                      <a:pt x="123" y="215"/>
                    </a:lnTo>
                    <a:lnTo>
                      <a:pt x="126" y="215"/>
                    </a:lnTo>
                    <a:lnTo>
                      <a:pt x="128" y="214"/>
                    </a:lnTo>
                    <a:lnTo>
                      <a:pt x="131" y="213"/>
                    </a:lnTo>
                    <a:lnTo>
                      <a:pt x="133" y="211"/>
                    </a:lnTo>
                    <a:lnTo>
                      <a:pt x="135" y="208"/>
                    </a:lnTo>
                    <a:lnTo>
                      <a:pt x="137" y="204"/>
                    </a:lnTo>
                    <a:lnTo>
                      <a:pt x="140" y="200"/>
                    </a:lnTo>
                    <a:lnTo>
                      <a:pt x="141" y="195"/>
                    </a:lnTo>
                    <a:lnTo>
                      <a:pt x="141" y="0"/>
                    </a:lnTo>
                    <a:lnTo>
                      <a:pt x="814" y="0"/>
                    </a:lnTo>
                    <a:lnTo>
                      <a:pt x="814" y="196"/>
                    </a:lnTo>
                    <a:lnTo>
                      <a:pt x="812" y="201"/>
                    </a:lnTo>
                    <a:lnTo>
                      <a:pt x="810" y="205"/>
                    </a:lnTo>
                    <a:lnTo>
                      <a:pt x="808" y="208"/>
                    </a:lnTo>
                    <a:lnTo>
                      <a:pt x="805" y="211"/>
                    </a:lnTo>
                    <a:lnTo>
                      <a:pt x="803" y="213"/>
                    </a:lnTo>
                    <a:lnTo>
                      <a:pt x="801" y="214"/>
                    </a:lnTo>
                    <a:lnTo>
                      <a:pt x="798" y="215"/>
                    </a:lnTo>
                    <a:lnTo>
                      <a:pt x="795" y="215"/>
                    </a:lnTo>
                    <a:lnTo>
                      <a:pt x="792" y="215"/>
                    </a:lnTo>
                    <a:lnTo>
                      <a:pt x="789" y="214"/>
                    </a:lnTo>
                    <a:lnTo>
                      <a:pt x="783" y="211"/>
                    </a:lnTo>
                    <a:lnTo>
                      <a:pt x="777" y="207"/>
                    </a:lnTo>
                    <a:lnTo>
                      <a:pt x="770" y="203"/>
                    </a:lnTo>
                    <a:lnTo>
                      <a:pt x="756" y="193"/>
                    </a:lnTo>
                    <a:lnTo>
                      <a:pt x="749" y="189"/>
                    </a:lnTo>
                    <a:lnTo>
                      <a:pt x="745" y="187"/>
                    </a:lnTo>
                    <a:lnTo>
                      <a:pt x="741" y="185"/>
                    </a:lnTo>
                    <a:lnTo>
                      <a:pt x="737" y="184"/>
                    </a:lnTo>
                    <a:lnTo>
                      <a:pt x="733" y="183"/>
                    </a:lnTo>
                    <a:lnTo>
                      <a:pt x="728" y="183"/>
                    </a:lnTo>
                    <a:lnTo>
                      <a:pt x="724" y="183"/>
                    </a:lnTo>
                    <a:lnTo>
                      <a:pt x="720" y="184"/>
                    </a:lnTo>
                    <a:lnTo>
                      <a:pt x="715" y="185"/>
                    </a:lnTo>
                    <a:lnTo>
                      <a:pt x="711" y="187"/>
                    </a:lnTo>
                    <a:lnTo>
                      <a:pt x="706" y="190"/>
                    </a:lnTo>
                    <a:lnTo>
                      <a:pt x="702" y="192"/>
                    </a:lnTo>
                    <a:lnTo>
                      <a:pt x="699" y="195"/>
                    </a:lnTo>
                    <a:lnTo>
                      <a:pt x="695" y="199"/>
                    </a:lnTo>
                    <a:lnTo>
                      <a:pt x="692" y="202"/>
                    </a:lnTo>
                    <a:lnTo>
                      <a:pt x="686" y="210"/>
                    </a:lnTo>
                    <a:lnTo>
                      <a:pt x="682" y="219"/>
                    </a:lnTo>
                    <a:lnTo>
                      <a:pt x="680" y="224"/>
                    </a:lnTo>
                    <a:lnTo>
                      <a:pt x="678" y="229"/>
                    </a:lnTo>
                    <a:lnTo>
                      <a:pt x="675" y="240"/>
                    </a:lnTo>
                    <a:lnTo>
                      <a:pt x="673" y="250"/>
                    </a:lnTo>
                    <a:lnTo>
                      <a:pt x="673" y="255"/>
                    </a:lnTo>
                    <a:lnTo>
                      <a:pt x="673" y="261"/>
                    </a:lnTo>
                    <a:lnTo>
                      <a:pt x="673" y="272"/>
                    </a:lnTo>
                    <a:lnTo>
                      <a:pt x="674" y="282"/>
                    </a:lnTo>
                    <a:lnTo>
                      <a:pt x="677" y="293"/>
                    </a:lnTo>
                    <a:lnTo>
                      <a:pt x="680" y="304"/>
                    </a:lnTo>
                    <a:lnTo>
                      <a:pt x="682" y="308"/>
                    </a:lnTo>
                    <a:lnTo>
                      <a:pt x="685" y="313"/>
                    </a:lnTo>
                    <a:lnTo>
                      <a:pt x="687" y="317"/>
                    </a:lnTo>
                    <a:lnTo>
                      <a:pt x="690" y="321"/>
                    </a:lnTo>
                    <a:lnTo>
                      <a:pt x="694" y="325"/>
                    </a:lnTo>
                    <a:lnTo>
                      <a:pt x="697" y="329"/>
                    </a:lnTo>
                    <a:lnTo>
                      <a:pt x="701" y="332"/>
                    </a:lnTo>
                    <a:lnTo>
                      <a:pt x="705" y="336"/>
                    </a:lnTo>
                    <a:lnTo>
                      <a:pt x="709" y="338"/>
                    </a:lnTo>
                    <a:lnTo>
                      <a:pt x="714" y="340"/>
                    </a:lnTo>
                    <a:lnTo>
                      <a:pt x="718" y="341"/>
                    </a:lnTo>
                    <a:lnTo>
                      <a:pt x="722" y="342"/>
                    </a:lnTo>
                    <a:lnTo>
                      <a:pt x="727" y="342"/>
                    </a:lnTo>
                    <a:lnTo>
                      <a:pt x="731" y="342"/>
                    </a:lnTo>
                    <a:lnTo>
                      <a:pt x="739" y="339"/>
                    </a:lnTo>
                    <a:lnTo>
                      <a:pt x="747" y="336"/>
                    </a:lnTo>
                    <a:lnTo>
                      <a:pt x="755" y="331"/>
                    </a:lnTo>
                    <a:lnTo>
                      <a:pt x="762" y="326"/>
                    </a:lnTo>
                    <a:lnTo>
                      <a:pt x="769" y="320"/>
                    </a:lnTo>
                    <a:lnTo>
                      <a:pt x="776" y="316"/>
                    </a:lnTo>
                    <a:lnTo>
                      <a:pt x="783" y="311"/>
                    </a:lnTo>
                    <a:lnTo>
                      <a:pt x="789" y="309"/>
                    </a:lnTo>
                    <a:lnTo>
                      <a:pt x="792" y="308"/>
                    </a:lnTo>
                    <a:lnTo>
                      <a:pt x="795" y="307"/>
                    </a:lnTo>
                    <a:lnTo>
                      <a:pt x="801" y="308"/>
                    </a:lnTo>
                    <a:lnTo>
                      <a:pt x="803" y="309"/>
                    </a:lnTo>
                    <a:lnTo>
                      <a:pt x="806" y="312"/>
                    </a:lnTo>
                    <a:lnTo>
                      <a:pt x="808" y="314"/>
                    </a:lnTo>
                    <a:lnTo>
                      <a:pt x="810" y="318"/>
                    </a:lnTo>
                    <a:lnTo>
                      <a:pt x="812" y="322"/>
                    </a:lnTo>
                    <a:lnTo>
                      <a:pt x="814" y="328"/>
                    </a:lnTo>
                    <a:lnTo>
                      <a:pt x="814" y="525"/>
                    </a:lnTo>
                    <a:lnTo>
                      <a:pt x="544" y="525"/>
                    </a:lnTo>
                    <a:lnTo>
                      <a:pt x="533" y="521"/>
                    </a:lnTo>
                    <a:lnTo>
                      <a:pt x="529" y="519"/>
                    </a:lnTo>
                    <a:lnTo>
                      <a:pt x="526" y="517"/>
                    </a:lnTo>
                    <a:lnTo>
                      <a:pt x="524" y="515"/>
                    </a:lnTo>
                    <a:lnTo>
                      <a:pt x="522" y="512"/>
                    </a:lnTo>
                    <a:lnTo>
                      <a:pt x="522" y="509"/>
                    </a:lnTo>
                    <a:lnTo>
                      <a:pt x="521" y="507"/>
                    </a:lnTo>
                    <a:lnTo>
                      <a:pt x="522" y="504"/>
                    </a:lnTo>
                    <a:lnTo>
                      <a:pt x="522" y="501"/>
                    </a:lnTo>
                    <a:lnTo>
                      <a:pt x="525" y="495"/>
                    </a:lnTo>
                    <a:lnTo>
                      <a:pt x="529" y="487"/>
                    </a:lnTo>
                    <a:lnTo>
                      <a:pt x="534" y="481"/>
                    </a:lnTo>
                    <a:lnTo>
                      <a:pt x="541" y="473"/>
                    </a:lnTo>
                    <a:lnTo>
                      <a:pt x="546" y="466"/>
                    </a:lnTo>
                    <a:lnTo>
                      <a:pt x="551" y="458"/>
                    </a:lnTo>
                    <a:lnTo>
                      <a:pt x="554" y="450"/>
                    </a:lnTo>
                    <a:lnTo>
                      <a:pt x="557" y="442"/>
                    </a:lnTo>
                    <a:lnTo>
                      <a:pt x="557" y="438"/>
                    </a:lnTo>
                    <a:lnTo>
                      <a:pt x="557" y="433"/>
                    </a:lnTo>
                    <a:lnTo>
                      <a:pt x="556" y="429"/>
                    </a:lnTo>
                    <a:lnTo>
                      <a:pt x="555" y="424"/>
                    </a:lnTo>
                    <a:lnTo>
                      <a:pt x="553" y="419"/>
                    </a:lnTo>
                    <a:lnTo>
                      <a:pt x="551" y="415"/>
                    </a:lnTo>
                    <a:lnTo>
                      <a:pt x="544" y="407"/>
                    </a:lnTo>
                    <a:lnTo>
                      <a:pt x="539" y="404"/>
                    </a:lnTo>
                    <a:lnTo>
                      <a:pt x="535" y="400"/>
                    </a:lnTo>
                    <a:lnTo>
                      <a:pt x="527" y="395"/>
                    </a:lnTo>
                    <a:lnTo>
                      <a:pt x="522" y="392"/>
                    </a:lnTo>
                    <a:lnTo>
                      <a:pt x="518" y="390"/>
                    </a:lnTo>
                    <a:lnTo>
                      <a:pt x="508" y="387"/>
                    </a:lnTo>
                    <a:lnTo>
                      <a:pt x="502" y="385"/>
                    </a:lnTo>
                    <a:lnTo>
                      <a:pt x="497" y="384"/>
                    </a:lnTo>
                    <a:lnTo>
                      <a:pt x="487" y="383"/>
                    </a:lnTo>
                    <a:lnTo>
                      <a:pt x="476" y="383"/>
                    </a:lnTo>
                    <a:lnTo>
                      <a:pt x="465" y="383"/>
                    </a:lnTo>
                    <a:lnTo>
                      <a:pt x="455" y="385"/>
                    </a:lnTo>
                    <a:lnTo>
                      <a:pt x="445" y="388"/>
                    </a:lnTo>
                    <a:lnTo>
                      <a:pt x="440" y="390"/>
                    </a:lnTo>
                    <a:lnTo>
                      <a:pt x="435" y="392"/>
                    </a:lnTo>
                    <a:lnTo>
                      <a:pt x="426" y="396"/>
                    </a:lnTo>
                    <a:lnTo>
                      <a:pt x="422" y="399"/>
                    </a:lnTo>
                    <a:lnTo>
                      <a:pt x="418" y="402"/>
                    </a:lnTo>
                    <a:lnTo>
                      <a:pt x="410" y="409"/>
                    </a:lnTo>
                    <a:lnTo>
                      <a:pt x="407" y="412"/>
                    </a:lnTo>
                    <a:lnTo>
                      <a:pt x="405" y="416"/>
                    </a:lnTo>
                    <a:lnTo>
                      <a:pt x="402" y="421"/>
                    </a:lnTo>
                    <a:lnTo>
                      <a:pt x="400" y="425"/>
                    </a:lnTo>
                    <a:lnTo>
                      <a:pt x="399" y="431"/>
                    </a:lnTo>
                    <a:lnTo>
                      <a:pt x="398" y="435"/>
                    </a:lnTo>
                    <a:lnTo>
                      <a:pt x="398" y="440"/>
                    </a:lnTo>
                    <a:lnTo>
                      <a:pt x="398" y="444"/>
                    </a:lnTo>
                    <a:lnTo>
                      <a:pt x="399" y="448"/>
                    </a:lnTo>
                    <a:lnTo>
                      <a:pt x="400" y="452"/>
                    </a:lnTo>
                    <a:lnTo>
                      <a:pt x="404" y="460"/>
                    </a:lnTo>
                    <a:lnTo>
                      <a:pt x="408" y="467"/>
                    </a:lnTo>
                    <a:lnTo>
                      <a:pt x="413" y="475"/>
                    </a:lnTo>
                    <a:lnTo>
                      <a:pt x="419" y="482"/>
                    </a:lnTo>
                    <a:lnTo>
                      <a:pt x="423" y="488"/>
                    </a:lnTo>
                    <a:lnTo>
                      <a:pt x="427" y="495"/>
                    </a:lnTo>
                    <a:lnTo>
                      <a:pt x="430" y="501"/>
                    </a:lnTo>
                    <a:lnTo>
                      <a:pt x="430" y="504"/>
                    </a:lnTo>
                    <a:lnTo>
                      <a:pt x="431" y="507"/>
                    </a:lnTo>
                    <a:lnTo>
                      <a:pt x="431" y="509"/>
                    </a:lnTo>
                    <a:lnTo>
                      <a:pt x="430" y="512"/>
                    </a:lnTo>
                    <a:lnTo>
                      <a:pt x="428" y="514"/>
                    </a:lnTo>
                    <a:lnTo>
                      <a:pt x="426" y="517"/>
                    </a:lnTo>
                    <a:lnTo>
                      <a:pt x="424" y="519"/>
                    </a:lnTo>
                    <a:lnTo>
                      <a:pt x="420" y="521"/>
                    </a:lnTo>
                    <a:lnTo>
                      <a:pt x="416" y="523"/>
                    </a:lnTo>
                    <a:lnTo>
                      <a:pt x="410" y="525"/>
                    </a:lnTo>
                    <a:lnTo>
                      <a:pt x="141" y="525"/>
                    </a:lnTo>
                    <a:lnTo>
                      <a:pt x="141" y="329"/>
                    </a:lnTo>
                    <a:close/>
                  </a:path>
                </a:pathLst>
              </a:custGeom>
              <a:solidFill>
                <a:srgbClr val="FFFFFF"/>
              </a:solidFill>
              <a:ln w="9525">
                <a:solidFill>
                  <a:srgbClr val="366B7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6" name="Freeform 61"/>
              <p:cNvSpPr>
                <a:spLocks/>
              </p:cNvSpPr>
              <p:nvPr/>
            </p:nvSpPr>
            <p:spPr bwMode="auto">
              <a:xfrm flipH="1">
                <a:off x="900113" y="2544763"/>
                <a:ext cx="3135312" cy="1219200"/>
              </a:xfrm>
              <a:custGeom>
                <a:avLst/>
                <a:gdLst>
                  <a:gd name="T0" fmla="*/ 2147483647 w 817"/>
                  <a:gd name="T1" fmla="*/ 2147483647 h 525"/>
                  <a:gd name="T2" fmla="*/ 2147483647 w 817"/>
                  <a:gd name="T3" fmla="*/ 2147483647 h 525"/>
                  <a:gd name="T4" fmla="*/ 2147483647 w 817"/>
                  <a:gd name="T5" fmla="*/ 2147483647 h 525"/>
                  <a:gd name="T6" fmla="*/ 2147483647 w 817"/>
                  <a:gd name="T7" fmla="*/ 2147483647 h 525"/>
                  <a:gd name="T8" fmla="*/ 2147483647 w 817"/>
                  <a:gd name="T9" fmla="*/ 2147483647 h 525"/>
                  <a:gd name="T10" fmla="*/ 2147483647 w 817"/>
                  <a:gd name="T11" fmla="*/ 2147483647 h 525"/>
                  <a:gd name="T12" fmla="*/ 2147483647 w 817"/>
                  <a:gd name="T13" fmla="*/ 2147483647 h 525"/>
                  <a:gd name="T14" fmla="*/ 2147483647 w 817"/>
                  <a:gd name="T15" fmla="*/ 2147483647 h 525"/>
                  <a:gd name="T16" fmla="*/ 2147483647 w 817"/>
                  <a:gd name="T17" fmla="*/ 2147483647 h 525"/>
                  <a:gd name="T18" fmla="*/ 2147483647 w 817"/>
                  <a:gd name="T19" fmla="*/ 2147483647 h 525"/>
                  <a:gd name="T20" fmla="*/ 2147483647 w 817"/>
                  <a:gd name="T21" fmla="*/ 2147483647 h 525"/>
                  <a:gd name="T22" fmla="*/ 2147483647 w 817"/>
                  <a:gd name="T23" fmla="*/ 2147483647 h 525"/>
                  <a:gd name="T24" fmla="*/ 2147483647 w 817"/>
                  <a:gd name="T25" fmla="*/ 2147483647 h 525"/>
                  <a:gd name="T26" fmla="*/ 2147483647 w 817"/>
                  <a:gd name="T27" fmla="*/ 2147483647 h 525"/>
                  <a:gd name="T28" fmla="*/ 2147483647 w 817"/>
                  <a:gd name="T29" fmla="*/ 2147483647 h 525"/>
                  <a:gd name="T30" fmla="*/ 2147483647 w 817"/>
                  <a:gd name="T31" fmla="*/ 2147483647 h 525"/>
                  <a:gd name="T32" fmla="*/ 2147483647 w 817"/>
                  <a:gd name="T33" fmla="*/ 2147483647 h 525"/>
                  <a:gd name="T34" fmla="*/ 2147483647 w 817"/>
                  <a:gd name="T35" fmla="*/ 2147483647 h 525"/>
                  <a:gd name="T36" fmla="*/ 2147483647 w 817"/>
                  <a:gd name="T37" fmla="*/ 2147483647 h 525"/>
                  <a:gd name="T38" fmla="*/ 2147483647 w 817"/>
                  <a:gd name="T39" fmla="*/ 2147483647 h 525"/>
                  <a:gd name="T40" fmla="*/ 2147483647 w 817"/>
                  <a:gd name="T41" fmla="*/ 2147483647 h 525"/>
                  <a:gd name="T42" fmla="*/ 2147483647 w 817"/>
                  <a:gd name="T43" fmla="*/ 2147483647 h 525"/>
                  <a:gd name="T44" fmla="*/ 2147483647 w 817"/>
                  <a:gd name="T45" fmla="*/ 2147483647 h 525"/>
                  <a:gd name="T46" fmla="*/ 2147483647 w 817"/>
                  <a:gd name="T47" fmla="*/ 2147483647 h 525"/>
                  <a:gd name="T48" fmla="*/ 2147483647 w 817"/>
                  <a:gd name="T49" fmla="*/ 2147483647 h 525"/>
                  <a:gd name="T50" fmla="*/ 2147483647 w 817"/>
                  <a:gd name="T51" fmla="*/ 2147483647 h 525"/>
                  <a:gd name="T52" fmla="*/ 2147483647 w 817"/>
                  <a:gd name="T53" fmla="*/ 2147483647 h 525"/>
                  <a:gd name="T54" fmla="*/ 2147483647 w 817"/>
                  <a:gd name="T55" fmla="*/ 2147483647 h 525"/>
                  <a:gd name="T56" fmla="*/ 2147483647 w 817"/>
                  <a:gd name="T57" fmla="*/ 2147483647 h 525"/>
                  <a:gd name="T58" fmla="*/ 2147483647 w 817"/>
                  <a:gd name="T59" fmla="*/ 2147483647 h 525"/>
                  <a:gd name="T60" fmla="*/ 2147483647 w 817"/>
                  <a:gd name="T61" fmla="*/ 2147483647 h 525"/>
                  <a:gd name="T62" fmla="*/ 2147483647 w 817"/>
                  <a:gd name="T63" fmla="*/ 2147483647 h 525"/>
                  <a:gd name="T64" fmla="*/ 2147483647 w 817"/>
                  <a:gd name="T65" fmla="*/ 2147483647 h 525"/>
                  <a:gd name="T66" fmla="*/ 2147483647 w 817"/>
                  <a:gd name="T67" fmla="*/ 2147483647 h 525"/>
                  <a:gd name="T68" fmla="*/ 2147483647 w 817"/>
                  <a:gd name="T69" fmla="*/ 2147483647 h 525"/>
                  <a:gd name="T70" fmla="*/ 0 w 817"/>
                  <a:gd name="T71" fmla="*/ 2147483647 h 525"/>
                  <a:gd name="T72" fmla="*/ 2147483647 w 817"/>
                  <a:gd name="T73" fmla="*/ 2147483647 h 525"/>
                  <a:gd name="T74" fmla="*/ 2147483647 w 817"/>
                  <a:gd name="T75" fmla="*/ 2147483647 h 525"/>
                  <a:gd name="T76" fmla="*/ 2147483647 w 817"/>
                  <a:gd name="T77" fmla="*/ 2147483647 h 525"/>
                  <a:gd name="T78" fmla="*/ 2147483647 w 817"/>
                  <a:gd name="T79" fmla="*/ 2147483647 h 525"/>
                  <a:gd name="T80" fmla="*/ 2147483647 w 817"/>
                  <a:gd name="T81" fmla="*/ 2147483647 h 525"/>
                  <a:gd name="T82" fmla="*/ 2147483647 w 817"/>
                  <a:gd name="T83" fmla="*/ 2147483647 h 525"/>
                  <a:gd name="T84" fmla="*/ 2147483647 w 817"/>
                  <a:gd name="T85" fmla="*/ 2147483647 h 525"/>
                  <a:gd name="T86" fmla="*/ 2147483647 w 817"/>
                  <a:gd name="T87" fmla="*/ 2147483647 h 525"/>
                  <a:gd name="T88" fmla="*/ 2147483647 w 817"/>
                  <a:gd name="T89" fmla="*/ 2147483647 h 525"/>
                  <a:gd name="T90" fmla="*/ 2147483647 w 817"/>
                  <a:gd name="T91" fmla="*/ 2147483647 h 525"/>
                  <a:gd name="T92" fmla="*/ 2147483647 w 817"/>
                  <a:gd name="T93" fmla="*/ 2147483647 h 525"/>
                  <a:gd name="T94" fmla="*/ 2147483647 w 817"/>
                  <a:gd name="T95" fmla="*/ 2147483647 h 525"/>
                  <a:gd name="T96" fmla="*/ 2147483647 w 817"/>
                  <a:gd name="T97" fmla="*/ 2147483647 h 52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17"/>
                  <a:gd name="T148" fmla="*/ 0 h 525"/>
                  <a:gd name="T149" fmla="*/ 817 w 817"/>
                  <a:gd name="T150" fmla="*/ 525 h 52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17" h="525">
                    <a:moveTo>
                      <a:pt x="817" y="525"/>
                    </a:moveTo>
                    <a:lnTo>
                      <a:pt x="546" y="525"/>
                    </a:lnTo>
                    <a:lnTo>
                      <a:pt x="538" y="522"/>
                    </a:lnTo>
                    <a:lnTo>
                      <a:pt x="532" y="520"/>
                    </a:lnTo>
                    <a:lnTo>
                      <a:pt x="528" y="516"/>
                    </a:lnTo>
                    <a:lnTo>
                      <a:pt x="527" y="515"/>
                    </a:lnTo>
                    <a:lnTo>
                      <a:pt x="525" y="513"/>
                    </a:lnTo>
                    <a:lnTo>
                      <a:pt x="524" y="510"/>
                    </a:lnTo>
                    <a:lnTo>
                      <a:pt x="523" y="506"/>
                    </a:lnTo>
                    <a:lnTo>
                      <a:pt x="524" y="502"/>
                    </a:lnTo>
                    <a:lnTo>
                      <a:pt x="525" y="498"/>
                    </a:lnTo>
                    <a:lnTo>
                      <a:pt x="530" y="489"/>
                    </a:lnTo>
                    <a:lnTo>
                      <a:pt x="537" y="479"/>
                    </a:lnTo>
                    <a:lnTo>
                      <a:pt x="547" y="466"/>
                    </a:lnTo>
                    <a:lnTo>
                      <a:pt x="551" y="458"/>
                    </a:lnTo>
                    <a:lnTo>
                      <a:pt x="554" y="451"/>
                    </a:lnTo>
                    <a:lnTo>
                      <a:pt x="556" y="445"/>
                    </a:lnTo>
                    <a:lnTo>
                      <a:pt x="557" y="442"/>
                    </a:lnTo>
                    <a:lnTo>
                      <a:pt x="558" y="438"/>
                    </a:lnTo>
                    <a:lnTo>
                      <a:pt x="558" y="432"/>
                    </a:lnTo>
                    <a:lnTo>
                      <a:pt x="556" y="425"/>
                    </a:lnTo>
                    <a:lnTo>
                      <a:pt x="556" y="422"/>
                    </a:lnTo>
                    <a:lnTo>
                      <a:pt x="555" y="420"/>
                    </a:lnTo>
                    <a:lnTo>
                      <a:pt x="553" y="416"/>
                    </a:lnTo>
                    <a:lnTo>
                      <a:pt x="550" y="412"/>
                    </a:lnTo>
                    <a:lnTo>
                      <a:pt x="548" y="408"/>
                    </a:lnTo>
                    <a:lnTo>
                      <a:pt x="544" y="405"/>
                    </a:lnTo>
                    <a:lnTo>
                      <a:pt x="541" y="402"/>
                    </a:lnTo>
                    <a:lnTo>
                      <a:pt x="532" y="396"/>
                    </a:lnTo>
                    <a:lnTo>
                      <a:pt x="528" y="393"/>
                    </a:lnTo>
                    <a:lnTo>
                      <a:pt x="523" y="391"/>
                    </a:lnTo>
                    <a:lnTo>
                      <a:pt x="518" y="389"/>
                    </a:lnTo>
                    <a:lnTo>
                      <a:pt x="512" y="387"/>
                    </a:lnTo>
                    <a:lnTo>
                      <a:pt x="501" y="384"/>
                    </a:lnTo>
                    <a:lnTo>
                      <a:pt x="494" y="383"/>
                    </a:lnTo>
                    <a:lnTo>
                      <a:pt x="489" y="383"/>
                    </a:lnTo>
                    <a:lnTo>
                      <a:pt x="477" y="382"/>
                    </a:lnTo>
                    <a:lnTo>
                      <a:pt x="465" y="383"/>
                    </a:lnTo>
                    <a:lnTo>
                      <a:pt x="453" y="385"/>
                    </a:lnTo>
                    <a:lnTo>
                      <a:pt x="442" y="388"/>
                    </a:lnTo>
                    <a:lnTo>
                      <a:pt x="436" y="391"/>
                    </a:lnTo>
                    <a:lnTo>
                      <a:pt x="431" y="393"/>
                    </a:lnTo>
                    <a:lnTo>
                      <a:pt x="426" y="396"/>
                    </a:lnTo>
                    <a:lnTo>
                      <a:pt x="422" y="399"/>
                    </a:lnTo>
                    <a:lnTo>
                      <a:pt x="417" y="403"/>
                    </a:lnTo>
                    <a:lnTo>
                      <a:pt x="413" y="407"/>
                    </a:lnTo>
                    <a:lnTo>
                      <a:pt x="410" y="411"/>
                    </a:lnTo>
                    <a:lnTo>
                      <a:pt x="406" y="416"/>
                    </a:lnTo>
                    <a:lnTo>
                      <a:pt x="404" y="420"/>
                    </a:lnTo>
                    <a:lnTo>
                      <a:pt x="402" y="425"/>
                    </a:lnTo>
                    <a:lnTo>
                      <a:pt x="400" y="431"/>
                    </a:lnTo>
                    <a:lnTo>
                      <a:pt x="400" y="435"/>
                    </a:lnTo>
                    <a:lnTo>
                      <a:pt x="400" y="439"/>
                    </a:lnTo>
                    <a:lnTo>
                      <a:pt x="400" y="444"/>
                    </a:lnTo>
                    <a:lnTo>
                      <a:pt x="401" y="448"/>
                    </a:lnTo>
                    <a:lnTo>
                      <a:pt x="402" y="452"/>
                    </a:lnTo>
                    <a:lnTo>
                      <a:pt x="406" y="460"/>
                    </a:lnTo>
                    <a:lnTo>
                      <a:pt x="410" y="468"/>
                    </a:lnTo>
                    <a:lnTo>
                      <a:pt x="415" y="475"/>
                    </a:lnTo>
                    <a:lnTo>
                      <a:pt x="420" y="482"/>
                    </a:lnTo>
                    <a:lnTo>
                      <a:pt x="424" y="488"/>
                    </a:lnTo>
                    <a:lnTo>
                      <a:pt x="428" y="495"/>
                    </a:lnTo>
                    <a:lnTo>
                      <a:pt x="431" y="501"/>
                    </a:lnTo>
                    <a:lnTo>
                      <a:pt x="431" y="504"/>
                    </a:lnTo>
                    <a:lnTo>
                      <a:pt x="432" y="507"/>
                    </a:lnTo>
                    <a:lnTo>
                      <a:pt x="431" y="509"/>
                    </a:lnTo>
                    <a:lnTo>
                      <a:pt x="430" y="512"/>
                    </a:lnTo>
                    <a:lnTo>
                      <a:pt x="429" y="514"/>
                    </a:lnTo>
                    <a:lnTo>
                      <a:pt x="427" y="517"/>
                    </a:lnTo>
                    <a:lnTo>
                      <a:pt x="424" y="519"/>
                    </a:lnTo>
                    <a:lnTo>
                      <a:pt x="420" y="521"/>
                    </a:lnTo>
                    <a:lnTo>
                      <a:pt x="416" y="523"/>
                    </a:lnTo>
                    <a:lnTo>
                      <a:pt x="411" y="525"/>
                    </a:lnTo>
                    <a:lnTo>
                      <a:pt x="141" y="525"/>
                    </a:lnTo>
                    <a:lnTo>
                      <a:pt x="141" y="327"/>
                    </a:lnTo>
                    <a:lnTo>
                      <a:pt x="137" y="317"/>
                    </a:lnTo>
                    <a:lnTo>
                      <a:pt x="132" y="311"/>
                    </a:lnTo>
                    <a:lnTo>
                      <a:pt x="130" y="309"/>
                    </a:lnTo>
                    <a:lnTo>
                      <a:pt x="128" y="308"/>
                    </a:lnTo>
                    <a:lnTo>
                      <a:pt x="125" y="307"/>
                    </a:lnTo>
                    <a:lnTo>
                      <a:pt x="122" y="307"/>
                    </a:lnTo>
                    <a:lnTo>
                      <a:pt x="119" y="308"/>
                    </a:lnTo>
                    <a:lnTo>
                      <a:pt x="116" y="309"/>
                    </a:lnTo>
                    <a:lnTo>
                      <a:pt x="110" y="312"/>
                    </a:lnTo>
                    <a:lnTo>
                      <a:pt x="103" y="316"/>
                    </a:lnTo>
                    <a:lnTo>
                      <a:pt x="96" y="321"/>
                    </a:lnTo>
                    <a:lnTo>
                      <a:pt x="82" y="331"/>
                    </a:lnTo>
                    <a:lnTo>
                      <a:pt x="78" y="333"/>
                    </a:lnTo>
                    <a:lnTo>
                      <a:pt x="74" y="336"/>
                    </a:lnTo>
                    <a:lnTo>
                      <a:pt x="70" y="338"/>
                    </a:lnTo>
                    <a:lnTo>
                      <a:pt x="66" y="339"/>
                    </a:lnTo>
                    <a:lnTo>
                      <a:pt x="58" y="342"/>
                    </a:lnTo>
                    <a:lnTo>
                      <a:pt x="54" y="342"/>
                    </a:lnTo>
                    <a:lnTo>
                      <a:pt x="49" y="342"/>
                    </a:lnTo>
                    <a:lnTo>
                      <a:pt x="45" y="341"/>
                    </a:lnTo>
                    <a:lnTo>
                      <a:pt x="41" y="340"/>
                    </a:lnTo>
                    <a:lnTo>
                      <a:pt x="37" y="338"/>
                    </a:lnTo>
                    <a:lnTo>
                      <a:pt x="32" y="336"/>
                    </a:lnTo>
                    <a:lnTo>
                      <a:pt x="24" y="329"/>
                    </a:lnTo>
                    <a:lnTo>
                      <a:pt x="21" y="325"/>
                    </a:lnTo>
                    <a:lnTo>
                      <a:pt x="17" y="321"/>
                    </a:lnTo>
                    <a:lnTo>
                      <a:pt x="12" y="313"/>
                    </a:lnTo>
                    <a:lnTo>
                      <a:pt x="9" y="308"/>
                    </a:lnTo>
                    <a:lnTo>
                      <a:pt x="7" y="304"/>
                    </a:lnTo>
                    <a:lnTo>
                      <a:pt x="4" y="293"/>
                    </a:lnTo>
                    <a:lnTo>
                      <a:pt x="2" y="287"/>
                    </a:lnTo>
                    <a:lnTo>
                      <a:pt x="1" y="282"/>
                    </a:lnTo>
                    <a:lnTo>
                      <a:pt x="0" y="272"/>
                    </a:lnTo>
                    <a:lnTo>
                      <a:pt x="0" y="261"/>
                    </a:lnTo>
                    <a:lnTo>
                      <a:pt x="1" y="250"/>
                    </a:lnTo>
                    <a:lnTo>
                      <a:pt x="2" y="240"/>
                    </a:lnTo>
                    <a:lnTo>
                      <a:pt x="5" y="229"/>
                    </a:lnTo>
                    <a:lnTo>
                      <a:pt x="7" y="224"/>
                    </a:lnTo>
                    <a:lnTo>
                      <a:pt x="9" y="219"/>
                    </a:lnTo>
                    <a:lnTo>
                      <a:pt x="14" y="210"/>
                    </a:lnTo>
                    <a:lnTo>
                      <a:pt x="16" y="206"/>
                    </a:lnTo>
                    <a:lnTo>
                      <a:pt x="19" y="202"/>
                    </a:lnTo>
                    <a:lnTo>
                      <a:pt x="26" y="195"/>
                    </a:lnTo>
                    <a:lnTo>
                      <a:pt x="29" y="192"/>
                    </a:lnTo>
                    <a:lnTo>
                      <a:pt x="33" y="190"/>
                    </a:lnTo>
                    <a:lnTo>
                      <a:pt x="38" y="187"/>
                    </a:lnTo>
                    <a:lnTo>
                      <a:pt x="42" y="185"/>
                    </a:lnTo>
                    <a:lnTo>
                      <a:pt x="47" y="184"/>
                    </a:lnTo>
                    <a:lnTo>
                      <a:pt x="51" y="183"/>
                    </a:lnTo>
                    <a:lnTo>
                      <a:pt x="56" y="183"/>
                    </a:lnTo>
                    <a:lnTo>
                      <a:pt x="60" y="183"/>
                    </a:lnTo>
                    <a:lnTo>
                      <a:pt x="64" y="184"/>
                    </a:lnTo>
                    <a:lnTo>
                      <a:pt x="68" y="185"/>
                    </a:lnTo>
                    <a:lnTo>
                      <a:pt x="76" y="189"/>
                    </a:lnTo>
                    <a:lnTo>
                      <a:pt x="83" y="193"/>
                    </a:lnTo>
                    <a:lnTo>
                      <a:pt x="91" y="198"/>
                    </a:lnTo>
                    <a:lnTo>
                      <a:pt x="97" y="203"/>
                    </a:lnTo>
                    <a:lnTo>
                      <a:pt x="104" y="207"/>
                    </a:lnTo>
                    <a:lnTo>
                      <a:pt x="110" y="211"/>
                    </a:lnTo>
                    <a:lnTo>
                      <a:pt x="116" y="214"/>
                    </a:lnTo>
                    <a:lnTo>
                      <a:pt x="119" y="215"/>
                    </a:lnTo>
                    <a:lnTo>
                      <a:pt x="122" y="215"/>
                    </a:lnTo>
                    <a:lnTo>
                      <a:pt x="125" y="215"/>
                    </a:lnTo>
                    <a:lnTo>
                      <a:pt x="128" y="214"/>
                    </a:lnTo>
                    <a:lnTo>
                      <a:pt x="130" y="213"/>
                    </a:lnTo>
                    <a:lnTo>
                      <a:pt x="132" y="211"/>
                    </a:lnTo>
                    <a:lnTo>
                      <a:pt x="137" y="205"/>
                    </a:lnTo>
                    <a:lnTo>
                      <a:pt x="139" y="201"/>
                    </a:lnTo>
                    <a:lnTo>
                      <a:pt x="141" y="196"/>
                    </a:lnTo>
                    <a:lnTo>
                      <a:pt x="141" y="0"/>
                    </a:lnTo>
                    <a:lnTo>
                      <a:pt x="817" y="0"/>
                    </a:lnTo>
                    <a:lnTo>
                      <a:pt x="817" y="525"/>
                    </a:lnTo>
                    <a:close/>
                  </a:path>
                </a:pathLst>
              </a:custGeom>
              <a:solidFill>
                <a:srgbClr val="FFFFFF"/>
              </a:solidFill>
              <a:ln w="9525">
                <a:solidFill>
                  <a:srgbClr val="366B7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7" name="Freeform 59"/>
              <p:cNvSpPr>
                <a:spLocks/>
              </p:cNvSpPr>
              <p:nvPr/>
            </p:nvSpPr>
            <p:spPr bwMode="auto">
              <a:xfrm flipH="1">
                <a:off x="6226175" y="2552700"/>
                <a:ext cx="2667000" cy="1201738"/>
              </a:xfrm>
              <a:custGeom>
                <a:avLst/>
                <a:gdLst>
                  <a:gd name="T0" fmla="*/ 2147483647 w 676"/>
                  <a:gd name="T1" fmla="*/ 2147483647 h 525"/>
                  <a:gd name="T2" fmla="*/ 2147483647 w 676"/>
                  <a:gd name="T3" fmla="*/ 2147483647 h 525"/>
                  <a:gd name="T4" fmla="*/ 2147483647 w 676"/>
                  <a:gd name="T5" fmla="*/ 2147483647 h 525"/>
                  <a:gd name="T6" fmla="*/ 2147483647 w 676"/>
                  <a:gd name="T7" fmla="*/ 2147483647 h 525"/>
                  <a:gd name="T8" fmla="*/ 2147483647 w 676"/>
                  <a:gd name="T9" fmla="*/ 2147483647 h 525"/>
                  <a:gd name="T10" fmla="*/ 2147483647 w 676"/>
                  <a:gd name="T11" fmla="*/ 2147483647 h 525"/>
                  <a:gd name="T12" fmla="*/ 2147483647 w 676"/>
                  <a:gd name="T13" fmla="*/ 2147483647 h 525"/>
                  <a:gd name="T14" fmla="*/ 2147483647 w 676"/>
                  <a:gd name="T15" fmla="*/ 2147483647 h 525"/>
                  <a:gd name="T16" fmla="*/ 2147483647 w 676"/>
                  <a:gd name="T17" fmla="*/ 2147483647 h 525"/>
                  <a:gd name="T18" fmla="*/ 2147483647 w 676"/>
                  <a:gd name="T19" fmla="*/ 2147483647 h 525"/>
                  <a:gd name="T20" fmla="*/ 2147483647 w 676"/>
                  <a:gd name="T21" fmla="*/ 2147483647 h 525"/>
                  <a:gd name="T22" fmla="*/ 2147483647 w 676"/>
                  <a:gd name="T23" fmla="*/ 2147483647 h 525"/>
                  <a:gd name="T24" fmla="*/ 2147483647 w 676"/>
                  <a:gd name="T25" fmla="*/ 2147483647 h 525"/>
                  <a:gd name="T26" fmla="*/ 2147483647 w 676"/>
                  <a:gd name="T27" fmla="*/ 2147483647 h 525"/>
                  <a:gd name="T28" fmla="*/ 2147483647 w 676"/>
                  <a:gd name="T29" fmla="*/ 2147483647 h 525"/>
                  <a:gd name="T30" fmla="*/ 2147483647 w 676"/>
                  <a:gd name="T31" fmla="*/ 2147483647 h 525"/>
                  <a:gd name="T32" fmla="*/ 2147483647 w 676"/>
                  <a:gd name="T33" fmla="*/ 2147483647 h 525"/>
                  <a:gd name="T34" fmla="*/ 2147483647 w 676"/>
                  <a:gd name="T35" fmla="*/ 2147483647 h 525"/>
                  <a:gd name="T36" fmla="*/ 2147483647 w 676"/>
                  <a:gd name="T37" fmla="*/ 2147483647 h 525"/>
                  <a:gd name="T38" fmla="*/ 2147483647 w 676"/>
                  <a:gd name="T39" fmla="*/ 2147483647 h 525"/>
                  <a:gd name="T40" fmla="*/ 2147483647 w 676"/>
                  <a:gd name="T41" fmla="*/ 2147483647 h 525"/>
                  <a:gd name="T42" fmla="*/ 2147483647 w 676"/>
                  <a:gd name="T43" fmla="*/ 2147483647 h 525"/>
                  <a:gd name="T44" fmla="*/ 2147483647 w 676"/>
                  <a:gd name="T45" fmla="*/ 2147483647 h 525"/>
                  <a:gd name="T46" fmla="*/ 2147483647 w 676"/>
                  <a:gd name="T47" fmla="*/ 2147483647 h 525"/>
                  <a:gd name="T48" fmla="*/ 2147483647 w 676"/>
                  <a:gd name="T49" fmla="*/ 2147483647 h 525"/>
                  <a:gd name="T50" fmla="*/ 2147483647 w 676"/>
                  <a:gd name="T51" fmla="*/ 2147483647 h 525"/>
                  <a:gd name="T52" fmla="*/ 2147483647 w 676"/>
                  <a:gd name="T53" fmla="*/ 2147483647 h 525"/>
                  <a:gd name="T54" fmla="*/ 2147483647 w 676"/>
                  <a:gd name="T55" fmla="*/ 2147483647 h 525"/>
                  <a:gd name="T56" fmla="*/ 2147483647 w 676"/>
                  <a:gd name="T57" fmla="*/ 2147483647 h 525"/>
                  <a:gd name="T58" fmla="*/ 2147483647 w 676"/>
                  <a:gd name="T59" fmla="*/ 2147483647 h 525"/>
                  <a:gd name="T60" fmla="*/ 2147483647 w 676"/>
                  <a:gd name="T61" fmla="*/ 2147483647 h 525"/>
                  <a:gd name="T62" fmla="*/ 2147483647 w 676"/>
                  <a:gd name="T63" fmla="*/ 2147483647 h 525"/>
                  <a:gd name="T64" fmla="*/ 2147483647 w 676"/>
                  <a:gd name="T65" fmla="*/ 2147483647 h 525"/>
                  <a:gd name="T66" fmla="*/ 2147483647 w 676"/>
                  <a:gd name="T67" fmla="*/ 2147483647 h 525"/>
                  <a:gd name="T68" fmla="*/ 2147483647 w 676"/>
                  <a:gd name="T69" fmla="*/ 2147483647 h 525"/>
                  <a:gd name="T70" fmla="*/ 2147483647 w 676"/>
                  <a:gd name="T71" fmla="*/ 2147483647 h 525"/>
                  <a:gd name="T72" fmla="*/ 2147483647 w 676"/>
                  <a:gd name="T73" fmla="*/ 2147483647 h 525"/>
                  <a:gd name="T74" fmla="*/ 2147483647 w 676"/>
                  <a:gd name="T75" fmla="*/ 2147483647 h 525"/>
                  <a:gd name="T76" fmla="*/ 2147483647 w 676"/>
                  <a:gd name="T77" fmla="*/ 2147483647 h 525"/>
                  <a:gd name="T78" fmla="*/ 2147483647 w 676"/>
                  <a:gd name="T79" fmla="*/ 2147483647 h 525"/>
                  <a:gd name="T80" fmla="*/ 2147483647 w 676"/>
                  <a:gd name="T81" fmla="*/ 2147483647 h 525"/>
                  <a:gd name="T82" fmla="*/ 2147483647 w 676"/>
                  <a:gd name="T83" fmla="*/ 2147483647 h 525"/>
                  <a:gd name="T84" fmla="*/ 2147483647 w 676"/>
                  <a:gd name="T85" fmla="*/ 2147483647 h 525"/>
                  <a:gd name="T86" fmla="*/ 2147483647 w 676"/>
                  <a:gd name="T87" fmla="*/ 2147483647 h 525"/>
                  <a:gd name="T88" fmla="*/ 2147483647 w 676"/>
                  <a:gd name="T89" fmla="*/ 2147483647 h 525"/>
                  <a:gd name="T90" fmla="*/ 2147483647 w 676"/>
                  <a:gd name="T91" fmla="*/ 2147483647 h 525"/>
                  <a:gd name="T92" fmla="*/ 2147483647 w 676"/>
                  <a:gd name="T93" fmla="*/ 2147483647 h 525"/>
                  <a:gd name="T94" fmla="*/ 2147483647 w 676"/>
                  <a:gd name="T95" fmla="*/ 2147483647 h 525"/>
                  <a:gd name="T96" fmla="*/ 2147483647 w 676"/>
                  <a:gd name="T97" fmla="*/ 2147483647 h 525"/>
                  <a:gd name="T98" fmla="*/ 0 w 676"/>
                  <a:gd name="T99" fmla="*/ 2147483647 h 5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76"/>
                  <a:gd name="T151" fmla="*/ 0 h 525"/>
                  <a:gd name="T152" fmla="*/ 676 w 676"/>
                  <a:gd name="T153" fmla="*/ 525 h 52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76" h="525">
                    <a:moveTo>
                      <a:pt x="676" y="0"/>
                    </a:moveTo>
                    <a:lnTo>
                      <a:pt x="676" y="194"/>
                    </a:lnTo>
                    <a:lnTo>
                      <a:pt x="675" y="197"/>
                    </a:lnTo>
                    <a:lnTo>
                      <a:pt x="674" y="201"/>
                    </a:lnTo>
                    <a:lnTo>
                      <a:pt x="671" y="206"/>
                    </a:lnTo>
                    <a:lnTo>
                      <a:pt x="669" y="208"/>
                    </a:lnTo>
                    <a:lnTo>
                      <a:pt x="668" y="210"/>
                    </a:lnTo>
                    <a:lnTo>
                      <a:pt x="664" y="213"/>
                    </a:lnTo>
                    <a:lnTo>
                      <a:pt x="661" y="214"/>
                    </a:lnTo>
                    <a:lnTo>
                      <a:pt x="657" y="215"/>
                    </a:lnTo>
                    <a:lnTo>
                      <a:pt x="654" y="214"/>
                    </a:lnTo>
                    <a:lnTo>
                      <a:pt x="650" y="213"/>
                    </a:lnTo>
                    <a:lnTo>
                      <a:pt x="646" y="211"/>
                    </a:lnTo>
                    <a:lnTo>
                      <a:pt x="642" y="209"/>
                    </a:lnTo>
                    <a:lnTo>
                      <a:pt x="634" y="203"/>
                    </a:lnTo>
                    <a:lnTo>
                      <a:pt x="627" y="198"/>
                    </a:lnTo>
                    <a:lnTo>
                      <a:pt x="620" y="193"/>
                    </a:lnTo>
                    <a:lnTo>
                      <a:pt x="615" y="190"/>
                    </a:lnTo>
                    <a:lnTo>
                      <a:pt x="610" y="188"/>
                    </a:lnTo>
                    <a:lnTo>
                      <a:pt x="605" y="186"/>
                    </a:lnTo>
                    <a:lnTo>
                      <a:pt x="601" y="185"/>
                    </a:lnTo>
                    <a:lnTo>
                      <a:pt x="597" y="184"/>
                    </a:lnTo>
                    <a:lnTo>
                      <a:pt x="593" y="183"/>
                    </a:lnTo>
                    <a:lnTo>
                      <a:pt x="589" y="183"/>
                    </a:lnTo>
                    <a:lnTo>
                      <a:pt x="586" y="184"/>
                    </a:lnTo>
                    <a:lnTo>
                      <a:pt x="582" y="184"/>
                    </a:lnTo>
                    <a:lnTo>
                      <a:pt x="578" y="185"/>
                    </a:lnTo>
                    <a:lnTo>
                      <a:pt x="574" y="187"/>
                    </a:lnTo>
                    <a:lnTo>
                      <a:pt x="570" y="189"/>
                    </a:lnTo>
                    <a:lnTo>
                      <a:pt x="566" y="191"/>
                    </a:lnTo>
                    <a:lnTo>
                      <a:pt x="562" y="193"/>
                    </a:lnTo>
                    <a:lnTo>
                      <a:pt x="559" y="196"/>
                    </a:lnTo>
                    <a:lnTo>
                      <a:pt x="556" y="199"/>
                    </a:lnTo>
                    <a:lnTo>
                      <a:pt x="551" y="206"/>
                    </a:lnTo>
                    <a:lnTo>
                      <a:pt x="546" y="214"/>
                    </a:lnTo>
                    <a:lnTo>
                      <a:pt x="542" y="223"/>
                    </a:lnTo>
                    <a:lnTo>
                      <a:pt x="539" y="233"/>
                    </a:lnTo>
                    <a:lnTo>
                      <a:pt x="538" y="238"/>
                    </a:lnTo>
                    <a:lnTo>
                      <a:pt x="537" y="243"/>
                    </a:lnTo>
                    <a:lnTo>
                      <a:pt x="535" y="254"/>
                    </a:lnTo>
                    <a:lnTo>
                      <a:pt x="535" y="264"/>
                    </a:lnTo>
                    <a:lnTo>
                      <a:pt x="535" y="274"/>
                    </a:lnTo>
                    <a:lnTo>
                      <a:pt x="536" y="280"/>
                    </a:lnTo>
                    <a:lnTo>
                      <a:pt x="537" y="285"/>
                    </a:lnTo>
                    <a:lnTo>
                      <a:pt x="539" y="295"/>
                    </a:lnTo>
                    <a:lnTo>
                      <a:pt x="543" y="305"/>
                    </a:lnTo>
                    <a:lnTo>
                      <a:pt x="545" y="310"/>
                    </a:lnTo>
                    <a:lnTo>
                      <a:pt x="547" y="314"/>
                    </a:lnTo>
                    <a:lnTo>
                      <a:pt x="552" y="321"/>
                    </a:lnTo>
                    <a:lnTo>
                      <a:pt x="556" y="327"/>
                    </a:lnTo>
                    <a:lnTo>
                      <a:pt x="562" y="332"/>
                    </a:lnTo>
                    <a:lnTo>
                      <a:pt x="568" y="336"/>
                    </a:lnTo>
                    <a:lnTo>
                      <a:pt x="573" y="339"/>
                    </a:lnTo>
                    <a:lnTo>
                      <a:pt x="577" y="340"/>
                    </a:lnTo>
                    <a:lnTo>
                      <a:pt x="582" y="342"/>
                    </a:lnTo>
                    <a:lnTo>
                      <a:pt x="586" y="342"/>
                    </a:lnTo>
                    <a:lnTo>
                      <a:pt x="590" y="342"/>
                    </a:lnTo>
                    <a:lnTo>
                      <a:pt x="594" y="342"/>
                    </a:lnTo>
                    <a:lnTo>
                      <a:pt x="598" y="341"/>
                    </a:lnTo>
                    <a:lnTo>
                      <a:pt x="603" y="339"/>
                    </a:lnTo>
                    <a:lnTo>
                      <a:pt x="607" y="338"/>
                    </a:lnTo>
                    <a:lnTo>
                      <a:pt x="611" y="336"/>
                    </a:lnTo>
                    <a:lnTo>
                      <a:pt x="618" y="331"/>
                    </a:lnTo>
                    <a:lnTo>
                      <a:pt x="633" y="320"/>
                    </a:lnTo>
                    <a:lnTo>
                      <a:pt x="646" y="311"/>
                    </a:lnTo>
                    <a:lnTo>
                      <a:pt x="649" y="310"/>
                    </a:lnTo>
                    <a:lnTo>
                      <a:pt x="653" y="309"/>
                    </a:lnTo>
                    <a:lnTo>
                      <a:pt x="655" y="308"/>
                    </a:lnTo>
                    <a:lnTo>
                      <a:pt x="658" y="308"/>
                    </a:lnTo>
                    <a:lnTo>
                      <a:pt x="661" y="308"/>
                    </a:lnTo>
                    <a:lnTo>
                      <a:pt x="663" y="309"/>
                    </a:lnTo>
                    <a:lnTo>
                      <a:pt x="666" y="310"/>
                    </a:lnTo>
                    <a:lnTo>
                      <a:pt x="668" y="312"/>
                    </a:lnTo>
                    <a:lnTo>
                      <a:pt x="670" y="315"/>
                    </a:lnTo>
                    <a:lnTo>
                      <a:pt x="673" y="319"/>
                    </a:lnTo>
                    <a:lnTo>
                      <a:pt x="676" y="330"/>
                    </a:lnTo>
                    <a:lnTo>
                      <a:pt x="676" y="525"/>
                    </a:lnTo>
                    <a:lnTo>
                      <a:pt x="405" y="525"/>
                    </a:lnTo>
                    <a:lnTo>
                      <a:pt x="398" y="522"/>
                    </a:lnTo>
                    <a:lnTo>
                      <a:pt x="392" y="519"/>
                    </a:lnTo>
                    <a:lnTo>
                      <a:pt x="388" y="516"/>
                    </a:lnTo>
                    <a:lnTo>
                      <a:pt x="386" y="514"/>
                    </a:lnTo>
                    <a:lnTo>
                      <a:pt x="385" y="513"/>
                    </a:lnTo>
                    <a:lnTo>
                      <a:pt x="383" y="509"/>
                    </a:lnTo>
                    <a:lnTo>
                      <a:pt x="383" y="505"/>
                    </a:lnTo>
                    <a:lnTo>
                      <a:pt x="383" y="502"/>
                    </a:lnTo>
                    <a:lnTo>
                      <a:pt x="385" y="498"/>
                    </a:lnTo>
                    <a:lnTo>
                      <a:pt x="389" y="488"/>
                    </a:lnTo>
                    <a:lnTo>
                      <a:pt x="396" y="479"/>
                    </a:lnTo>
                    <a:lnTo>
                      <a:pt x="406" y="465"/>
                    </a:lnTo>
                    <a:lnTo>
                      <a:pt x="411" y="458"/>
                    </a:lnTo>
                    <a:lnTo>
                      <a:pt x="414" y="450"/>
                    </a:lnTo>
                    <a:lnTo>
                      <a:pt x="416" y="444"/>
                    </a:lnTo>
                    <a:lnTo>
                      <a:pt x="417" y="441"/>
                    </a:lnTo>
                    <a:lnTo>
                      <a:pt x="417" y="438"/>
                    </a:lnTo>
                    <a:lnTo>
                      <a:pt x="417" y="432"/>
                    </a:lnTo>
                    <a:lnTo>
                      <a:pt x="416" y="424"/>
                    </a:lnTo>
                    <a:lnTo>
                      <a:pt x="415" y="422"/>
                    </a:lnTo>
                    <a:lnTo>
                      <a:pt x="414" y="420"/>
                    </a:lnTo>
                    <a:lnTo>
                      <a:pt x="412" y="416"/>
                    </a:lnTo>
                    <a:lnTo>
                      <a:pt x="410" y="412"/>
                    </a:lnTo>
                    <a:lnTo>
                      <a:pt x="407" y="408"/>
                    </a:lnTo>
                    <a:lnTo>
                      <a:pt x="404" y="404"/>
                    </a:lnTo>
                    <a:lnTo>
                      <a:pt x="400" y="401"/>
                    </a:lnTo>
                    <a:lnTo>
                      <a:pt x="392" y="395"/>
                    </a:lnTo>
                    <a:lnTo>
                      <a:pt x="387" y="393"/>
                    </a:lnTo>
                    <a:lnTo>
                      <a:pt x="382" y="390"/>
                    </a:lnTo>
                    <a:lnTo>
                      <a:pt x="377" y="388"/>
                    </a:lnTo>
                    <a:lnTo>
                      <a:pt x="372" y="387"/>
                    </a:lnTo>
                    <a:lnTo>
                      <a:pt x="361" y="384"/>
                    </a:lnTo>
                    <a:lnTo>
                      <a:pt x="355" y="383"/>
                    </a:lnTo>
                    <a:lnTo>
                      <a:pt x="349" y="382"/>
                    </a:lnTo>
                    <a:lnTo>
                      <a:pt x="337" y="382"/>
                    </a:lnTo>
                    <a:lnTo>
                      <a:pt x="325" y="383"/>
                    </a:lnTo>
                    <a:lnTo>
                      <a:pt x="312" y="385"/>
                    </a:lnTo>
                    <a:lnTo>
                      <a:pt x="301" y="388"/>
                    </a:lnTo>
                    <a:lnTo>
                      <a:pt x="296" y="390"/>
                    </a:lnTo>
                    <a:lnTo>
                      <a:pt x="291" y="393"/>
                    </a:lnTo>
                    <a:lnTo>
                      <a:pt x="286" y="396"/>
                    </a:lnTo>
                    <a:lnTo>
                      <a:pt x="281" y="399"/>
                    </a:lnTo>
                    <a:lnTo>
                      <a:pt x="277" y="402"/>
                    </a:lnTo>
                    <a:lnTo>
                      <a:pt x="273" y="406"/>
                    </a:lnTo>
                    <a:lnTo>
                      <a:pt x="269" y="411"/>
                    </a:lnTo>
                    <a:lnTo>
                      <a:pt x="266" y="415"/>
                    </a:lnTo>
                    <a:lnTo>
                      <a:pt x="263" y="420"/>
                    </a:lnTo>
                    <a:lnTo>
                      <a:pt x="261" y="425"/>
                    </a:lnTo>
                    <a:lnTo>
                      <a:pt x="260" y="430"/>
                    </a:lnTo>
                    <a:lnTo>
                      <a:pt x="259" y="435"/>
                    </a:lnTo>
                    <a:lnTo>
                      <a:pt x="259" y="439"/>
                    </a:lnTo>
                    <a:lnTo>
                      <a:pt x="259" y="443"/>
                    </a:lnTo>
                    <a:lnTo>
                      <a:pt x="260" y="447"/>
                    </a:lnTo>
                    <a:lnTo>
                      <a:pt x="262" y="451"/>
                    </a:lnTo>
                    <a:lnTo>
                      <a:pt x="265" y="459"/>
                    </a:lnTo>
                    <a:lnTo>
                      <a:pt x="269" y="467"/>
                    </a:lnTo>
                    <a:lnTo>
                      <a:pt x="274" y="474"/>
                    </a:lnTo>
                    <a:lnTo>
                      <a:pt x="279" y="481"/>
                    </a:lnTo>
                    <a:lnTo>
                      <a:pt x="284" y="488"/>
                    </a:lnTo>
                    <a:lnTo>
                      <a:pt x="287" y="495"/>
                    </a:lnTo>
                    <a:lnTo>
                      <a:pt x="290" y="501"/>
                    </a:lnTo>
                    <a:lnTo>
                      <a:pt x="291" y="504"/>
                    </a:lnTo>
                    <a:lnTo>
                      <a:pt x="291" y="506"/>
                    </a:lnTo>
                    <a:lnTo>
                      <a:pt x="291" y="509"/>
                    </a:lnTo>
                    <a:lnTo>
                      <a:pt x="290" y="511"/>
                    </a:lnTo>
                    <a:lnTo>
                      <a:pt x="288" y="514"/>
                    </a:lnTo>
                    <a:lnTo>
                      <a:pt x="286" y="516"/>
                    </a:lnTo>
                    <a:lnTo>
                      <a:pt x="283" y="518"/>
                    </a:lnTo>
                    <a:lnTo>
                      <a:pt x="280" y="520"/>
                    </a:lnTo>
                    <a:lnTo>
                      <a:pt x="275" y="522"/>
                    </a:lnTo>
                    <a:lnTo>
                      <a:pt x="270" y="524"/>
                    </a:lnTo>
                    <a:lnTo>
                      <a:pt x="0" y="525"/>
                    </a:lnTo>
                    <a:lnTo>
                      <a:pt x="0" y="0"/>
                    </a:lnTo>
                    <a:lnTo>
                      <a:pt x="676" y="0"/>
                    </a:lnTo>
                    <a:close/>
                  </a:path>
                </a:pathLst>
              </a:custGeom>
              <a:solidFill>
                <a:srgbClr val="FFFFFF"/>
              </a:solidFill>
              <a:ln w="9525">
                <a:solidFill>
                  <a:srgbClr val="366B7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8" name="Rectangle 62"/>
              <p:cNvSpPr>
                <a:spLocks noChangeArrowheads="1"/>
              </p:cNvSpPr>
              <p:nvPr/>
            </p:nvSpPr>
            <p:spPr bwMode="auto">
              <a:xfrm flipH="1">
                <a:off x="6884988" y="3206750"/>
                <a:ext cx="1033462" cy="547688"/>
              </a:xfrm>
              <a:prstGeom prst="rect">
                <a:avLst/>
              </a:prstGeom>
              <a:solidFill>
                <a:srgbClr val="FFFFFF"/>
              </a:solidFill>
              <a:ln w="19050" algn="ctr">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endParaRPr>
              </a:p>
            </p:txBody>
          </p:sp>
          <p:sp>
            <p:nvSpPr>
              <p:cNvPr id="9" name="Rectangle 63"/>
              <p:cNvSpPr>
                <a:spLocks noChangeArrowheads="1"/>
              </p:cNvSpPr>
              <p:nvPr/>
            </p:nvSpPr>
            <p:spPr bwMode="auto">
              <a:xfrm flipH="1">
                <a:off x="4284663" y="3206750"/>
                <a:ext cx="1031875" cy="547688"/>
              </a:xfrm>
              <a:prstGeom prst="rect">
                <a:avLst/>
              </a:prstGeom>
              <a:solidFill>
                <a:srgbClr val="FFFFFF"/>
              </a:solidFill>
              <a:ln w="19050" algn="ctr">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i="0" u="none" strike="noStrike" kern="0" cap="none" spc="0" normalizeH="0" baseline="0" noProof="0" smtClean="0">
                  <a:ln>
                    <a:noFill/>
                  </a:ln>
                  <a:solidFill>
                    <a:srgbClr val="000000"/>
                  </a:solidFill>
                  <a:effectLst/>
                  <a:uLnTx/>
                  <a:uFillTx/>
                  <a:latin typeface="微软雅黑" pitchFamily="34" charset="-122"/>
                  <a:ea typeface="微软雅黑" pitchFamily="34" charset="-122"/>
                </a:endParaRPr>
              </a:p>
            </p:txBody>
          </p:sp>
          <p:sp>
            <p:nvSpPr>
              <p:cNvPr id="10" name="Rectangle 64"/>
              <p:cNvSpPr>
                <a:spLocks noChangeArrowheads="1"/>
              </p:cNvSpPr>
              <p:nvPr/>
            </p:nvSpPr>
            <p:spPr bwMode="auto">
              <a:xfrm flipH="1">
                <a:off x="1666875" y="3213100"/>
                <a:ext cx="1031875" cy="547688"/>
              </a:xfrm>
              <a:prstGeom prst="rect">
                <a:avLst/>
              </a:prstGeom>
              <a:solidFill>
                <a:srgbClr val="FFFFFF"/>
              </a:solidFill>
              <a:ln w="19050" algn="ctr">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1" i="0" u="none" strike="noStrike" kern="0" cap="none" spc="0" normalizeH="0" baseline="0" noProof="0" smtClean="0">
                  <a:ln>
                    <a:noFill/>
                  </a:ln>
                  <a:solidFill>
                    <a:srgbClr val="000000"/>
                  </a:solidFill>
                  <a:effectLst/>
                  <a:uLnTx/>
                  <a:uFillTx/>
                  <a:latin typeface="微软雅黑" pitchFamily="34" charset="-122"/>
                  <a:ea typeface="微软雅黑" pitchFamily="34" charset="-122"/>
                  <a:cs typeface="Times New Roman" pitchFamily="18" charset="0"/>
                </a:endParaRPr>
              </a:p>
            </p:txBody>
          </p:sp>
          <p:sp>
            <p:nvSpPr>
              <p:cNvPr id="11" name="Text Box 65"/>
              <p:cNvSpPr txBox="1">
                <a:spLocks noChangeArrowheads="1"/>
              </p:cNvSpPr>
              <p:nvPr/>
            </p:nvSpPr>
            <p:spPr bwMode="auto">
              <a:xfrm flipH="1">
                <a:off x="977716" y="2746681"/>
                <a:ext cx="2405679" cy="934675"/>
              </a:xfrm>
              <a:prstGeom prst="rect">
                <a:avLst/>
              </a:prstGeom>
              <a:noFill/>
              <a:ln w="19050" algn="ctr">
                <a:noFill/>
                <a:miter lim="800000"/>
                <a:headEnd/>
                <a:tailEnd/>
              </a:ln>
              <a:effectLst>
                <a:prstShdw prst="shdw17" dist="17961" dir="2700000">
                  <a:srgbClr val="FFFFFF">
                    <a:gamma/>
                    <a:shade val="60000"/>
                    <a:invGamma/>
                    <a:alpha val="50000"/>
                  </a:srgbClr>
                </a:prstShdw>
              </a:effectLst>
            </p:spPr>
            <p:txBody>
              <a:bodyPr wrap="square">
                <a:spAutoFit/>
              </a:bodyPr>
              <a:lstStyle/>
              <a:p>
                <a:pPr algn="ctr">
                  <a:lnSpc>
                    <a:spcPct val="120000"/>
                  </a:lnSpc>
                </a:pPr>
                <a:r>
                  <a:rPr lang="zh-CN" altLang="en-US" sz="1200" b="1" kern="0" dirty="0">
                    <a:latin typeface="微软雅黑" pitchFamily="34" charset="-122"/>
                    <a:ea typeface="微软雅黑" pitchFamily="34" charset="-122"/>
                    <a:cs typeface="Arial" pitchFamily="34" charset="0"/>
                  </a:rPr>
                  <a:t>一个“网络</a:t>
                </a:r>
                <a:r>
                  <a:rPr lang="en-US" altLang="zh-CN" sz="1200" b="1" kern="0" dirty="0">
                    <a:latin typeface="微软雅黑" pitchFamily="34" charset="-122"/>
                    <a:ea typeface="微软雅黑" pitchFamily="34" charset="-122"/>
                    <a:cs typeface="Arial" pitchFamily="34" charset="0"/>
                  </a:rPr>
                  <a:t>+</a:t>
                </a:r>
                <a:r>
                  <a:rPr lang="zh-CN" altLang="en-US" sz="1200" b="1" kern="0" dirty="0">
                    <a:latin typeface="微软雅黑" pitchFamily="34" charset="-122"/>
                    <a:ea typeface="微软雅黑" pitchFamily="34" charset="-122"/>
                    <a:cs typeface="Arial" pitchFamily="34" charset="0"/>
                  </a:rPr>
                  <a:t>云计算”基础设施平台</a:t>
                </a:r>
                <a:endParaRPr lang="zh-CN" altLang="en-US" sz="1200" dirty="0">
                  <a:latin typeface="微软雅黑" pitchFamily="34" charset="-122"/>
                  <a:ea typeface="微软雅黑" pitchFamily="34" charset="-122"/>
                </a:endParaRPr>
              </a:p>
            </p:txBody>
          </p:sp>
          <p:sp>
            <p:nvSpPr>
              <p:cNvPr id="12" name="Line 68"/>
              <p:cNvSpPr>
                <a:spLocks noChangeShapeType="1"/>
              </p:cNvSpPr>
              <p:nvPr/>
            </p:nvSpPr>
            <p:spPr bwMode="auto">
              <a:xfrm flipH="1">
                <a:off x="906463" y="3754438"/>
                <a:ext cx="7986712" cy="9525"/>
              </a:xfrm>
              <a:prstGeom prst="line">
                <a:avLst/>
              </a:prstGeom>
              <a:noFill/>
              <a:ln w="22225">
                <a:solidFill>
                  <a:srgbClr val="366B7E"/>
                </a:solidFill>
                <a:round/>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13" name="Rectangle 69"/>
              <p:cNvSpPr>
                <a:spLocks noChangeArrowheads="1"/>
              </p:cNvSpPr>
              <p:nvPr/>
            </p:nvSpPr>
            <p:spPr bwMode="auto">
              <a:xfrm>
                <a:off x="6816725" y="2919819"/>
                <a:ext cx="2076450" cy="587365"/>
              </a:xfrm>
              <a:prstGeom prst="rect">
                <a:avLst/>
              </a:prstGeom>
              <a:noFill/>
              <a:ln w="19050" algn="ctr">
                <a:noFill/>
                <a:miter lim="800000"/>
                <a:headEnd/>
                <a:tailEnd/>
              </a:ln>
              <a:effectLst>
                <a:prstShdw prst="shdw17" dist="17961" dir="2700000">
                  <a:srgbClr val="FFFFFF">
                    <a:gamma/>
                    <a:shade val="60000"/>
                    <a:invGamma/>
                    <a:alpha val="50000"/>
                  </a:srgbClr>
                </a:prstShdw>
              </a:effectLst>
            </p:spPr>
            <p:txBody>
              <a:bodyPr>
                <a:spAutoFit/>
              </a:bodyPr>
              <a:lstStyle/>
              <a:p>
                <a:pPr algn="ctr"/>
                <a:r>
                  <a:rPr lang="zh-CN" altLang="en-US" sz="1200" b="1" kern="0" dirty="0">
                    <a:latin typeface="微软雅黑" pitchFamily="34" charset="-122"/>
                    <a:ea typeface="微软雅黑" pitchFamily="34" charset="-122"/>
                    <a:cs typeface="Arial" pitchFamily="34" charset="0"/>
                  </a:rPr>
                  <a:t>三</a:t>
                </a:r>
                <a:r>
                  <a:rPr lang="zh-CN" altLang="en-US" sz="1200" b="1" kern="0" dirty="0" smtClean="0">
                    <a:latin typeface="微软雅黑" pitchFamily="34" charset="-122"/>
                    <a:ea typeface="微软雅黑" pitchFamily="34" charset="-122"/>
                    <a:cs typeface="Arial" pitchFamily="34" charset="0"/>
                  </a:rPr>
                  <a:t>个</a:t>
                </a:r>
                <a:r>
                  <a:rPr lang="zh-CN" altLang="en-US" sz="1200" b="1" kern="0" dirty="0">
                    <a:latin typeface="微软雅黑" pitchFamily="34" charset="-122"/>
                    <a:ea typeface="微软雅黑" pitchFamily="34" charset="-122"/>
                    <a:cs typeface="Arial" pitchFamily="34" charset="0"/>
                  </a:rPr>
                  <a:t>重点应用</a:t>
                </a:r>
                <a:endParaRPr lang="zh-CN" altLang="en-US" sz="1200" dirty="0">
                  <a:latin typeface="微软雅黑" pitchFamily="34" charset="-122"/>
                  <a:ea typeface="微软雅黑" pitchFamily="34" charset="-122"/>
                </a:endParaRPr>
              </a:p>
            </p:txBody>
          </p:sp>
          <p:sp>
            <p:nvSpPr>
              <p:cNvPr id="14" name="Text Box 65"/>
              <p:cNvSpPr txBox="1">
                <a:spLocks noChangeArrowheads="1"/>
              </p:cNvSpPr>
              <p:nvPr/>
            </p:nvSpPr>
            <p:spPr bwMode="auto">
              <a:xfrm flipH="1">
                <a:off x="4030663" y="2919821"/>
                <a:ext cx="2270126" cy="587365"/>
              </a:xfrm>
              <a:prstGeom prst="rect">
                <a:avLst/>
              </a:prstGeom>
              <a:noFill/>
              <a:ln w="19050" algn="ctr">
                <a:noFill/>
                <a:miter lim="800000"/>
                <a:headEnd/>
                <a:tailEnd/>
              </a:ln>
              <a:effectLst>
                <a:prstShdw prst="shdw17" dist="17961" dir="2700000">
                  <a:srgbClr val="FFFFFF">
                    <a:gamma/>
                    <a:shade val="60000"/>
                    <a:invGamma/>
                    <a:alpha val="50000"/>
                  </a:srgbClr>
                </a:prstShdw>
              </a:effectLst>
            </p:spPr>
            <p:txBody>
              <a:bodyPr>
                <a:spAutoFit/>
              </a:bodyPr>
              <a:lstStyle/>
              <a:p>
                <a:pPr algn="ctr"/>
                <a:r>
                  <a:rPr lang="zh-CN" altLang="en-US" sz="1200" b="1" kern="0" dirty="0">
                    <a:latin typeface="微软雅黑" pitchFamily="34" charset="-122"/>
                    <a:ea typeface="微软雅黑" pitchFamily="34" charset="-122"/>
                    <a:cs typeface="Arial" pitchFamily="34" charset="0"/>
                  </a:rPr>
                  <a:t>两</a:t>
                </a:r>
                <a:r>
                  <a:rPr lang="zh-CN" altLang="en-US" sz="1200" b="1" kern="0" dirty="0" smtClean="0">
                    <a:latin typeface="微软雅黑" pitchFamily="34" charset="-122"/>
                    <a:ea typeface="微软雅黑" pitchFamily="34" charset="-122"/>
                    <a:cs typeface="Arial" pitchFamily="34" charset="0"/>
                  </a:rPr>
                  <a:t>大</a:t>
                </a:r>
                <a:r>
                  <a:rPr lang="zh-CN" altLang="en-US" sz="1200" b="1" kern="0" dirty="0">
                    <a:latin typeface="微软雅黑" pitchFamily="34" charset="-122"/>
                    <a:ea typeface="微软雅黑" pitchFamily="34" charset="-122"/>
                    <a:cs typeface="Arial" pitchFamily="34" charset="0"/>
                  </a:rPr>
                  <a:t>支撑</a:t>
                </a:r>
                <a:r>
                  <a:rPr lang="zh-CN" altLang="en-US" sz="1200" b="1" kern="0" dirty="0" smtClean="0">
                    <a:latin typeface="微软雅黑" pitchFamily="34" charset="-122"/>
                    <a:ea typeface="微软雅黑" pitchFamily="34" charset="-122"/>
                    <a:cs typeface="Arial" pitchFamily="34" charset="0"/>
                  </a:rPr>
                  <a:t>能力</a:t>
                </a:r>
                <a:endParaRPr lang="zh-CN" altLang="en-US" sz="1200" dirty="0">
                  <a:latin typeface="微软雅黑" pitchFamily="34" charset="-122"/>
                  <a:ea typeface="微软雅黑" pitchFamily="34" charset="-122"/>
                </a:endParaRPr>
              </a:p>
            </p:txBody>
          </p:sp>
        </p:grpSp>
        <p:sp>
          <p:nvSpPr>
            <p:cNvPr id="15" name="AutoShape 3"/>
            <p:cNvSpPr>
              <a:spLocks noChangeArrowheads="1"/>
            </p:cNvSpPr>
            <p:nvPr/>
          </p:nvSpPr>
          <p:spPr bwMode="auto">
            <a:xfrm>
              <a:off x="251520" y="2564904"/>
              <a:ext cx="1120080" cy="720080"/>
            </a:xfrm>
            <a:prstGeom prst="homePlate">
              <a:avLst>
                <a:gd name="adj" fmla="val 12996"/>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lnSpc>
                  <a:spcPct val="100000"/>
                </a:lnSpc>
                <a:spcBef>
                  <a:spcPct val="0"/>
                </a:spcBef>
                <a:buFontTx/>
                <a:buNone/>
              </a:pPr>
              <a:r>
                <a:rPr lang="zh-CN" altLang="en-US" sz="1200" dirty="0">
                  <a:solidFill>
                    <a:schemeClr val="tx1"/>
                  </a:solidFill>
                  <a:latin typeface="微软雅黑" pitchFamily="34" charset="-122"/>
                  <a:ea typeface="微软雅黑" pitchFamily="34" charset="-122"/>
                </a:rPr>
                <a:t>二</a:t>
              </a:r>
              <a:r>
                <a:rPr lang="zh-CN" altLang="en-US" sz="1200" dirty="0" smtClean="0">
                  <a:solidFill>
                    <a:schemeClr val="tx1"/>
                  </a:solidFill>
                  <a:latin typeface="微软雅黑" pitchFamily="34" charset="-122"/>
                  <a:ea typeface="微软雅黑" pitchFamily="34" charset="-122"/>
                </a:rPr>
                <a:t>个规划原则</a:t>
              </a:r>
              <a:endParaRPr lang="zh-CN" altLang="en-US" sz="1200" dirty="0">
                <a:solidFill>
                  <a:schemeClr val="tx1"/>
                </a:solidFill>
                <a:latin typeface="微软雅黑" pitchFamily="34" charset="-122"/>
                <a:ea typeface="微软雅黑" pitchFamily="34" charset="-122"/>
              </a:endParaRPr>
            </a:p>
          </p:txBody>
        </p:sp>
        <p:sp>
          <p:nvSpPr>
            <p:cNvPr id="16" name="Rectangle 5"/>
            <p:cNvSpPr>
              <a:spLocks noChangeArrowheads="1"/>
            </p:cNvSpPr>
            <p:nvPr/>
          </p:nvSpPr>
          <p:spPr bwMode="auto">
            <a:xfrm>
              <a:off x="1447800" y="2564904"/>
              <a:ext cx="7391400" cy="720080"/>
            </a:xfrm>
            <a:prstGeom prst="rect">
              <a:avLst/>
            </a:prstGeom>
            <a:noFill/>
            <a:ln w="6350">
              <a:solidFill>
                <a:schemeClr val="tx1"/>
              </a:solidFill>
              <a:miter lim="800000"/>
              <a:headEnd/>
              <a:tailEnd/>
            </a:ln>
            <a:effectLst/>
          </p:spPr>
          <p:txBody>
            <a:bodyPr anchor="ctr"/>
            <a:lstStyle/>
            <a:p>
              <a:pPr marL="285750" indent="-285750">
                <a:buClr>
                  <a:schemeClr val="tx2">
                    <a:lumMod val="40000"/>
                    <a:lumOff val="60000"/>
                  </a:schemeClr>
                </a:buClr>
                <a:buFont typeface="Wingdings" panose="05000000000000000000" pitchFamily="2" charset="2"/>
                <a:buChar char="p"/>
              </a:pPr>
              <a:r>
                <a:rPr lang="zh-CN" altLang="en-US" sz="1200" dirty="0">
                  <a:latin typeface="微软雅黑" panose="020B0503020204020204" pitchFamily="34" charset="-122"/>
                  <a:ea typeface="微软雅黑" panose="020B0503020204020204" pitchFamily="34" charset="-122"/>
                </a:rPr>
                <a:t>顺义区必须主动结合“互联网”新思路新技术，促使传统产业向高端转型。</a:t>
              </a:r>
            </a:p>
            <a:p>
              <a:pPr marL="285750" indent="-285750">
                <a:buClr>
                  <a:schemeClr val="tx2">
                    <a:lumMod val="40000"/>
                    <a:lumOff val="60000"/>
                  </a:schemeClr>
                </a:buClr>
                <a:buFont typeface="Wingdings" panose="05000000000000000000" pitchFamily="2" charset="2"/>
                <a:buChar char="p"/>
              </a:pPr>
              <a:r>
                <a:rPr lang="zh-CN" altLang="en-US" sz="1200" dirty="0">
                  <a:latin typeface="微软雅黑" panose="020B0503020204020204" pitchFamily="34" charset="-122"/>
                  <a:ea typeface="微软雅黑" panose="020B0503020204020204" pitchFamily="34" charset="-122"/>
                </a:rPr>
                <a:t>顺义区软件与信息技术服务业在资金、人才、市场、创业方面政策支持</a:t>
              </a:r>
              <a:r>
                <a:rPr lang="zh-CN" altLang="en-US" sz="1200" dirty="0" smtClean="0">
                  <a:latin typeface="微软雅黑" panose="020B0503020204020204" pitchFamily="34" charset="-122"/>
                  <a:ea typeface="微软雅黑" panose="020B0503020204020204" pitchFamily="34" charset="-122"/>
                </a:rPr>
                <a:t>下促进</a:t>
              </a:r>
              <a:r>
                <a:rPr lang="zh-CN" altLang="en-US" sz="1200" dirty="0">
                  <a:latin typeface="微软雅黑" panose="020B0503020204020204" pitchFamily="34" charset="-122"/>
                  <a:ea typeface="微软雅黑" panose="020B0503020204020204" pitchFamily="34" charset="-122"/>
                </a:rPr>
                <a:t>两大千亿级产业转型腾飞。</a:t>
              </a:r>
            </a:p>
          </p:txBody>
        </p:sp>
        <p:sp>
          <p:nvSpPr>
            <p:cNvPr id="17" name="AutoShape 13"/>
            <p:cNvSpPr>
              <a:spLocks noChangeArrowheads="1"/>
            </p:cNvSpPr>
            <p:nvPr/>
          </p:nvSpPr>
          <p:spPr bwMode="auto">
            <a:xfrm>
              <a:off x="251520" y="3429000"/>
              <a:ext cx="1120080" cy="583634"/>
            </a:xfrm>
            <a:prstGeom prst="homePlate">
              <a:avLst>
                <a:gd name="adj" fmla="val 12996"/>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lnSpc>
                  <a:spcPct val="100000"/>
                </a:lnSpc>
                <a:spcBef>
                  <a:spcPct val="0"/>
                </a:spcBef>
                <a:buFontTx/>
                <a:buNone/>
              </a:pPr>
              <a:r>
                <a:rPr lang="zh-CN" altLang="en-US" sz="1200" dirty="0">
                  <a:solidFill>
                    <a:schemeClr val="tx1"/>
                  </a:solidFill>
                  <a:latin typeface="微软雅黑" pitchFamily="34" charset="-122"/>
                  <a:ea typeface="微软雅黑" pitchFamily="34" charset="-122"/>
                </a:rPr>
                <a:t>三</a:t>
              </a:r>
              <a:r>
                <a:rPr lang="zh-CN" altLang="en-US" sz="1200" dirty="0" smtClean="0">
                  <a:solidFill>
                    <a:schemeClr val="tx1"/>
                  </a:solidFill>
                  <a:latin typeface="微软雅黑" pitchFamily="34" charset="-122"/>
                  <a:ea typeface="微软雅黑" pitchFamily="34" charset="-122"/>
                </a:rPr>
                <a:t>大规划目标</a:t>
              </a:r>
              <a:endParaRPr lang="zh-CN" altLang="en-US" sz="1200" dirty="0">
                <a:solidFill>
                  <a:schemeClr val="tx1"/>
                </a:solidFill>
                <a:latin typeface="微软雅黑" pitchFamily="34" charset="-122"/>
                <a:ea typeface="微软雅黑" pitchFamily="34" charset="-122"/>
              </a:endParaRPr>
            </a:p>
          </p:txBody>
        </p:sp>
        <p:sp>
          <p:nvSpPr>
            <p:cNvPr id="18" name="Rectangle 14"/>
            <p:cNvSpPr>
              <a:spLocks noChangeArrowheads="1"/>
            </p:cNvSpPr>
            <p:nvPr/>
          </p:nvSpPr>
          <p:spPr bwMode="auto">
            <a:xfrm>
              <a:off x="1447800" y="3429000"/>
              <a:ext cx="7391400" cy="583634"/>
            </a:xfrm>
            <a:prstGeom prst="rect">
              <a:avLst/>
            </a:prstGeom>
            <a:solidFill>
              <a:srgbClr val="FFC000">
                <a:alpha val="57000"/>
              </a:srgbClr>
            </a:solidFill>
            <a:ln>
              <a:noFill/>
              <a:headEnd/>
              <a:tailEnd/>
            </a:ln>
          </p:spPr>
          <p:style>
            <a:lnRef idx="1">
              <a:schemeClr val="accent2"/>
            </a:lnRef>
            <a:fillRef idx="2">
              <a:schemeClr val="accent2"/>
            </a:fillRef>
            <a:effectRef idx="1">
              <a:schemeClr val="accent2"/>
            </a:effectRef>
            <a:fontRef idx="minor">
              <a:schemeClr val="dk1"/>
            </a:fontRef>
          </p:style>
          <p:txBody>
            <a:bodyPr anchor="ctr"/>
            <a:lstStyle/>
            <a:p>
              <a:pPr algn="ctr" eaLnBrk="1" hangingPunct="1">
                <a:lnSpc>
                  <a:spcPct val="100000"/>
                </a:lnSpc>
                <a:spcBef>
                  <a:spcPct val="0"/>
                </a:spcBef>
                <a:buFontTx/>
                <a:buNone/>
              </a:pPr>
              <a:r>
                <a:rPr lang="zh-CN" altLang="en-US" sz="1600" b="1" dirty="0" smtClean="0">
                  <a:solidFill>
                    <a:schemeClr val="bg1"/>
                  </a:solidFill>
                  <a:latin typeface="微软雅黑" pitchFamily="34" charset="-122"/>
                  <a:ea typeface="微软雅黑" pitchFamily="34" charset="-122"/>
                </a:rPr>
                <a:t>产业规模、技术创新、人才建设</a:t>
              </a:r>
              <a:endParaRPr lang="zh-CN" altLang="en-US" sz="1600" b="1" dirty="0">
                <a:solidFill>
                  <a:schemeClr val="bg1"/>
                </a:solidFill>
                <a:latin typeface="微软雅黑" pitchFamily="34" charset="-122"/>
                <a:ea typeface="微软雅黑" pitchFamily="34" charset="-122"/>
              </a:endParaRPr>
            </a:p>
          </p:txBody>
        </p:sp>
        <p:sp>
          <p:nvSpPr>
            <p:cNvPr id="19" name="AutoShape 4"/>
            <p:cNvSpPr>
              <a:spLocks noChangeArrowheads="1"/>
            </p:cNvSpPr>
            <p:nvPr/>
          </p:nvSpPr>
          <p:spPr bwMode="auto">
            <a:xfrm>
              <a:off x="251520" y="4945458"/>
              <a:ext cx="1120080" cy="787798"/>
            </a:xfrm>
            <a:prstGeom prst="homePlate">
              <a:avLst>
                <a:gd name="adj" fmla="val 12996"/>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lnSpc>
                  <a:spcPct val="100000"/>
                </a:lnSpc>
                <a:spcBef>
                  <a:spcPct val="0"/>
                </a:spcBef>
                <a:buFontTx/>
                <a:buNone/>
              </a:pPr>
              <a:r>
                <a:rPr lang="zh-CN" altLang="en-US" sz="1200" dirty="0" smtClean="0">
                  <a:solidFill>
                    <a:schemeClr val="tx1"/>
                  </a:solidFill>
                  <a:latin typeface="微软雅黑" pitchFamily="34" charset="-122"/>
                  <a:ea typeface="微软雅黑" pitchFamily="34" charset="-122"/>
                </a:rPr>
                <a:t>一个能力平台</a:t>
              </a:r>
              <a:endParaRPr lang="zh-CN" altLang="en-US" sz="1200" dirty="0">
                <a:solidFill>
                  <a:schemeClr val="tx1"/>
                </a:solidFill>
                <a:latin typeface="微软雅黑" pitchFamily="34" charset="-122"/>
                <a:ea typeface="微软雅黑" pitchFamily="34" charset="-122"/>
              </a:endParaRPr>
            </a:p>
          </p:txBody>
        </p:sp>
        <p:sp>
          <p:nvSpPr>
            <p:cNvPr id="20" name="AutoShape 23"/>
            <p:cNvSpPr>
              <a:spLocks noChangeArrowheads="1"/>
            </p:cNvSpPr>
            <p:nvPr/>
          </p:nvSpPr>
          <p:spPr bwMode="auto">
            <a:xfrm>
              <a:off x="251520" y="1556792"/>
              <a:ext cx="1152128" cy="811391"/>
            </a:xfrm>
            <a:prstGeom prst="homePlate">
              <a:avLst>
                <a:gd name="adj" fmla="val 8102"/>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lnSpc>
                  <a:spcPct val="100000"/>
                </a:lnSpc>
                <a:spcBef>
                  <a:spcPct val="0"/>
                </a:spcBef>
                <a:buFontTx/>
                <a:buNone/>
              </a:pPr>
              <a:r>
                <a:rPr lang="zh-CN" altLang="en-US" sz="1200" dirty="0" smtClean="0">
                  <a:solidFill>
                    <a:schemeClr val="tx1"/>
                  </a:solidFill>
                  <a:latin typeface="微软雅黑" pitchFamily="34" charset="-122"/>
                  <a:ea typeface="微软雅黑" pitchFamily="34" charset="-122"/>
                </a:rPr>
                <a:t>一个指导思想</a:t>
              </a:r>
              <a:endParaRPr lang="zh-CN" altLang="en-US" sz="1200" dirty="0">
                <a:solidFill>
                  <a:schemeClr val="tx1"/>
                </a:solidFill>
                <a:latin typeface="微软雅黑" pitchFamily="34" charset="-122"/>
                <a:ea typeface="微软雅黑" pitchFamily="34" charset="-122"/>
              </a:endParaRPr>
            </a:p>
          </p:txBody>
        </p:sp>
        <p:sp>
          <p:nvSpPr>
            <p:cNvPr id="21" name="Rectangle 24"/>
            <p:cNvSpPr>
              <a:spLocks noChangeArrowheads="1"/>
            </p:cNvSpPr>
            <p:nvPr/>
          </p:nvSpPr>
          <p:spPr bwMode="auto">
            <a:xfrm>
              <a:off x="1466528" y="1628801"/>
              <a:ext cx="7391400" cy="739384"/>
            </a:xfrm>
            <a:prstGeom prst="rect">
              <a:avLst/>
            </a:prstGeom>
            <a:noFill/>
            <a:ln w="6350">
              <a:solidFill>
                <a:schemeClr val="tx1"/>
              </a:solidFill>
              <a:miter lim="800000"/>
              <a:headEnd/>
              <a:tailEnd/>
            </a:ln>
            <a:effectLst/>
          </p:spPr>
          <p:txBody>
            <a:bodyPr anchor="ctr"/>
            <a:lstStyle/>
            <a:p>
              <a:pPr algn="ctr">
                <a:lnSpc>
                  <a:spcPct val="150000"/>
                </a:lnSpc>
                <a:buClr>
                  <a:schemeClr val="tx2">
                    <a:lumMod val="40000"/>
                    <a:lumOff val="60000"/>
                  </a:schemeClr>
                </a:buClr>
              </a:pPr>
              <a:r>
                <a:rPr lang="zh-CN" altLang="en-US" sz="1600" b="1" dirty="0" smtClean="0">
                  <a:latin typeface="微软雅黑" panose="020B0503020204020204" pitchFamily="34" charset="-122"/>
                  <a:ea typeface="微软雅黑" panose="020B0503020204020204" pitchFamily="34" charset="-122"/>
                </a:rPr>
                <a:t>全面贯彻“互联网</a:t>
              </a:r>
              <a:r>
                <a:rPr lang="en-US" altLang="zh-CN" sz="1600" b="1" dirty="0" smtClean="0">
                  <a:latin typeface="微软雅黑" panose="020B0503020204020204" pitchFamily="34" charset="-122"/>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”行动计划</a:t>
              </a:r>
              <a:endParaRPr lang="zh-CN" altLang="en-US" sz="1600" b="1" dirty="0">
                <a:latin typeface="微软雅黑" panose="020B0503020204020204" pitchFamily="34" charset="-122"/>
                <a:ea typeface="微软雅黑" panose="020B0503020204020204" pitchFamily="34" charset="-122"/>
              </a:endParaRPr>
            </a:p>
          </p:txBody>
        </p:sp>
        <p:sp>
          <p:nvSpPr>
            <p:cNvPr id="28" name="AutoShape 4"/>
            <p:cNvSpPr>
              <a:spLocks noChangeArrowheads="1"/>
            </p:cNvSpPr>
            <p:nvPr/>
          </p:nvSpPr>
          <p:spPr bwMode="auto">
            <a:xfrm>
              <a:off x="251520" y="6907811"/>
              <a:ext cx="1066800" cy="787799"/>
            </a:xfrm>
            <a:prstGeom prst="homePlate">
              <a:avLst>
                <a:gd name="adj" fmla="val 12996"/>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lnSpc>
                  <a:spcPct val="100000"/>
                </a:lnSpc>
                <a:spcBef>
                  <a:spcPct val="0"/>
                </a:spcBef>
                <a:buFontTx/>
                <a:buNone/>
              </a:pPr>
              <a:r>
                <a:rPr lang="zh-CN" altLang="en-US" sz="1200" dirty="0" smtClean="0">
                  <a:solidFill>
                    <a:schemeClr val="tx1"/>
                  </a:solidFill>
                  <a:latin typeface="微软雅黑" pitchFamily="34" charset="-122"/>
                  <a:ea typeface="微软雅黑" pitchFamily="34" charset="-122"/>
                </a:rPr>
                <a:t>三大产业应用</a:t>
              </a:r>
              <a:endParaRPr lang="zh-CN" altLang="en-US" sz="1200" dirty="0">
                <a:solidFill>
                  <a:schemeClr val="tx1"/>
                </a:solidFill>
                <a:latin typeface="微软雅黑" pitchFamily="34" charset="-122"/>
                <a:ea typeface="微软雅黑" pitchFamily="34" charset="-122"/>
              </a:endParaRPr>
            </a:p>
          </p:txBody>
        </p:sp>
        <p:sp>
          <p:nvSpPr>
            <p:cNvPr id="29" name="AutoShape 13"/>
            <p:cNvSpPr>
              <a:spLocks noChangeArrowheads="1"/>
            </p:cNvSpPr>
            <p:nvPr/>
          </p:nvSpPr>
          <p:spPr bwMode="auto">
            <a:xfrm>
              <a:off x="251520" y="4213518"/>
              <a:ext cx="1120080" cy="583634"/>
            </a:xfrm>
            <a:prstGeom prst="homePlate">
              <a:avLst>
                <a:gd name="adj" fmla="val 12996"/>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lnSpc>
                  <a:spcPct val="100000"/>
                </a:lnSpc>
                <a:spcBef>
                  <a:spcPct val="0"/>
                </a:spcBef>
                <a:buFontTx/>
                <a:buNone/>
              </a:pPr>
              <a:r>
                <a:rPr lang="zh-CN" altLang="en-US" sz="1200" dirty="0" smtClean="0">
                  <a:solidFill>
                    <a:schemeClr val="tx1"/>
                  </a:solidFill>
                  <a:latin typeface="微软雅黑" pitchFamily="34" charset="-122"/>
                  <a:ea typeface="微软雅黑" pitchFamily="34" charset="-122"/>
                </a:rPr>
                <a:t>规划内容</a:t>
              </a:r>
              <a:endParaRPr lang="zh-CN" altLang="en-US" sz="1200" dirty="0">
                <a:solidFill>
                  <a:schemeClr val="tx1"/>
                </a:solidFill>
                <a:latin typeface="微软雅黑" pitchFamily="34" charset="-122"/>
                <a:ea typeface="微软雅黑" pitchFamily="34" charset="-122"/>
              </a:endParaRPr>
            </a:p>
          </p:txBody>
        </p:sp>
        <p:sp>
          <p:nvSpPr>
            <p:cNvPr id="30" name="Rectangle 14"/>
            <p:cNvSpPr>
              <a:spLocks noChangeArrowheads="1"/>
            </p:cNvSpPr>
            <p:nvPr/>
          </p:nvSpPr>
          <p:spPr bwMode="auto">
            <a:xfrm>
              <a:off x="1447800" y="4213518"/>
              <a:ext cx="7391400" cy="583634"/>
            </a:xfrm>
            <a:prstGeom prst="rect">
              <a:avLst/>
            </a:prstGeom>
            <a:ln>
              <a:solidFill>
                <a:schemeClr val="bg1"/>
              </a:solidFill>
              <a:headEnd/>
              <a:tailEnd/>
            </a:ln>
          </p:spPr>
          <p:style>
            <a:lnRef idx="1">
              <a:schemeClr val="accent1"/>
            </a:lnRef>
            <a:fillRef idx="2">
              <a:schemeClr val="accent1"/>
            </a:fillRef>
            <a:effectRef idx="1">
              <a:schemeClr val="accent1"/>
            </a:effectRef>
            <a:fontRef idx="minor">
              <a:schemeClr val="dk1"/>
            </a:fontRef>
          </p:style>
          <p:txBody>
            <a:bodyPr anchor="ctr"/>
            <a:lstStyle/>
            <a:p>
              <a:pPr algn="ctr">
                <a:spcBef>
                  <a:spcPct val="0"/>
                </a:spcBef>
              </a:pPr>
              <a:r>
                <a:rPr lang="zh-CN" altLang="en-US" sz="1400" b="1" dirty="0" smtClean="0">
                  <a:solidFill>
                    <a:schemeClr val="tx1"/>
                  </a:solidFill>
                  <a:latin typeface="微软雅黑" pitchFamily="34" charset="-122"/>
                  <a:ea typeface="微软雅黑" pitchFamily="34" charset="-122"/>
                </a:rPr>
                <a:t>一二三工程：一个“互联网</a:t>
              </a:r>
              <a:r>
                <a:rPr lang="en-US" altLang="zh-CN" sz="1400" b="1" dirty="0" smtClean="0">
                  <a:solidFill>
                    <a:schemeClr val="tx1"/>
                  </a:solidFill>
                  <a:latin typeface="微软雅黑" pitchFamily="34" charset="-122"/>
                  <a:ea typeface="微软雅黑" pitchFamily="34" charset="-122"/>
                </a:rPr>
                <a:t>+</a:t>
              </a:r>
              <a:r>
                <a:rPr lang="zh-CN" altLang="en-US" sz="1400" b="1" dirty="0" smtClean="0">
                  <a:solidFill>
                    <a:schemeClr val="tx1"/>
                  </a:solidFill>
                  <a:latin typeface="微软雅黑" pitchFamily="34" charset="-122"/>
                  <a:ea typeface="微软雅黑" pitchFamily="34" charset="-122"/>
                </a:rPr>
                <a:t>”能力平台</a:t>
              </a:r>
              <a:r>
                <a:rPr lang="zh-CN" altLang="en-US" sz="1400" b="1" dirty="0">
                  <a:solidFill>
                    <a:schemeClr val="tx1"/>
                  </a:solidFill>
                  <a:latin typeface="微软雅黑" pitchFamily="34" charset="-122"/>
                  <a:ea typeface="微软雅黑" pitchFamily="34" charset="-122"/>
                </a:rPr>
                <a:t>、两项核心</a:t>
              </a:r>
              <a:r>
                <a:rPr lang="zh-CN" altLang="en-US" sz="1400" b="1" dirty="0" smtClean="0">
                  <a:solidFill>
                    <a:schemeClr val="tx1"/>
                  </a:solidFill>
                  <a:latin typeface="微软雅黑" pitchFamily="34" charset="-122"/>
                  <a:ea typeface="微软雅黑" pitchFamily="34" charset="-122"/>
                </a:rPr>
                <a:t>技术、三大产业应用</a:t>
              </a:r>
              <a:endParaRPr lang="zh-CN" altLang="en-US" sz="1400" b="1" dirty="0">
                <a:solidFill>
                  <a:schemeClr val="tx1"/>
                </a:solidFill>
                <a:latin typeface="微软雅黑" pitchFamily="34" charset="-122"/>
                <a:ea typeface="微软雅黑" pitchFamily="34" charset="-122"/>
              </a:endParaRPr>
            </a:p>
          </p:txBody>
        </p:sp>
        <p:sp>
          <p:nvSpPr>
            <p:cNvPr id="35" name="矩形 34"/>
            <p:cNvSpPr/>
            <p:nvPr/>
          </p:nvSpPr>
          <p:spPr>
            <a:xfrm>
              <a:off x="3131840" y="5936638"/>
              <a:ext cx="1135651" cy="868897"/>
            </a:xfrm>
            <a:prstGeom prst="rect">
              <a:avLst/>
            </a:prstGeom>
            <a:solidFill>
              <a:schemeClr val="bg1"/>
            </a:solidFill>
            <a:ln w="12700">
              <a:solidFill>
                <a:schemeClr val="tx1">
                  <a:lumMod val="65000"/>
                  <a:lumOff val="35000"/>
                </a:schemeClr>
              </a:solidFill>
            </a:ln>
          </p:spPr>
          <p:txBody>
            <a:bodyPr>
              <a:noAutofit/>
            </a:bodyPr>
            <a:lstStyle/>
            <a:p>
              <a:pPr algn="ctr">
                <a:lnSpc>
                  <a:spcPct val="120000"/>
                </a:lnSpc>
                <a:spcBef>
                  <a:spcPct val="50000"/>
                </a:spcBef>
                <a:defRPr/>
              </a:pPr>
              <a:endParaRPr lang="en-US" altLang="zh-CN" sz="1100" kern="0" dirty="0" smtClean="0">
                <a:solidFill>
                  <a:srgbClr val="000000"/>
                </a:solidFill>
                <a:latin typeface="微软雅黑" pitchFamily="34" charset="-122"/>
                <a:ea typeface="微软雅黑" pitchFamily="34" charset="-122"/>
                <a:cs typeface="Times New Roman" pitchFamily="18" charset="0"/>
              </a:endParaRPr>
            </a:p>
            <a:p>
              <a:pPr marL="0" marR="0" lvl="0" indent="0" algn="ctr" defTabSz="914400" eaLnBrk="1" fontAlgn="auto" latinLnBrk="0" hangingPunct="1">
                <a:lnSpc>
                  <a:spcPct val="120000"/>
                </a:lnSpc>
                <a:spcBef>
                  <a:spcPct val="50000"/>
                </a:spcBef>
                <a:spcAft>
                  <a:spcPts val="0"/>
                </a:spcAft>
                <a:buClrTx/>
                <a:buSzTx/>
                <a:buFontTx/>
                <a:buNone/>
                <a:tabLst/>
                <a:defRPr/>
              </a:pPr>
              <a:r>
                <a:rPr kumimoji="0" lang="zh-CN" altLang="en-US" sz="11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Times New Roman" pitchFamily="18" charset="0"/>
                </a:rPr>
                <a:t>地理信息技术</a:t>
              </a:r>
              <a:endParaRPr kumimoji="0" lang="en-US" altLang="zh-CN" sz="11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Times New Roman" pitchFamily="18" charset="0"/>
              </a:endParaRPr>
            </a:p>
          </p:txBody>
        </p:sp>
        <p:sp>
          <p:nvSpPr>
            <p:cNvPr id="38" name="AutoShape 4"/>
            <p:cNvSpPr>
              <a:spLocks noChangeArrowheads="1"/>
            </p:cNvSpPr>
            <p:nvPr/>
          </p:nvSpPr>
          <p:spPr bwMode="auto">
            <a:xfrm>
              <a:off x="251520" y="5885046"/>
              <a:ext cx="1066800" cy="787799"/>
            </a:xfrm>
            <a:prstGeom prst="homePlate">
              <a:avLst>
                <a:gd name="adj" fmla="val 12996"/>
              </a:avLst>
            </a:prstGeom>
            <a:ln>
              <a:headEnd/>
              <a:tailEnd/>
            </a:ln>
          </p:spPr>
          <p:style>
            <a:lnRef idx="1">
              <a:schemeClr val="accent1"/>
            </a:lnRef>
            <a:fillRef idx="2">
              <a:schemeClr val="accent1"/>
            </a:fillRef>
            <a:effectRef idx="1">
              <a:schemeClr val="accent1"/>
            </a:effectRef>
            <a:fontRef idx="minor">
              <a:schemeClr val="dk1"/>
            </a:fontRef>
          </p:style>
          <p:txBody>
            <a:bodyPr anchor="ctr"/>
            <a:lstStyle/>
            <a:p>
              <a:pPr algn="ctr" eaLnBrk="1" hangingPunct="1">
                <a:lnSpc>
                  <a:spcPct val="100000"/>
                </a:lnSpc>
                <a:spcBef>
                  <a:spcPct val="0"/>
                </a:spcBef>
                <a:buFontTx/>
                <a:buNone/>
              </a:pPr>
              <a:r>
                <a:rPr lang="zh-CN" altLang="en-US" sz="1200" dirty="0">
                  <a:solidFill>
                    <a:schemeClr val="tx1"/>
                  </a:solidFill>
                  <a:latin typeface="微软雅黑" pitchFamily="34" charset="-122"/>
                  <a:ea typeface="微软雅黑" pitchFamily="34" charset="-122"/>
                </a:rPr>
                <a:t>两</a:t>
              </a:r>
              <a:r>
                <a:rPr lang="zh-CN" altLang="en-US" sz="1200" dirty="0" smtClean="0">
                  <a:solidFill>
                    <a:schemeClr val="tx1"/>
                  </a:solidFill>
                  <a:latin typeface="微软雅黑" pitchFamily="34" charset="-122"/>
                  <a:ea typeface="微软雅黑" pitchFamily="34" charset="-122"/>
                </a:rPr>
                <a:t>个关键技术</a:t>
              </a:r>
              <a:endParaRPr lang="zh-CN" altLang="en-US" sz="1200" dirty="0">
                <a:solidFill>
                  <a:schemeClr val="tx1"/>
                </a:solidFill>
                <a:latin typeface="微软雅黑" pitchFamily="34" charset="-122"/>
                <a:ea typeface="微软雅黑" pitchFamily="34" charset="-122"/>
              </a:endParaRPr>
            </a:p>
          </p:txBody>
        </p:sp>
        <p:grpSp>
          <p:nvGrpSpPr>
            <p:cNvPr id="39" name="组合 38"/>
            <p:cNvGrpSpPr/>
            <p:nvPr/>
          </p:nvGrpSpPr>
          <p:grpSpPr>
            <a:xfrm>
              <a:off x="1546419" y="6302614"/>
              <a:ext cx="7416825" cy="1525685"/>
              <a:chOff x="1053977" y="3206750"/>
              <a:chExt cx="7993062" cy="2277722"/>
            </a:xfrm>
          </p:grpSpPr>
          <p:sp>
            <p:nvSpPr>
              <p:cNvPr id="40" name="Freeform 60"/>
              <p:cNvSpPr>
                <a:spLocks/>
              </p:cNvSpPr>
              <p:nvPr/>
            </p:nvSpPr>
            <p:spPr bwMode="auto">
              <a:xfrm flipH="1">
                <a:off x="3616202" y="4273212"/>
                <a:ext cx="3341688" cy="1201735"/>
              </a:xfrm>
              <a:custGeom>
                <a:avLst/>
                <a:gdLst>
                  <a:gd name="T0" fmla="*/ 2147483647 w 814"/>
                  <a:gd name="T1" fmla="*/ 2147483647 h 525"/>
                  <a:gd name="T2" fmla="*/ 2147483647 w 814"/>
                  <a:gd name="T3" fmla="*/ 2147483647 h 525"/>
                  <a:gd name="T4" fmla="*/ 2147483647 w 814"/>
                  <a:gd name="T5" fmla="*/ 2147483647 h 525"/>
                  <a:gd name="T6" fmla="*/ 2147483647 w 814"/>
                  <a:gd name="T7" fmla="*/ 2147483647 h 525"/>
                  <a:gd name="T8" fmla="*/ 2147483647 w 814"/>
                  <a:gd name="T9" fmla="*/ 2147483647 h 525"/>
                  <a:gd name="T10" fmla="*/ 2147483647 w 814"/>
                  <a:gd name="T11" fmla="*/ 2147483647 h 525"/>
                  <a:gd name="T12" fmla="*/ 2147483647 w 814"/>
                  <a:gd name="T13" fmla="*/ 2147483647 h 525"/>
                  <a:gd name="T14" fmla="*/ 2147483647 w 814"/>
                  <a:gd name="T15" fmla="*/ 2147483647 h 525"/>
                  <a:gd name="T16" fmla="*/ 2147483647 w 814"/>
                  <a:gd name="T17" fmla="*/ 2147483647 h 525"/>
                  <a:gd name="T18" fmla="*/ 2147483647 w 814"/>
                  <a:gd name="T19" fmla="*/ 2147483647 h 525"/>
                  <a:gd name="T20" fmla="*/ 2147483647 w 814"/>
                  <a:gd name="T21" fmla="*/ 2147483647 h 525"/>
                  <a:gd name="T22" fmla="*/ 2147483647 w 814"/>
                  <a:gd name="T23" fmla="*/ 2147483647 h 525"/>
                  <a:gd name="T24" fmla="*/ 2147483647 w 814"/>
                  <a:gd name="T25" fmla="*/ 2147483647 h 525"/>
                  <a:gd name="T26" fmla="*/ 2147483647 w 814"/>
                  <a:gd name="T27" fmla="*/ 2147483647 h 525"/>
                  <a:gd name="T28" fmla="*/ 2147483647 w 814"/>
                  <a:gd name="T29" fmla="*/ 2147483647 h 525"/>
                  <a:gd name="T30" fmla="*/ 2147483647 w 814"/>
                  <a:gd name="T31" fmla="*/ 2147483647 h 525"/>
                  <a:gd name="T32" fmla="*/ 2147483647 w 814"/>
                  <a:gd name="T33" fmla="*/ 2147483647 h 525"/>
                  <a:gd name="T34" fmla="*/ 2147483647 w 814"/>
                  <a:gd name="T35" fmla="*/ 0 h 525"/>
                  <a:gd name="T36" fmla="*/ 2147483647 w 814"/>
                  <a:gd name="T37" fmla="*/ 2147483647 h 525"/>
                  <a:gd name="T38" fmla="*/ 2147483647 w 814"/>
                  <a:gd name="T39" fmla="*/ 2147483647 h 525"/>
                  <a:gd name="T40" fmla="*/ 2147483647 w 814"/>
                  <a:gd name="T41" fmla="*/ 2147483647 h 525"/>
                  <a:gd name="T42" fmla="*/ 2147483647 w 814"/>
                  <a:gd name="T43" fmla="*/ 2147483647 h 525"/>
                  <a:gd name="T44" fmla="*/ 2147483647 w 814"/>
                  <a:gd name="T45" fmla="*/ 2147483647 h 525"/>
                  <a:gd name="T46" fmla="*/ 2147483647 w 814"/>
                  <a:gd name="T47" fmla="*/ 2147483647 h 525"/>
                  <a:gd name="T48" fmla="*/ 2147483647 w 814"/>
                  <a:gd name="T49" fmla="*/ 2147483647 h 525"/>
                  <a:gd name="T50" fmla="*/ 2147483647 w 814"/>
                  <a:gd name="T51" fmla="*/ 2147483647 h 525"/>
                  <a:gd name="T52" fmla="*/ 2147483647 w 814"/>
                  <a:gd name="T53" fmla="*/ 2147483647 h 525"/>
                  <a:gd name="T54" fmla="*/ 2147483647 w 814"/>
                  <a:gd name="T55" fmla="*/ 2147483647 h 525"/>
                  <a:gd name="T56" fmla="*/ 2147483647 w 814"/>
                  <a:gd name="T57" fmla="*/ 2147483647 h 525"/>
                  <a:gd name="T58" fmla="*/ 2147483647 w 814"/>
                  <a:gd name="T59" fmla="*/ 2147483647 h 525"/>
                  <a:gd name="T60" fmla="*/ 2147483647 w 814"/>
                  <a:gd name="T61" fmla="*/ 2147483647 h 525"/>
                  <a:gd name="T62" fmla="*/ 2147483647 w 814"/>
                  <a:gd name="T63" fmla="*/ 2147483647 h 525"/>
                  <a:gd name="T64" fmla="*/ 2147483647 w 814"/>
                  <a:gd name="T65" fmla="*/ 2147483647 h 525"/>
                  <a:gd name="T66" fmla="*/ 2147483647 w 814"/>
                  <a:gd name="T67" fmla="*/ 2147483647 h 525"/>
                  <a:gd name="T68" fmla="*/ 2147483647 w 814"/>
                  <a:gd name="T69" fmla="*/ 2147483647 h 525"/>
                  <a:gd name="T70" fmla="*/ 2147483647 w 814"/>
                  <a:gd name="T71" fmla="*/ 2147483647 h 525"/>
                  <a:gd name="T72" fmla="*/ 2147483647 w 814"/>
                  <a:gd name="T73" fmla="*/ 2147483647 h 525"/>
                  <a:gd name="T74" fmla="*/ 2147483647 w 814"/>
                  <a:gd name="T75" fmla="*/ 2147483647 h 525"/>
                  <a:gd name="T76" fmla="*/ 2147483647 w 814"/>
                  <a:gd name="T77" fmla="*/ 2147483647 h 525"/>
                  <a:gd name="T78" fmla="*/ 2147483647 w 814"/>
                  <a:gd name="T79" fmla="*/ 2147483647 h 525"/>
                  <a:gd name="T80" fmla="*/ 2147483647 w 814"/>
                  <a:gd name="T81" fmla="*/ 2147483647 h 525"/>
                  <a:gd name="T82" fmla="*/ 2147483647 w 814"/>
                  <a:gd name="T83" fmla="*/ 2147483647 h 525"/>
                  <a:gd name="T84" fmla="*/ 2147483647 w 814"/>
                  <a:gd name="T85" fmla="*/ 2147483647 h 525"/>
                  <a:gd name="T86" fmla="*/ 2147483647 w 814"/>
                  <a:gd name="T87" fmla="*/ 2147483647 h 525"/>
                  <a:gd name="T88" fmla="*/ 2147483647 w 814"/>
                  <a:gd name="T89" fmla="*/ 2147483647 h 525"/>
                  <a:gd name="T90" fmla="*/ 2147483647 w 814"/>
                  <a:gd name="T91" fmla="*/ 2147483647 h 525"/>
                  <a:gd name="T92" fmla="*/ 2147483647 w 814"/>
                  <a:gd name="T93" fmla="*/ 2147483647 h 525"/>
                  <a:gd name="T94" fmla="*/ 2147483647 w 814"/>
                  <a:gd name="T95" fmla="*/ 2147483647 h 525"/>
                  <a:gd name="T96" fmla="*/ 2147483647 w 814"/>
                  <a:gd name="T97" fmla="*/ 2147483647 h 525"/>
                  <a:gd name="T98" fmla="*/ 2147483647 w 814"/>
                  <a:gd name="T99" fmla="*/ 2147483647 h 525"/>
                  <a:gd name="T100" fmla="*/ 2147483647 w 814"/>
                  <a:gd name="T101" fmla="*/ 2147483647 h 525"/>
                  <a:gd name="T102" fmla="*/ 2147483647 w 814"/>
                  <a:gd name="T103" fmla="*/ 2147483647 h 525"/>
                  <a:gd name="T104" fmla="*/ 2147483647 w 814"/>
                  <a:gd name="T105" fmla="*/ 2147483647 h 525"/>
                  <a:gd name="T106" fmla="*/ 2147483647 w 814"/>
                  <a:gd name="T107" fmla="*/ 2147483647 h 525"/>
                  <a:gd name="T108" fmla="*/ 2147483647 w 814"/>
                  <a:gd name="T109" fmla="*/ 2147483647 h 52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814"/>
                  <a:gd name="T166" fmla="*/ 0 h 525"/>
                  <a:gd name="T167" fmla="*/ 814 w 814"/>
                  <a:gd name="T168" fmla="*/ 525 h 52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814" h="525">
                    <a:moveTo>
                      <a:pt x="141" y="329"/>
                    </a:moveTo>
                    <a:lnTo>
                      <a:pt x="138" y="319"/>
                    </a:lnTo>
                    <a:lnTo>
                      <a:pt x="136" y="315"/>
                    </a:lnTo>
                    <a:lnTo>
                      <a:pt x="133" y="312"/>
                    </a:lnTo>
                    <a:lnTo>
                      <a:pt x="131" y="310"/>
                    </a:lnTo>
                    <a:lnTo>
                      <a:pt x="128" y="308"/>
                    </a:lnTo>
                    <a:lnTo>
                      <a:pt x="126" y="307"/>
                    </a:lnTo>
                    <a:lnTo>
                      <a:pt x="123" y="307"/>
                    </a:lnTo>
                    <a:lnTo>
                      <a:pt x="120" y="308"/>
                    </a:lnTo>
                    <a:lnTo>
                      <a:pt x="117" y="308"/>
                    </a:lnTo>
                    <a:lnTo>
                      <a:pt x="111" y="311"/>
                    </a:lnTo>
                    <a:lnTo>
                      <a:pt x="105" y="315"/>
                    </a:lnTo>
                    <a:lnTo>
                      <a:pt x="98" y="320"/>
                    </a:lnTo>
                    <a:lnTo>
                      <a:pt x="91" y="326"/>
                    </a:lnTo>
                    <a:lnTo>
                      <a:pt x="83" y="331"/>
                    </a:lnTo>
                    <a:lnTo>
                      <a:pt x="76" y="335"/>
                    </a:lnTo>
                    <a:lnTo>
                      <a:pt x="68" y="339"/>
                    </a:lnTo>
                    <a:lnTo>
                      <a:pt x="59" y="342"/>
                    </a:lnTo>
                    <a:lnTo>
                      <a:pt x="55" y="342"/>
                    </a:lnTo>
                    <a:lnTo>
                      <a:pt x="51" y="342"/>
                    </a:lnTo>
                    <a:lnTo>
                      <a:pt x="47" y="341"/>
                    </a:lnTo>
                    <a:lnTo>
                      <a:pt x="42" y="340"/>
                    </a:lnTo>
                    <a:lnTo>
                      <a:pt x="38" y="338"/>
                    </a:lnTo>
                    <a:lnTo>
                      <a:pt x="33" y="336"/>
                    </a:lnTo>
                    <a:lnTo>
                      <a:pt x="25" y="329"/>
                    </a:lnTo>
                    <a:lnTo>
                      <a:pt x="21" y="325"/>
                    </a:lnTo>
                    <a:lnTo>
                      <a:pt x="18" y="321"/>
                    </a:lnTo>
                    <a:lnTo>
                      <a:pt x="12" y="313"/>
                    </a:lnTo>
                    <a:lnTo>
                      <a:pt x="10" y="308"/>
                    </a:lnTo>
                    <a:lnTo>
                      <a:pt x="7" y="304"/>
                    </a:lnTo>
                    <a:lnTo>
                      <a:pt x="4" y="293"/>
                    </a:lnTo>
                    <a:lnTo>
                      <a:pt x="3" y="287"/>
                    </a:lnTo>
                    <a:lnTo>
                      <a:pt x="2" y="282"/>
                    </a:lnTo>
                    <a:lnTo>
                      <a:pt x="0" y="272"/>
                    </a:lnTo>
                    <a:lnTo>
                      <a:pt x="0" y="261"/>
                    </a:lnTo>
                    <a:lnTo>
                      <a:pt x="1" y="250"/>
                    </a:lnTo>
                    <a:lnTo>
                      <a:pt x="3" y="240"/>
                    </a:lnTo>
                    <a:lnTo>
                      <a:pt x="5" y="229"/>
                    </a:lnTo>
                    <a:lnTo>
                      <a:pt x="7" y="224"/>
                    </a:lnTo>
                    <a:lnTo>
                      <a:pt x="9" y="219"/>
                    </a:lnTo>
                    <a:lnTo>
                      <a:pt x="14" y="210"/>
                    </a:lnTo>
                    <a:lnTo>
                      <a:pt x="17" y="206"/>
                    </a:lnTo>
                    <a:lnTo>
                      <a:pt x="20" y="202"/>
                    </a:lnTo>
                    <a:lnTo>
                      <a:pt x="26" y="195"/>
                    </a:lnTo>
                    <a:lnTo>
                      <a:pt x="30" y="192"/>
                    </a:lnTo>
                    <a:lnTo>
                      <a:pt x="35" y="190"/>
                    </a:lnTo>
                    <a:lnTo>
                      <a:pt x="39" y="187"/>
                    </a:lnTo>
                    <a:lnTo>
                      <a:pt x="44" y="185"/>
                    </a:lnTo>
                    <a:lnTo>
                      <a:pt x="48" y="184"/>
                    </a:lnTo>
                    <a:lnTo>
                      <a:pt x="53" y="183"/>
                    </a:lnTo>
                    <a:lnTo>
                      <a:pt x="57" y="183"/>
                    </a:lnTo>
                    <a:lnTo>
                      <a:pt x="61" y="183"/>
                    </a:lnTo>
                    <a:lnTo>
                      <a:pt x="65" y="184"/>
                    </a:lnTo>
                    <a:lnTo>
                      <a:pt x="70" y="185"/>
                    </a:lnTo>
                    <a:lnTo>
                      <a:pt x="77" y="189"/>
                    </a:lnTo>
                    <a:lnTo>
                      <a:pt x="85" y="193"/>
                    </a:lnTo>
                    <a:lnTo>
                      <a:pt x="92" y="198"/>
                    </a:lnTo>
                    <a:lnTo>
                      <a:pt x="99" y="203"/>
                    </a:lnTo>
                    <a:lnTo>
                      <a:pt x="106" y="207"/>
                    </a:lnTo>
                    <a:lnTo>
                      <a:pt x="112" y="211"/>
                    </a:lnTo>
                    <a:lnTo>
                      <a:pt x="118" y="214"/>
                    </a:lnTo>
                    <a:lnTo>
                      <a:pt x="121" y="215"/>
                    </a:lnTo>
                    <a:lnTo>
                      <a:pt x="123" y="215"/>
                    </a:lnTo>
                    <a:lnTo>
                      <a:pt x="126" y="215"/>
                    </a:lnTo>
                    <a:lnTo>
                      <a:pt x="128" y="214"/>
                    </a:lnTo>
                    <a:lnTo>
                      <a:pt x="131" y="213"/>
                    </a:lnTo>
                    <a:lnTo>
                      <a:pt x="133" y="211"/>
                    </a:lnTo>
                    <a:lnTo>
                      <a:pt x="135" y="208"/>
                    </a:lnTo>
                    <a:lnTo>
                      <a:pt x="137" y="204"/>
                    </a:lnTo>
                    <a:lnTo>
                      <a:pt x="140" y="200"/>
                    </a:lnTo>
                    <a:lnTo>
                      <a:pt x="141" y="195"/>
                    </a:lnTo>
                    <a:lnTo>
                      <a:pt x="141" y="0"/>
                    </a:lnTo>
                    <a:lnTo>
                      <a:pt x="814" y="0"/>
                    </a:lnTo>
                    <a:lnTo>
                      <a:pt x="814" y="196"/>
                    </a:lnTo>
                    <a:lnTo>
                      <a:pt x="812" y="201"/>
                    </a:lnTo>
                    <a:lnTo>
                      <a:pt x="810" y="205"/>
                    </a:lnTo>
                    <a:lnTo>
                      <a:pt x="808" y="208"/>
                    </a:lnTo>
                    <a:lnTo>
                      <a:pt x="805" y="211"/>
                    </a:lnTo>
                    <a:lnTo>
                      <a:pt x="803" y="213"/>
                    </a:lnTo>
                    <a:lnTo>
                      <a:pt x="801" y="214"/>
                    </a:lnTo>
                    <a:lnTo>
                      <a:pt x="798" y="215"/>
                    </a:lnTo>
                    <a:lnTo>
                      <a:pt x="795" y="215"/>
                    </a:lnTo>
                    <a:lnTo>
                      <a:pt x="792" y="215"/>
                    </a:lnTo>
                    <a:lnTo>
                      <a:pt x="789" y="214"/>
                    </a:lnTo>
                    <a:lnTo>
                      <a:pt x="783" y="211"/>
                    </a:lnTo>
                    <a:lnTo>
                      <a:pt x="777" y="207"/>
                    </a:lnTo>
                    <a:lnTo>
                      <a:pt x="770" y="203"/>
                    </a:lnTo>
                    <a:lnTo>
                      <a:pt x="756" y="193"/>
                    </a:lnTo>
                    <a:lnTo>
                      <a:pt x="749" y="189"/>
                    </a:lnTo>
                    <a:lnTo>
                      <a:pt x="745" y="187"/>
                    </a:lnTo>
                    <a:lnTo>
                      <a:pt x="741" y="185"/>
                    </a:lnTo>
                    <a:lnTo>
                      <a:pt x="737" y="184"/>
                    </a:lnTo>
                    <a:lnTo>
                      <a:pt x="733" y="183"/>
                    </a:lnTo>
                    <a:lnTo>
                      <a:pt x="728" y="183"/>
                    </a:lnTo>
                    <a:lnTo>
                      <a:pt x="724" y="183"/>
                    </a:lnTo>
                    <a:lnTo>
                      <a:pt x="720" y="184"/>
                    </a:lnTo>
                    <a:lnTo>
                      <a:pt x="715" y="185"/>
                    </a:lnTo>
                    <a:lnTo>
                      <a:pt x="711" y="187"/>
                    </a:lnTo>
                    <a:lnTo>
                      <a:pt x="706" y="190"/>
                    </a:lnTo>
                    <a:lnTo>
                      <a:pt x="702" y="192"/>
                    </a:lnTo>
                    <a:lnTo>
                      <a:pt x="699" y="195"/>
                    </a:lnTo>
                    <a:lnTo>
                      <a:pt x="695" y="199"/>
                    </a:lnTo>
                    <a:lnTo>
                      <a:pt x="692" y="202"/>
                    </a:lnTo>
                    <a:lnTo>
                      <a:pt x="686" y="210"/>
                    </a:lnTo>
                    <a:lnTo>
                      <a:pt x="682" y="219"/>
                    </a:lnTo>
                    <a:lnTo>
                      <a:pt x="680" y="224"/>
                    </a:lnTo>
                    <a:lnTo>
                      <a:pt x="678" y="229"/>
                    </a:lnTo>
                    <a:lnTo>
                      <a:pt x="675" y="240"/>
                    </a:lnTo>
                    <a:lnTo>
                      <a:pt x="673" y="250"/>
                    </a:lnTo>
                    <a:lnTo>
                      <a:pt x="673" y="255"/>
                    </a:lnTo>
                    <a:lnTo>
                      <a:pt x="673" y="261"/>
                    </a:lnTo>
                    <a:lnTo>
                      <a:pt x="673" y="272"/>
                    </a:lnTo>
                    <a:lnTo>
                      <a:pt x="674" y="282"/>
                    </a:lnTo>
                    <a:lnTo>
                      <a:pt x="677" y="293"/>
                    </a:lnTo>
                    <a:lnTo>
                      <a:pt x="680" y="304"/>
                    </a:lnTo>
                    <a:lnTo>
                      <a:pt x="682" y="308"/>
                    </a:lnTo>
                    <a:lnTo>
                      <a:pt x="685" y="313"/>
                    </a:lnTo>
                    <a:lnTo>
                      <a:pt x="687" y="317"/>
                    </a:lnTo>
                    <a:lnTo>
                      <a:pt x="690" y="321"/>
                    </a:lnTo>
                    <a:lnTo>
                      <a:pt x="694" y="325"/>
                    </a:lnTo>
                    <a:lnTo>
                      <a:pt x="697" y="329"/>
                    </a:lnTo>
                    <a:lnTo>
                      <a:pt x="701" y="332"/>
                    </a:lnTo>
                    <a:lnTo>
                      <a:pt x="705" y="336"/>
                    </a:lnTo>
                    <a:lnTo>
                      <a:pt x="709" y="338"/>
                    </a:lnTo>
                    <a:lnTo>
                      <a:pt x="714" y="340"/>
                    </a:lnTo>
                    <a:lnTo>
                      <a:pt x="718" y="341"/>
                    </a:lnTo>
                    <a:lnTo>
                      <a:pt x="722" y="342"/>
                    </a:lnTo>
                    <a:lnTo>
                      <a:pt x="727" y="342"/>
                    </a:lnTo>
                    <a:lnTo>
                      <a:pt x="731" y="342"/>
                    </a:lnTo>
                    <a:lnTo>
                      <a:pt x="739" y="339"/>
                    </a:lnTo>
                    <a:lnTo>
                      <a:pt x="747" y="336"/>
                    </a:lnTo>
                    <a:lnTo>
                      <a:pt x="755" y="331"/>
                    </a:lnTo>
                    <a:lnTo>
                      <a:pt x="762" y="326"/>
                    </a:lnTo>
                    <a:lnTo>
                      <a:pt x="769" y="320"/>
                    </a:lnTo>
                    <a:lnTo>
                      <a:pt x="776" y="316"/>
                    </a:lnTo>
                    <a:lnTo>
                      <a:pt x="783" y="311"/>
                    </a:lnTo>
                    <a:lnTo>
                      <a:pt x="789" y="309"/>
                    </a:lnTo>
                    <a:lnTo>
                      <a:pt x="792" y="308"/>
                    </a:lnTo>
                    <a:lnTo>
                      <a:pt x="795" y="307"/>
                    </a:lnTo>
                    <a:lnTo>
                      <a:pt x="801" y="308"/>
                    </a:lnTo>
                    <a:lnTo>
                      <a:pt x="803" y="309"/>
                    </a:lnTo>
                    <a:lnTo>
                      <a:pt x="806" y="312"/>
                    </a:lnTo>
                    <a:lnTo>
                      <a:pt x="808" y="314"/>
                    </a:lnTo>
                    <a:lnTo>
                      <a:pt x="810" y="318"/>
                    </a:lnTo>
                    <a:lnTo>
                      <a:pt x="812" y="322"/>
                    </a:lnTo>
                    <a:lnTo>
                      <a:pt x="814" y="328"/>
                    </a:lnTo>
                    <a:lnTo>
                      <a:pt x="814" y="525"/>
                    </a:lnTo>
                    <a:lnTo>
                      <a:pt x="544" y="525"/>
                    </a:lnTo>
                    <a:lnTo>
                      <a:pt x="533" y="521"/>
                    </a:lnTo>
                    <a:lnTo>
                      <a:pt x="529" y="519"/>
                    </a:lnTo>
                    <a:lnTo>
                      <a:pt x="526" y="517"/>
                    </a:lnTo>
                    <a:lnTo>
                      <a:pt x="524" y="515"/>
                    </a:lnTo>
                    <a:lnTo>
                      <a:pt x="522" y="512"/>
                    </a:lnTo>
                    <a:lnTo>
                      <a:pt x="522" y="509"/>
                    </a:lnTo>
                    <a:lnTo>
                      <a:pt x="521" y="507"/>
                    </a:lnTo>
                    <a:lnTo>
                      <a:pt x="522" y="504"/>
                    </a:lnTo>
                    <a:lnTo>
                      <a:pt x="522" y="501"/>
                    </a:lnTo>
                    <a:lnTo>
                      <a:pt x="525" y="495"/>
                    </a:lnTo>
                    <a:lnTo>
                      <a:pt x="529" y="487"/>
                    </a:lnTo>
                    <a:lnTo>
                      <a:pt x="534" y="481"/>
                    </a:lnTo>
                    <a:lnTo>
                      <a:pt x="541" y="473"/>
                    </a:lnTo>
                    <a:lnTo>
                      <a:pt x="546" y="466"/>
                    </a:lnTo>
                    <a:lnTo>
                      <a:pt x="551" y="458"/>
                    </a:lnTo>
                    <a:lnTo>
                      <a:pt x="554" y="450"/>
                    </a:lnTo>
                    <a:lnTo>
                      <a:pt x="557" y="442"/>
                    </a:lnTo>
                    <a:lnTo>
                      <a:pt x="557" y="438"/>
                    </a:lnTo>
                    <a:lnTo>
                      <a:pt x="557" y="433"/>
                    </a:lnTo>
                    <a:lnTo>
                      <a:pt x="556" y="429"/>
                    </a:lnTo>
                    <a:lnTo>
                      <a:pt x="555" y="424"/>
                    </a:lnTo>
                    <a:lnTo>
                      <a:pt x="553" y="419"/>
                    </a:lnTo>
                    <a:lnTo>
                      <a:pt x="551" y="415"/>
                    </a:lnTo>
                    <a:lnTo>
                      <a:pt x="544" y="407"/>
                    </a:lnTo>
                    <a:lnTo>
                      <a:pt x="539" y="404"/>
                    </a:lnTo>
                    <a:lnTo>
                      <a:pt x="535" y="400"/>
                    </a:lnTo>
                    <a:lnTo>
                      <a:pt x="527" y="395"/>
                    </a:lnTo>
                    <a:lnTo>
                      <a:pt x="522" y="392"/>
                    </a:lnTo>
                    <a:lnTo>
                      <a:pt x="518" y="390"/>
                    </a:lnTo>
                    <a:lnTo>
                      <a:pt x="508" y="387"/>
                    </a:lnTo>
                    <a:lnTo>
                      <a:pt x="502" y="385"/>
                    </a:lnTo>
                    <a:lnTo>
                      <a:pt x="497" y="384"/>
                    </a:lnTo>
                    <a:lnTo>
                      <a:pt x="487" y="383"/>
                    </a:lnTo>
                    <a:lnTo>
                      <a:pt x="476" y="383"/>
                    </a:lnTo>
                    <a:lnTo>
                      <a:pt x="465" y="383"/>
                    </a:lnTo>
                    <a:lnTo>
                      <a:pt x="455" y="385"/>
                    </a:lnTo>
                    <a:lnTo>
                      <a:pt x="445" y="388"/>
                    </a:lnTo>
                    <a:lnTo>
                      <a:pt x="440" y="390"/>
                    </a:lnTo>
                    <a:lnTo>
                      <a:pt x="435" y="392"/>
                    </a:lnTo>
                    <a:lnTo>
                      <a:pt x="426" y="396"/>
                    </a:lnTo>
                    <a:lnTo>
                      <a:pt x="422" y="399"/>
                    </a:lnTo>
                    <a:lnTo>
                      <a:pt x="418" y="402"/>
                    </a:lnTo>
                    <a:lnTo>
                      <a:pt x="410" y="409"/>
                    </a:lnTo>
                    <a:lnTo>
                      <a:pt x="407" y="412"/>
                    </a:lnTo>
                    <a:lnTo>
                      <a:pt x="405" y="416"/>
                    </a:lnTo>
                    <a:lnTo>
                      <a:pt x="402" y="421"/>
                    </a:lnTo>
                    <a:lnTo>
                      <a:pt x="400" y="425"/>
                    </a:lnTo>
                    <a:lnTo>
                      <a:pt x="399" y="431"/>
                    </a:lnTo>
                    <a:lnTo>
                      <a:pt x="398" y="435"/>
                    </a:lnTo>
                    <a:lnTo>
                      <a:pt x="398" y="440"/>
                    </a:lnTo>
                    <a:lnTo>
                      <a:pt x="398" y="444"/>
                    </a:lnTo>
                    <a:lnTo>
                      <a:pt x="399" y="448"/>
                    </a:lnTo>
                    <a:lnTo>
                      <a:pt x="400" y="452"/>
                    </a:lnTo>
                    <a:lnTo>
                      <a:pt x="404" y="460"/>
                    </a:lnTo>
                    <a:lnTo>
                      <a:pt x="408" y="467"/>
                    </a:lnTo>
                    <a:lnTo>
                      <a:pt x="413" y="475"/>
                    </a:lnTo>
                    <a:lnTo>
                      <a:pt x="419" y="482"/>
                    </a:lnTo>
                    <a:lnTo>
                      <a:pt x="423" y="488"/>
                    </a:lnTo>
                    <a:lnTo>
                      <a:pt x="427" y="495"/>
                    </a:lnTo>
                    <a:lnTo>
                      <a:pt x="430" y="501"/>
                    </a:lnTo>
                    <a:lnTo>
                      <a:pt x="430" y="504"/>
                    </a:lnTo>
                    <a:lnTo>
                      <a:pt x="431" y="507"/>
                    </a:lnTo>
                    <a:lnTo>
                      <a:pt x="431" y="509"/>
                    </a:lnTo>
                    <a:lnTo>
                      <a:pt x="430" y="512"/>
                    </a:lnTo>
                    <a:lnTo>
                      <a:pt x="428" y="514"/>
                    </a:lnTo>
                    <a:lnTo>
                      <a:pt x="426" y="517"/>
                    </a:lnTo>
                    <a:lnTo>
                      <a:pt x="424" y="519"/>
                    </a:lnTo>
                    <a:lnTo>
                      <a:pt x="420" y="521"/>
                    </a:lnTo>
                    <a:lnTo>
                      <a:pt x="416" y="523"/>
                    </a:lnTo>
                    <a:lnTo>
                      <a:pt x="410" y="525"/>
                    </a:lnTo>
                    <a:lnTo>
                      <a:pt x="141" y="525"/>
                    </a:lnTo>
                    <a:lnTo>
                      <a:pt x="141" y="329"/>
                    </a:lnTo>
                    <a:close/>
                  </a:path>
                </a:pathLst>
              </a:custGeom>
              <a:solidFill>
                <a:srgbClr val="FFFFFF"/>
              </a:solidFill>
              <a:ln w="9525">
                <a:solidFill>
                  <a:srgbClr val="366B7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1" name="Freeform 61"/>
              <p:cNvSpPr>
                <a:spLocks/>
              </p:cNvSpPr>
              <p:nvPr/>
            </p:nvSpPr>
            <p:spPr bwMode="auto">
              <a:xfrm flipH="1">
                <a:off x="1053977" y="4265275"/>
                <a:ext cx="3135312" cy="1219197"/>
              </a:xfrm>
              <a:custGeom>
                <a:avLst/>
                <a:gdLst>
                  <a:gd name="T0" fmla="*/ 2147483647 w 817"/>
                  <a:gd name="T1" fmla="*/ 2147483647 h 525"/>
                  <a:gd name="T2" fmla="*/ 2147483647 w 817"/>
                  <a:gd name="T3" fmla="*/ 2147483647 h 525"/>
                  <a:gd name="T4" fmla="*/ 2147483647 w 817"/>
                  <a:gd name="T5" fmla="*/ 2147483647 h 525"/>
                  <a:gd name="T6" fmla="*/ 2147483647 w 817"/>
                  <a:gd name="T7" fmla="*/ 2147483647 h 525"/>
                  <a:gd name="T8" fmla="*/ 2147483647 w 817"/>
                  <a:gd name="T9" fmla="*/ 2147483647 h 525"/>
                  <a:gd name="T10" fmla="*/ 2147483647 w 817"/>
                  <a:gd name="T11" fmla="*/ 2147483647 h 525"/>
                  <a:gd name="T12" fmla="*/ 2147483647 w 817"/>
                  <a:gd name="T13" fmla="*/ 2147483647 h 525"/>
                  <a:gd name="T14" fmla="*/ 2147483647 w 817"/>
                  <a:gd name="T15" fmla="*/ 2147483647 h 525"/>
                  <a:gd name="T16" fmla="*/ 2147483647 w 817"/>
                  <a:gd name="T17" fmla="*/ 2147483647 h 525"/>
                  <a:gd name="T18" fmla="*/ 2147483647 w 817"/>
                  <a:gd name="T19" fmla="*/ 2147483647 h 525"/>
                  <a:gd name="T20" fmla="*/ 2147483647 w 817"/>
                  <a:gd name="T21" fmla="*/ 2147483647 h 525"/>
                  <a:gd name="T22" fmla="*/ 2147483647 w 817"/>
                  <a:gd name="T23" fmla="*/ 2147483647 h 525"/>
                  <a:gd name="T24" fmla="*/ 2147483647 w 817"/>
                  <a:gd name="T25" fmla="*/ 2147483647 h 525"/>
                  <a:gd name="T26" fmla="*/ 2147483647 w 817"/>
                  <a:gd name="T27" fmla="*/ 2147483647 h 525"/>
                  <a:gd name="T28" fmla="*/ 2147483647 w 817"/>
                  <a:gd name="T29" fmla="*/ 2147483647 h 525"/>
                  <a:gd name="T30" fmla="*/ 2147483647 w 817"/>
                  <a:gd name="T31" fmla="*/ 2147483647 h 525"/>
                  <a:gd name="T32" fmla="*/ 2147483647 w 817"/>
                  <a:gd name="T33" fmla="*/ 2147483647 h 525"/>
                  <a:gd name="T34" fmla="*/ 2147483647 w 817"/>
                  <a:gd name="T35" fmla="*/ 2147483647 h 525"/>
                  <a:gd name="T36" fmla="*/ 2147483647 w 817"/>
                  <a:gd name="T37" fmla="*/ 2147483647 h 525"/>
                  <a:gd name="T38" fmla="*/ 2147483647 w 817"/>
                  <a:gd name="T39" fmla="*/ 2147483647 h 525"/>
                  <a:gd name="T40" fmla="*/ 2147483647 w 817"/>
                  <a:gd name="T41" fmla="*/ 2147483647 h 525"/>
                  <a:gd name="T42" fmla="*/ 2147483647 w 817"/>
                  <a:gd name="T43" fmla="*/ 2147483647 h 525"/>
                  <a:gd name="T44" fmla="*/ 2147483647 w 817"/>
                  <a:gd name="T45" fmla="*/ 2147483647 h 525"/>
                  <a:gd name="T46" fmla="*/ 2147483647 w 817"/>
                  <a:gd name="T47" fmla="*/ 2147483647 h 525"/>
                  <a:gd name="T48" fmla="*/ 2147483647 w 817"/>
                  <a:gd name="T49" fmla="*/ 2147483647 h 525"/>
                  <a:gd name="T50" fmla="*/ 2147483647 w 817"/>
                  <a:gd name="T51" fmla="*/ 2147483647 h 525"/>
                  <a:gd name="T52" fmla="*/ 2147483647 w 817"/>
                  <a:gd name="T53" fmla="*/ 2147483647 h 525"/>
                  <a:gd name="T54" fmla="*/ 2147483647 w 817"/>
                  <a:gd name="T55" fmla="*/ 2147483647 h 525"/>
                  <a:gd name="T56" fmla="*/ 2147483647 w 817"/>
                  <a:gd name="T57" fmla="*/ 2147483647 h 525"/>
                  <a:gd name="T58" fmla="*/ 2147483647 w 817"/>
                  <a:gd name="T59" fmla="*/ 2147483647 h 525"/>
                  <a:gd name="T60" fmla="*/ 2147483647 w 817"/>
                  <a:gd name="T61" fmla="*/ 2147483647 h 525"/>
                  <a:gd name="T62" fmla="*/ 2147483647 w 817"/>
                  <a:gd name="T63" fmla="*/ 2147483647 h 525"/>
                  <a:gd name="T64" fmla="*/ 2147483647 w 817"/>
                  <a:gd name="T65" fmla="*/ 2147483647 h 525"/>
                  <a:gd name="T66" fmla="*/ 2147483647 w 817"/>
                  <a:gd name="T67" fmla="*/ 2147483647 h 525"/>
                  <a:gd name="T68" fmla="*/ 2147483647 w 817"/>
                  <a:gd name="T69" fmla="*/ 2147483647 h 525"/>
                  <a:gd name="T70" fmla="*/ 0 w 817"/>
                  <a:gd name="T71" fmla="*/ 2147483647 h 525"/>
                  <a:gd name="T72" fmla="*/ 2147483647 w 817"/>
                  <a:gd name="T73" fmla="*/ 2147483647 h 525"/>
                  <a:gd name="T74" fmla="*/ 2147483647 w 817"/>
                  <a:gd name="T75" fmla="*/ 2147483647 h 525"/>
                  <a:gd name="T76" fmla="*/ 2147483647 w 817"/>
                  <a:gd name="T77" fmla="*/ 2147483647 h 525"/>
                  <a:gd name="T78" fmla="*/ 2147483647 w 817"/>
                  <a:gd name="T79" fmla="*/ 2147483647 h 525"/>
                  <a:gd name="T80" fmla="*/ 2147483647 w 817"/>
                  <a:gd name="T81" fmla="*/ 2147483647 h 525"/>
                  <a:gd name="T82" fmla="*/ 2147483647 w 817"/>
                  <a:gd name="T83" fmla="*/ 2147483647 h 525"/>
                  <a:gd name="T84" fmla="*/ 2147483647 w 817"/>
                  <a:gd name="T85" fmla="*/ 2147483647 h 525"/>
                  <a:gd name="T86" fmla="*/ 2147483647 w 817"/>
                  <a:gd name="T87" fmla="*/ 2147483647 h 525"/>
                  <a:gd name="T88" fmla="*/ 2147483647 w 817"/>
                  <a:gd name="T89" fmla="*/ 2147483647 h 525"/>
                  <a:gd name="T90" fmla="*/ 2147483647 w 817"/>
                  <a:gd name="T91" fmla="*/ 2147483647 h 525"/>
                  <a:gd name="T92" fmla="*/ 2147483647 w 817"/>
                  <a:gd name="T93" fmla="*/ 2147483647 h 525"/>
                  <a:gd name="T94" fmla="*/ 2147483647 w 817"/>
                  <a:gd name="T95" fmla="*/ 2147483647 h 525"/>
                  <a:gd name="T96" fmla="*/ 2147483647 w 817"/>
                  <a:gd name="T97" fmla="*/ 2147483647 h 525"/>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17"/>
                  <a:gd name="T148" fmla="*/ 0 h 525"/>
                  <a:gd name="T149" fmla="*/ 817 w 817"/>
                  <a:gd name="T150" fmla="*/ 525 h 525"/>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17" h="525">
                    <a:moveTo>
                      <a:pt x="817" y="525"/>
                    </a:moveTo>
                    <a:lnTo>
                      <a:pt x="546" y="525"/>
                    </a:lnTo>
                    <a:lnTo>
                      <a:pt x="538" y="522"/>
                    </a:lnTo>
                    <a:lnTo>
                      <a:pt x="532" y="520"/>
                    </a:lnTo>
                    <a:lnTo>
                      <a:pt x="528" y="516"/>
                    </a:lnTo>
                    <a:lnTo>
                      <a:pt x="527" y="515"/>
                    </a:lnTo>
                    <a:lnTo>
                      <a:pt x="525" y="513"/>
                    </a:lnTo>
                    <a:lnTo>
                      <a:pt x="524" y="510"/>
                    </a:lnTo>
                    <a:lnTo>
                      <a:pt x="523" y="506"/>
                    </a:lnTo>
                    <a:lnTo>
                      <a:pt x="524" y="502"/>
                    </a:lnTo>
                    <a:lnTo>
                      <a:pt x="525" y="498"/>
                    </a:lnTo>
                    <a:lnTo>
                      <a:pt x="530" y="489"/>
                    </a:lnTo>
                    <a:lnTo>
                      <a:pt x="537" y="479"/>
                    </a:lnTo>
                    <a:lnTo>
                      <a:pt x="547" y="466"/>
                    </a:lnTo>
                    <a:lnTo>
                      <a:pt x="551" y="458"/>
                    </a:lnTo>
                    <a:lnTo>
                      <a:pt x="554" y="451"/>
                    </a:lnTo>
                    <a:lnTo>
                      <a:pt x="556" y="445"/>
                    </a:lnTo>
                    <a:lnTo>
                      <a:pt x="557" y="442"/>
                    </a:lnTo>
                    <a:lnTo>
                      <a:pt x="558" y="438"/>
                    </a:lnTo>
                    <a:lnTo>
                      <a:pt x="558" y="432"/>
                    </a:lnTo>
                    <a:lnTo>
                      <a:pt x="556" y="425"/>
                    </a:lnTo>
                    <a:lnTo>
                      <a:pt x="556" y="422"/>
                    </a:lnTo>
                    <a:lnTo>
                      <a:pt x="555" y="420"/>
                    </a:lnTo>
                    <a:lnTo>
                      <a:pt x="553" y="416"/>
                    </a:lnTo>
                    <a:lnTo>
                      <a:pt x="550" y="412"/>
                    </a:lnTo>
                    <a:lnTo>
                      <a:pt x="548" y="408"/>
                    </a:lnTo>
                    <a:lnTo>
                      <a:pt x="544" y="405"/>
                    </a:lnTo>
                    <a:lnTo>
                      <a:pt x="541" y="402"/>
                    </a:lnTo>
                    <a:lnTo>
                      <a:pt x="532" y="396"/>
                    </a:lnTo>
                    <a:lnTo>
                      <a:pt x="528" y="393"/>
                    </a:lnTo>
                    <a:lnTo>
                      <a:pt x="523" y="391"/>
                    </a:lnTo>
                    <a:lnTo>
                      <a:pt x="518" y="389"/>
                    </a:lnTo>
                    <a:lnTo>
                      <a:pt x="512" y="387"/>
                    </a:lnTo>
                    <a:lnTo>
                      <a:pt x="501" y="384"/>
                    </a:lnTo>
                    <a:lnTo>
                      <a:pt x="494" y="383"/>
                    </a:lnTo>
                    <a:lnTo>
                      <a:pt x="489" y="383"/>
                    </a:lnTo>
                    <a:lnTo>
                      <a:pt x="477" y="382"/>
                    </a:lnTo>
                    <a:lnTo>
                      <a:pt x="465" y="383"/>
                    </a:lnTo>
                    <a:lnTo>
                      <a:pt x="453" y="385"/>
                    </a:lnTo>
                    <a:lnTo>
                      <a:pt x="442" y="388"/>
                    </a:lnTo>
                    <a:lnTo>
                      <a:pt x="436" y="391"/>
                    </a:lnTo>
                    <a:lnTo>
                      <a:pt x="431" y="393"/>
                    </a:lnTo>
                    <a:lnTo>
                      <a:pt x="426" y="396"/>
                    </a:lnTo>
                    <a:lnTo>
                      <a:pt x="422" y="399"/>
                    </a:lnTo>
                    <a:lnTo>
                      <a:pt x="417" y="403"/>
                    </a:lnTo>
                    <a:lnTo>
                      <a:pt x="413" y="407"/>
                    </a:lnTo>
                    <a:lnTo>
                      <a:pt x="410" y="411"/>
                    </a:lnTo>
                    <a:lnTo>
                      <a:pt x="406" y="416"/>
                    </a:lnTo>
                    <a:lnTo>
                      <a:pt x="404" y="420"/>
                    </a:lnTo>
                    <a:lnTo>
                      <a:pt x="402" y="425"/>
                    </a:lnTo>
                    <a:lnTo>
                      <a:pt x="400" y="431"/>
                    </a:lnTo>
                    <a:lnTo>
                      <a:pt x="400" y="435"/>
                    </a:lnTo>
                    <a:lnTo>
                      <a:pt x="400" y="439"/>
                    </a:lnTo>
                    <a:lnTo>
                      <a:pt x="400" y="444"/>
                    </a:lnTo>
                    <a:lnTo>
                      <a:pt x="401" y="448"/>
                    </a:lnTo>
                    <a:lnTo>
                      <a:pt x="402" y="452"/>
                    </a:lnTo>
                    <a:lnTo>
                      <a:pt x="406" y="460"/>
                    </a:lnTo>
                    <a:lnTo>
                      <a:pt x="410" y="468"/>
                    </a:lnTo>
                    <a:lnTo>
                      <a:pt x="415" y="475"/>
                    </a:lnTo>
                    <a:lnTo>
                      <a:pt x="420" y="482"/>
                    </a:lnTo>
                    <a:lnTo>
                      <a:pt x="424" y="488"/>
                    </a:lnTo>
                    <a:lnTo>
                      <a:pt x="428" y="495"/>
                    </a:lnTo>
                    <a:lnTo>
                      <a:pt x="431" y="501"/>
                    </a:lnTo>
                    <a:lnTo>
                      <a:pt x="431" y="504"/>
                    </a:lnTo>
                    <a:lnTo>
                      <a:pt x="432" y="507"/>
                    </a:lnTo>
                    <a:lnTo>
                      <a:pt x="431" y="509"/>
                    </a:lnTo>
                    <a:lnTo>
                      <a:pt x="430" y="512"/>
                    </a:lnTo>
                    <a:lnTo>
                      <a:pt x="429" y="514"/>
                    </a:lnTo>
                    <a:lnTo>
                      <a:pt x="427" y="517"/>
                    </a:lnTo>
                    <a:lnTo>
                      <a:pt x="424" y="519"/>
                    </a:lnTo>
                    <a:lnTo>
                      <a:pt x="420" y="521"/>
                    </a:lnTo>
                    <a:lnTo>
                      <a:pt x="416" y="523"/>
                    </a:lnTo>
                    <a:lnTo>
                      <a:pt x="411" y="525"/>
                    </a:lnTo>
                    <a:lnTo>
                      <a:pt x="141" y="525"/>
                    </a:lnTo>
                    <a:lnTo>
                      <a:pt x="141" y="327"/>
                    </a:lnTo>
                    <a:lnTo>
                      <a:pt x="137" y="317"/>
                    </a:lnTo>
                    <a:lnTo>
                      <a:pt x="132" y="311"/>
                    </a:lnTo>
                    <a:lnTo>
                      <a:pt x="130" y="309"/>
                    </a:lnTo>
                    <a:lnTo>
                      <a:pt x="128" y="308"/>
                    </a:lnTo>
                    <a:lnTo>
                      <a:pt x="125" y="307"/>
                    </a:lnTo>
                    <a:lnTo>
                      <a:pt x="122" y="307"/>
                    </a:lnTo>
                    <a:lnTo>
                      <a:pt x="119" y="308"/>
                    </a:lnTo>
                    <a:lnTo>
                      <a:pt x="116" y="309"/>
                    </a:lnTo>
                    <a:lnTo>
                      <a:pt x="110" y="312"/>
                    </a:lnTo>
                    <a:lnTo>
                      <a:pt x="103" y="316"/>
                    </a:lnTo>
                    <a:lnTo>
                      <a:pt x="96" y="321"/>
                    </a:lnTo>
                    <a:lnTo>
                      <a:pt x="82" y="331"/>
                    </a:lnTo>
                    <a:lnTo>
                      <a:pt x="78" y="333"/>
                    </a:lnTo>
                    <a:lnTo>
                      <a:pt x="74" y="336"/>
                    </a:lnTo>
                    <a:lnTo>
                      <a:pt x="70" y="338"/>
                    </a:lnTo>
                    <a:lnTo>
                      <a:pt x="66" y="339"/>
                    </a:lnTo>
                    <a:lnTo>
                      <a:pt x="58" y="342"/>
                    </a:lnTo>
                    <a:lnTo>
                      <a:pt x="54" y="342"/>
                    </a:lnTo>
                    <a:lnTo>
                      <a:pt x="49" y="342"/>
                    </a:lnTo>
                    <a:lnTo>
                      <a:pt x="45" y="341"/>
                    </a:lnTo>
                    <a:lnTo>
                      <a:pt x="41" y="340"/>
                    </a:lnTo>
                    <a:lnTo>
                      <a:pt x="37" y="338"/>
                    </a:lnTo>
                    <a:lnTo>
                      <a:pt x="32" y="336"/>
                    </a:lnTo>
                    <a:lnTo>
                      <a:pt x="24" y="329"/>
                    </a:lnTo>
                    <a:lnTo>
                      <a:pt x="21" y="325"/>
                    </a:lnTo>
                    <a:lnTo>
                      <a:pt x="17" y="321"/>
                    </a:lnTo>
                    <a:lnTo>
                      <a:pt x="12" y="313"/>
                    </a:lnTo>
                    <a:lnTo>
                      <a:pt x="9" y="308"/>
                    </a:lnTo>
                    <a:lnTo>
                      <a:pt x="7" y="304"/>
                    </a:lnTo>
                    <a:lnTo>
                      <a:pt x="4" y="293"/>
                    </a:lnTo>
                    <a:lnTo>
                      <a:pt x="2" y="287"/>
                    </a:lnTo>
                    <a:lnTo>
                      <a:pt x="1" y="282"/>
                    </a:lnTo>
                    <a:lnTo>
                      <a:pt x="0" y="272"/>
                    </a:lnTo>
                    <a:lnTo>
                      <a:pt x="0" y="261"/>
                    </a:lnTo>
                    <a:lnTo>
                      <a:pt x="1" y="250"/>
                    </a:lnTo>
                    <a:lnTo>
                      <a:pt x="2" y="240"/>
                    </a:lnTo>
                    <a:lnTo>
                      <a:pt x="5" y="229"/>
                    </a:lnTo>
                    <a:lnTo>
                      <a:pt x="7" y="224"/>
                    </a:lnTo>
                    <a:lnTo>
                      <a:pt x="9" y="219"/>
                    </a:lnTo>
                    <a:lnTo>
                      <a:pt x="14" y="210"/>
                    </a:lnTo>
                    <a:lnTo>
                      <a:pt x="16" y="206"/>
                    </a:lnTo>
                    <a:lnTo>
                      <a:pt x="19" y="202"/>
                    </a:lnTo>
                    <a:lnTo>
                      <a:pt x="26" y="195"/>
                    </a:lnTo>
                    <a:lnTo>
                      <a:pt x="29" y="192"/>
                    </a:lnTo>
                    <a:lnTo>
                      <a:pt x="33" y="190"/>
                    </a:lnTo>
                    <a:lnTo>
                      <a:pt x="38" y="187"/>
                    </a:lnTo>
                    <a:lnTo>
                      <a:pt x="42" y="185"/>
                    </a:lnTo>
                    <a:lnTo>
                      <a:pt x="47" y="184"/>
                    </a:lnTo>
                    <a:lnTo>
                      <a:pt x="51" y="183"/>
                    </a:lnTo>
                    <a:lnTo>
                      <a:pt x="56" y="183"/>
                    </a:lnTo>
                    <a:lnTo>
                      <a:pt x="60" y="183"/>
                    </a:lnTo>
                    <a:lnTo>
                      <a:pt x="64" y="184"/>
                    </a:lnTo>
                    <a:lnTo>
                      <a:pt x="68" y="185"/>
                    </a:lnTo>
                    <a:lnTo>
                      <a:pt x="76" y="189"/>
                    </a:lnTo>
                    <a:lnTo>
                      <a:pt x="83" y="193"/>
                    </a:lnTo>
                    <a:lnTo>
                      <a:pt x="91" y="198"/>
                    </a:lnTo>
                    <a:lnTo>
                      <a:pt x="97" y="203"/>
                    </a:lnTo>
                    <a:lnTo>
                      <a:pt x="104" y="207"/>
                    </a:lnTo>
                    <a:lnTo>
                      <a:pt x="110" y="211"/>
                    </a:lnTo>
                    <a:lnTo>
                      <a:pt x="116" y="214"/>
                    </a:lnTo>
                    <a:lnTo>
                      <a:pt x="119" y="215"/>
                    </a:lnTo>
                    <a:lnTo>
                      <a:pt x="122" y="215"/>
                    </a:lnTo>
                    <a:lnTo>
                      <a:pt x="125" y="215"/>
                    </a:lnTo>
                    <a:lnTo>
                      <a:pt x="128" y="214"/>
                    </a:lnTo>
                    <a:lnTo>
                      <a:pt x="130" y="213"/>
                    </a:lnTo>
                    <a:lnTo>
                      <a:pt x="132" y="211"/>
                    </a:lnTo>
                    <a:lnTo>
                      <a:pt x="137" y="205"/>
                    </a:lnTo>
                    <a:lnTo>
                      <a:pt x="139" y="201"/>
                    </a:lnTo>
                    <a:lnTo>
                      <a:pt x="141" y="196"/>
                    </a:lnTo>
                    <a:lnTo>
                      <a:pt x="141" y="0"/>
                    </a:lnTo>
                    <a:lnTo>
                      <a:pt x="817" y="0"/>
                    </a:lnTo>
                    <a:lnTo>
                      <a:pt x="817" y="525"/>
                    </a:lnTo>
                    <a:close/>
                  </a:path>
                </a:pathLst>
              </a:custGeom>
              <a:solidFill>
                <a:srgbClr val="FFFFFF"/>
              </a:solidFill>
              <a:ln w="9525">
                <a:solidFill>
                  <a:srgbClr val="366B7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2" name="Freeform 59"/>
              <p:cNvSpPr>
                <a:spLocks/>
              </p:cNvSpPr>
              <p:nvPr/>
            </p:nvSpPr>
            <p:spPr bwMode="auto">
              <a:xfrm flipH="1">
                <a:off x="6380039" y="4273211"/>
                <a:ext cx="2667000" cy="1201738"/>
              </a:xfrm>
              <a:custGeom>
                <a:avLst/>
                <a:gdLst>
                  <a:gd name="T0" fmla="*/ 2147483647 w 676"/>
                  <a:gd name="T1" fmla="*/ 2147483647 h 525"/>
                  <a:gd name="T2" fmla="*/ 2147483647 w 676"/>
                  <a:gd name="T3" fmla="*/ 2147483647 h 525"/>
                  <a:gd name="T4" fmla="*/ 2147483647 w 676"/>
                  <a:gd name="T5" fmla="*/ 2147483647 h 525"/>
                  <a:gd name="T6" fmla="*/ 2147483647 w 676"/>
                  <a:gd name="T7" fmla="*/ 2147483647 h 525"/>
                  <a:gd name="T8" fmla="*/ 2147483647 w 676"/>
                  <a:gd name="T9" fmla="*/ 2147483647 h 525"/>
                  <a:gd name="T10" fmla="*/ 2147483647 w 676"/>
                  <a:gd name="T11" fmla="*/ 2147483647 h 525"/>
                  <a:gd name="T12" fmla="*/ 2147483647 w 676"/>
                  <a:gd name="T13" fmla="*/ 2147483647 h 525"/>
                  <a:gd name="T14" fmla="*/ 2147483647 w 676"/>
                  <a:gd name="T15" fmla="*/ 2147483647 h 525"/>
                  <a:gd name="T16" fmla="*/ 2147483647 w 676"/>
                  <a:gd name="T17" fmla="*/ 2147483647 h 525"/>
                  <a:gd name="T18" fmla="*/ 2147483647 w 676"/>
                  <a:gd name="T19" fmla="*/ 2147483647 h 525"/>
                  <a:gd name="T20" fmla="*/ 2147483647 w 676"/>
                  <a:gd name="T21" fmla="*/ 2147483647 h 525"/>
                  <a:gd name="T22" fmla="*/ 2147483647 w 676"/>
                  <a:gd name="T23" fmla="*/ 2147483647 h 525"/>
                  <a:gd name="T24" fmla="*/ 2147483647 w 676"/>
                  <a:gd name="T25" fmla="*/ 2147483647 h 525"/>
                  <a:gd name="T26" fmla="*/ 2147483647 w 676"/>
                  <a:gd name="T27" fmla="*/ 2147483647 h 525"/>
                  <a:gd name="T28" fmla="*/ 2147483647 w 676"/>
                  <a:gd name="T29" fmla="*/ 2147483647 h 525"/>
                  <a:gd name="T30" fmla="*/ 2147483647 w 676"/>
                  <a:gd name="T31" fmla="*/ 2147483647 h 525"/>
                  <a:gd name="T32" fmla="*/ 2147483647 w 676"/>
                  <a:gd name="T33" fmla="*/ 2147483647 h 525"/>
                  <a:gd name="T34" fmla="*/ 2147483647 w 676"/>
                  <a:gd name="T35" fmla="*/ 2147483647 h 525"/>
                  <a:gd name="T36" fmla="*/ 2147483647 w 676"/>
                  <a:gd name="T37" fmla="*/ 2147483647 h 525"/>
                  <a:gd name="T38" fmla="*/ 2147483647 w 676"/>
                  <a:gd name="T39" fmla="*/ 2147483647 h 525"/>
                  <a:gd name="T40" fmla="*/ 2147483647 w 676"/>
                  <a:gd name="T41" fmla="*/ 2147483647 h 525"/>
                  <a:gd name="T42" fmla="*/ 2147483647 w 676"/>
                  <a:gd name="T43" fmla="*/ 2147483647 h 525"/>
                  <a:gd name="T44" fmla="*/ 2147483647 w 676"/>
                  <a:gd name="T45" fmla="*/ 2147483647 h 525"/>
                  <a:gd name="T46" fmla="*/ 2147483647 w 676"/>
                  <a:gd name="T47" fmla="*/ 2147483647 h 525"/>
                  <a:gd name="T48" fmla="*/ 2147483647 w 676"/>
                  <a:gd name="T49" fmla="*/ 2147483647 h 525"/>
                  <a:gd name="T50" fmla="*/ 2147483647 w 676"/>
                  <a:gd name="T51" fmla="*/ 2147483647 h 525"/>
                  <a:gd name="T52" fmla="*/ 2147483647 w 676"/>
                  <a:gd name="T53" fmla="*/ 2147483647 h 525"/>
                  <a:gd name="T54" fmla="*/ 2147483647 w 676"/>
                  <a:gd name="T55" fmla="*/ 2147483647 h 525"/>
                  <a:gd name="T56" fmla="*/ 2147483647 w 676"/>
                  <a:gd name="T57" fmla="*/ 2147483647 h 525"/>
                  <a:gd name="T58" fmla="*/ 2147483647 w 676"/>
                  <a:gd name="T59" fmla="*/ 2147483647 h 525"/>
                  <a:gd name="T60" fmla="*/ 2147483647 w 676"/>
                  <a:gd name="T61" fmla="*/ 2147483647 h 525"/>
                  <a:gd name="T62" fmla="*/ 2147483647 w 676"/>
                  <a:gd name="T63" fmla="*/ 2147483647 h 525"/>
                  <a:gd name="T64" fmla="*/ 2147483647 w 676"/>
                  <a:gd name="T65" fmla="*/ 2147483647 h 525"/>
                  <a:gd name="T66" fmla="*/ 2147483647 w 676"/>
                  <a:gd name="T67" fmla="*/ 2147483647 h 525"/>
                  <a:gd name="T68" fmla="*/ 2147483647 w 676"/>
                  <a:gd name="T69" fmla="*/ 2147483647 h 525"/>
                  <a:gd name="T70" fmla="*/ 2147483647 w 676"/>
                  <a:gd name="T71" fmla="*/ 2147483647 h 525"/>
                  <a:gd name="T72" fmla="*/ 2147483647 w 676"/>
                  <a:gd name="T73" fmla="*/ 2147483647 h 525"/>
                  <a:gd name="T74" fmla="*/ 2147483647 w 676"/>
                  <a:gd name="T75" fmla="*/ 2147483647 h 525"/>
                  <a:gd name="T76" fmla="*/ 2147483647 w 676"/>
                  <a:gd name="T77" fmla="*/ 2147483647 h 525"/>
                  <a:gd name="T78" fmla="*/ 2147483647 w 676"/>
                  <a:gd name="T79" fmla="*/ 2147483647 h 525"/>
                  <a:gd name="T80" fmla="*/ 2147483647 w 676"/>
                  <a:gd name="T81" fmla="*/ 2147483647 h 525"/>
                  <a:gd name="T82" fmla="*/ 2147483647 w 676"/>
                  <a:gd name="T83" fmla="*/ 2147483647 h 525"/>
                  <a:gd name="T84" fmla="*/ 2147483647 w 676"/>
                  <a:gd name="T85" fmla="*/ 2147483647 h 525"/>
                  <a:gd name="T86" fmla="*/ 2147483647 w 676"/>
                  <a:gd name="T87" fmla="*/ 2147483647 h 525"/>
                  <a:gd name="T88" fmla="*/ 2147483647 w 676"/>
                  <a:gd name="T89" fmla="*/ 2147483647 h 525"/>
                  <a:gd name="T90" fmla="*/ 2147483647 w 676"/>
                  <a:gd name="T91" fmla="*/ 2147483647 h 525"/>
                  <a:gd name="T92" fmla="*/ 2147483647 w 676"/>
                  <a:gd name="T93" fmla="*/ 2147483647 h 525"/>
                  <a:gd name="T94" fmla="*/ 2147483647 w 676"/>
                  <a:gd name="T95" fmla="*/ 2147483647 h 525"/>
                  <a:gd name="T96" fmla="*/ 2147483647 w 676"/>
                  <a:gd name="T97" fmla="*/ 2147483647 h 525"/>
                  <a:gd name="T98" fmla="*/ 0 w 676"/>
                  <a:gd name="T99" fmla="*/ 2147483647 h 52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676"/>
                  <a:gd name="T151" fmla="*/ 0 h 525"/>
                  <a:gd name="T152" fmla="*/ 676 w 676"/>
                  <a:gd name="T153" fmla="*/ 525 h 52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676" h="525">
                    <a:moveTo>
                      <a:pt x="676" y="0"/>
                    </a:moveTo>
                    <a:lnTo>
                      <a:pt x="676" y="194"/>
                    </a:lnTo>
                    <a:lnTo>
                      <a:pt x="675" y="197"/>
                    </a:lnTo>
                    <a:lnTo>
                      <a:pt x="674" y="201"/>
                    </a:lnTo>
                    <a:lnTo>
                      <a:pt x="671" y="206"/>
                    </a:lnTo>
                    <a:lnTo>
                      <a:pt x="669" y="208"/>
                    </a:lnTo>
                    <a:lnTo>
                      <a:pt x="668" y="210"/>
                    </a:lnTo>
                    <a:lnTo>
                      <a:pt x="664" y="213"/>
                    </a:lnTo>
                    <a:lnTo>
                      <a:pt x="661" y="214"/>
                    </a:lnTo>
                    <a:lnTo>
                      <a:pt x="657" y="215"/>
                    </a:lnTo>
                    <a:lnTo>
                      <a:pt x="654" y="214"/>
                    </a:lnTo>
                    <a:lnTo>
                      <a:pt x="650" y="213"/>
                    </a:lnTo>
                    <a:lnTo>
                      <a:pt x="646" y="211"/>
                    </a:lnTo>
                    <a:lnTo>
                      <a:pt x="642" y="209"/>
                    </a:lnTo>
                    <a:lnTo>
                      <a:pt x="634" y="203"/>
                    </a:lnTo>
                    <a:lnTo>
                      <a:pt x="627" y="198"/>
                    </a:lnTo>
                    <a:lnTo>
                      <a:pt x="620" y="193"/>
                    </a:lnTo>
                    <a:lnTo>
                      <a:pt x="615" y="190"/>
                    </a:lnTo>
                    <a:lnTo>
                      <a:pt x="610" y="188"/>
                    </a:lnTo>
                    <a:lnTo>
                      <a:pt x="605" y="186"/>
                    </a:lnTo>
                    <a:lnTo>
                      <a:pt x="601" y="185"/>
                    </a:lnTo>
                    <a:lnTo>
                      <a:pt x="597" y="184"/>
                    </a:lnTo>
                    <a:lnTo>
                      <a:pt x="593" y="183"/>
                    </a:lnTo>
                    <a:lnTo>
                      <a:pt x="589" y="183"/>
                    </a:lnTo>
                    <a:lnTo>
                      <a:pt x="586" y="184"/>
                    </a:lnTo>
                    <a:lnTo>
                      <a:pt x="582" y="184"/>
                    </a:lnTo>
                    <a:lnTo>
                      <a:pt x="578" y="185"/>
                    </a:lnTo>
                    <a:lnTo>
                      <a:pt x="574" y="187"/>
                    </a:lnTo>
                    <a:lnTo>
                      <a:pt x="570" y="189"/>
                    </a:lnTo>
                    <a:lnTo>
                      <a:pt x="566" y="191"/>
                    </a:lnTo>
                    <a:lnTo>
                      <a:pt x="562" y="193"/>
                    </a:lnTo>
                    <a:lnTo>
                      <a:pt x="559" y="196"/>
                    </a:lnTo>
                    <a:lnTo>
                      <a:pt x="556" y="199"/>
                    </a:lnTo>
                    <a:lnTo>
                      <a:pt x="551" y="206"/>
                    </a:lnTo>
                    <a:lnTo>
                      <a:pt x="546" y="214"/>
                    </a:lnTo>
                    <a:lnTo>
                      <a:pt x="542" y="223"/>
                    </a:lnTo>
                    <a:lnTo>
                      <a:pt x="539" y="233"/>
                    </a:lnTo>
                    <a:lnTo>
                      <a:pt x="538" y="238"/>
                    </a:lnTo>
                    <a:lnTo>
                      <a:pt x="537" y="243"/>
                    </a:lnTo>
                    <a:lnTo>
                      <a:pt x="535" y="254"/>
                    </a:lnTo>
                    <a:lnTo>
                      <a:pt x="535" y="264"/>
                    </a:lnTo>
                    <a:lnTo>
                      <a:pt x="535" y="274"/>
                    </a:lnTo>
                    <a:lnTo>
                      <a:pt x="536" y="280"/>
                    </a:lnTo>
                    <a:lnTo>
                      <a:pt x="537" y="285"/>
                    </a:lnTo>
                    <a:lnTo>
                      <a:pt x="539" y="295"/>
                    </a:lnTo>
                    <a:lnTo>
                      <a:pt x="543" y="305"/>
                    </a:lnTo>
                    <a:lnTo>
                      <a:pt x="545" y="310"/>
                    </a:lnTo>
                    <a:lnTo>
                      <a:pt x="547" y="314"/>
                    </a:lnTo>
                    <a:lnTo>
                      <a:pt x="552" y="321"/>
                    </a:lnTo>
                    <a:lnTo>
                      <a:pt x="556" y="327"/>
                    </a:lnTo>
                    <a:lnTo>
                      <a:pt x="562" y="332"/>
                    </a:lnTo>
                    <a:lnTo>
                      <a:pt x="568" y="336"/>
                    </a:lnTo>
                    <a:lnTo>
                      <a:pt x="573" y="339"/>
                    </a:lnTo>
                    <a:lnTo>
                      <a:pt x="577" y="340"/>
                    </a:lnTo>
                    <a:lnTo>
                      <a:pt x="582" y="342"/>
                    </a:lnTo>
                    <a:lnTo>
                      <a:pt x="586" y="342"/>
                    </a:lnTo>
                    <a:lnTo>
                      <a:pt x="590" y="342"/>
                    </a:lnTo>
                    <a:lnTo>
                      <a:pt x="594" y="342"/>
                    </a:lnTo>
                    <a:lnTo>
                      <a:pt x="598" y="341"/>
                    </a:lnTo>
                    <a:lnTo>
                      <a:pt x="603" y="339"/>
                    </a:lnTo>
                    <a:lnTo>
                      <a:pt x="607" y="338"/>
                    </a:lnTo>
                    <a:lnTo>
                      <a:pt x="611" y="336"/>
                    </a:lnTo>
                    <a:lnTo>
                      <a:pt x="618" y="331"/>
                    </a:lnTo>
                    <a:lnTo>
                      <a:pt x="633" y="320"/>
                    </a:lnTo>
                    <a:lnTo>
                      <a:pt x="646" y="311"/>
                    </a:lnTo>
                    <a:lnTo>
                      <a:pt x="649" y="310"/>
                    </a:lnTo>
                    <a:lnTo>
                      <a:pt x="653" y="309"/>
                    </a:lnTo>
                    <a:lnTo>
                      <a:pt x="655" y="308"/>
                    </a:lnTo>
                    <a:lnTo>
                      <a:pt x="658" y="308"/>
                    </a:lnTo>
                    <a:lnTo>
                      <a:pt x="661" y="308"/>
                    </a:lnTo>
                    <a:lnTo>
                      <a:pt x="663" y="309"/>
                    </a:lnTo>
                    <a:lnTo>
                      <a:pt x="666" y="310"/>
                    </a:lnTo>
                    <a:lnTo>
                      <a:pt x="668" y="312"/>
                    </a:lnTo>
                    <a:lnTo>
                      <a:pt x="670" y="315"/>
                    </a:lnTo>
                    <a:lnTo>
                      <a:pt x="673" y="319"/>
                    </a:lnTo>
                    <a:lnTo>
                      <a:pt x="676" y="330"/>
                    </a:lnTo>
                    <a:lnTo>
                      <a:pt x="676" y="525"/>
                    </a:lnTo>
                    <a:lnTo>
                      <a:pt x="405" y="525"/>
                    </a:lnTo>
                    <a:lnTo>
                      <a:pt x="398" y="522"/>
                    </a:lnTo>
                    <a:lnTo>
                      <a:pt x="392" y="519"/>
                    </a:lnTo>
                    <a:lnTo>
                      <a:pt x="388" y="516"/>
                    </a:lnTo>
                    <a:lnTo>
                      <a:pt x="386" y="514"/>
                    </a:lnTo>
                    <a:lnTo>
                      <a:pt x="385" y="513"/>
                    </a:lnTo>
                    <a:lnTo>
                      <a:pt x="383" y="509"/>
                    </a:lnTo>
                    <a:lnTo>
                      <a:pt x="383" y="505"/>
                    </a:lnTo>
                    <a:lnTo>
                      <a:pt x="383" y="502"/>
                    </a:lnTo>
                    <a:lnTo>
                      <a:pt x="385" y="498"/>
                    </a:lnTo>
                    <a:lnTo>
                      <a:pt x="389" y="488"/>
                    </a:lnTo>
                    <a:lnTo>
                      <a:pt x="396" y="479"/>
                    </a:lnTo>
                    <a:lnTo>
                      <a:pt x="406" y="465"/>
                    </a:lnTo>
                    <a:lnTo>
                      <a:pt x="411" y="458"/>
                    </a:lnTo>
                    <a:lnTo>
                      <a:pt x="414" y="450"/>
                    </a:lnTo>
                    <a:lnTo>
                      <a:pt x="416" y="444"/>
                    </a:lnTo>
                    <a:lnTo>
                      <a:pt x="417" y="441"/>
                    </a:lnTo>
                    <a:lnTo>
                      <a:pt x="417" y="438"/>
                    </a:lnTo>
                    <a:lnTo>
                      <a:pt x="417" y="432"/>
                    </a:lnTo>
                    <a:lnTo>
                      <a:pt x="416" y="424"/>
                    </a:lnTo>
                    <a:lnTo>
                      <a:pt x="415" y="422"/>
                    </a:lnTo>
                    <a:lnTo>
                      <a:pt x="414" y="420"/>
                    </a:lnTo>
                    <a:lnTo>
                      <a:pt x="412" y="416"/>
                    </a:lnTo>
                    <a:lnTo>
                      <a:pt x="410" y="412"/>
                    </a:lnTo>
                    <a:lnTo>
                      <a:pt x="407" y="408"/>
                    </a:lnTo>
                    <a:lnTo>
                      <a:pt x="404" y="404"/>
                    </a:lnTo>
                    <a:lnTo>
                      <a:pt x="400" y="401"/>
                    </a:lnTo>
                    <a:lnTo>
                      <a:pt x="392" y="395"/>
                    </a:lnTo>
                    <a:lnTo>
                      <a:pt x="387" y="393"/>
                    </a:lnTo>
                    <a:lnTo>
                      <a:pt x="382" y="390"/>
                    </a:lnTo>
                    <a:lnTo>
                      <a:pt x="377" y="388"/>
                    </a:lnTo>
                    <a:lnTo>
                      <a:pt x="372" y="387"/>
                    </a:lnTo>
                    <a:lnTo>
                      <a:pt x="361" y="384"/>
                    </a:lnTo>
                    <a:lnTo>
                      <a:pt x="355" y="383"/>
                    </a:lnTo>
                    <a:lnTo>
                      <a:pt x="349" y="382"/>
                    </a:lnTo>
                    <a:lnTo>
                      <a:pt x="337" y="382"/>
                    </a:lnTo>
                    <a:lnTo>
                      <a:pt x="325" y="383"/>
                    </a:lnTo>
                    <a:lnTo>
                      <a:pt x="312" y="385"/>
                    </a:lnTo>
                    <a:lnTo>
                      <a:pt x="301" y="388"/>
                    </a:lnTo>
                    <a:lnTo>
                      <a:pt x="296" y="390"/>
                    </a:lnTo>
                    <a:lnTo>
                      <a:pt x="291" y="393"/>
                    </a:lnTo>
                    <a:lnTo>
                      <a:pt x="286" y="396"/>
                    </a:lnTo>
                    <a:lnTo>
                      <a:pt x="281" y="399"/>
                    </a:lnTo>
                    <a:lnTo>
                      <a:pt x="277" y="402"/>
                    </a:lnTo>
                    <a:lnTo>
                      <a:pt x="273" y="406"/>
                    </a:lnTo>
                    <a:lnTo>
                      <a:pt x="269" y="411"/>
                    </a:lnTo>
                    <a:lnTo>
                      <a:pt x="266" y="415"/>
                    </a:lnTo>
                    <a:lnTo>
                      <a:pt x="263" y="420"/>
                    </a:lnTo>
                    <a:lnTo>
                      <a:pt x="261" y="425"/>
                    </a:lnTo>
                    <a:lnTo>
                      <a:pt x="260" y="430"/>
                    </a:lnTo>
                    <a:lnTo>
                      <a:pt x="259" y="435"/>
                    </a:lnTo>
                    <a:lnTo>
                      <a:pt x="259" y="439"/>
                    </a:lnTo>
                    <a:lnTo>
                      <a:pt x="259" y="443"/>
                    </a:lnTo>
                    <a:lnTo>
                      <a:pt x="260" y="447"/>
                    </a:lnTo>
                    <a:lnTo>
                      <a:pt x="262" y="451"/>
                    </a:lnTo>
                    <a:lnTo>
                      <a:pt x="265" y="459"/>
                    </a:lnTo>
                    <a:lnTo>
                      <a:pt x="269" y="467"/>
                    </a:lnTo>
                    <a:lnTo>
                      <a:pt x="274" y="474"/>
                    </a:lnTo>
                    <a:lnTo>
                      <a:pt x="279" y="481"/>
                    </a:lnTo>
                    <a:lnTo>
                      <a:pt x="284" y="488"/>
                    </a:lnTo>
                    <a:lnTo>
                      <a:pt x="287" y="495"/>
                    </a:lnTo>
                    <a:lnTo>
                      <a:pt x="290" y="501"/>
                    </a:lnTo>
                    <a:lnTo>
                      <a:pt x="291" y="504"/>
                    </a:lnTo>
                    <a:lnTo>
                      <a:pt x="291" y="506"/>
                    </a:lnTo>
                    <a:lnTo>
                      <a:pt x="291" y="509"/>
                    </a:lnTo>
                    <a:lnTo>
                      <a:pt x="290" y="511"/>
                    </a:lnTo>
                    <a:lnTo>
                      <a:pt x="288" y="514"/>
                    </a:lnTo>
                    <a:lnTo>
                      <a:pt x="286" y="516"/>
                    </a:lnTo>
                    <a:lnTo>
                      <a:pt x="283" y="518"/>
                    </a:lnTo>
                    <a:lnTo>
                      <a:pt x="280" y="520"/>
                    </a:lnTo>
                    <a:lnTo>
                      <a:pt x="275" y="522"/>
                    </a:lnTo>
                    <a:lnTo>
                      <a:pt x="270" y="524"/>
                    </a:lnTo>
                    <a:lnTo>
                      <a:pt x="0" y="525"/>
                    </a:lnTo>
                    <a:lnTo>
                      <a:pt x="0" y="0"/>
                    </a:lnTo>
                    <a:lnTo>
                      <a:pt x="676" y="0"/>
                    </a:lnTo>
                    <a:close/>
                  </a:path>
                </a:pathLst>
              </a:custGeom>
              <a:solidFill>
                <a:srgbClr val="FFFFFF"/>
              </a:solidFill>
              <a:ln w="9525">
                <a:solidFill>
                  <a:srgbClr val="366B7E"/>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4" name="Rectangle 63"/>
              <p:cNvSpPr>
                <a:spLocks noChangeArrowheads="1"/>
              </p:cNvSpPr>
              <p:nvPr/>
            </p:nvSpPr>
            <p:spPr bwMode="auto">
              <a:xfrm flipH="1">
                <a:off x="4284663" y="3206750"/>
                <a:ext cx="1031875" cy="547688"/>
              </a:xfrm>
              <a:prstGeom prst="rect">
                <a:avLst/>
              </a:prstGeom>
              <a:solidFill>
                <a:srgbClr val="FFFFFF"/>
              </a:solidFill>
              <a:ln w="19050" algn="ctr">
                <a:no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i="0" u="none" strike="noStrike" kern="0" cap="none" spc="0" normalizeH="0" baseline="0" noProof="0" smtClean="0">
                  <a:ln>
                    <a:noFill/>
                  </a:ln>
                  <a:solidFill>
                    <a:srgbClr val="000000"/>
                  </a:solidFill>
                  <a:effectLst/>
                  <a:uLnTx/>
                  <a:uFillTx/>
                  <a:latin typeface="微软雅黑" pitchFamily="34" charset="-122"/>
                  <a:ea typeface="微软雅黑" pitchFamily="34" charset="-122"/>
                </a:endParaRPr>
              </a:p>
            </p:txBody>
          </p:sp>
          <p:sp>
            <p:nvSpPr>
              <p:cNvPr id="46" name="Text Box 65"/>
              <p:cNvSpPr txBox="1">
                <a:spLocks noChangeArrowheads="1"/>
              </p:cNvSpPr>
              <p:nvPr/>
            </p:nvSpPr>
            <p:spPr bwMode="auto">
              <a:xfrm flipH="1">
                <a:off x="1055319" y="4476788"/>
                <a:ext cx="2405679" cy="665681"/>
              </a:xfrm>
              <a:prstGeom prst="rect">
                <a:avLst/>
              </a:prstGeom>
              <a:noFill/>
              <a:ln w="19050" algn="ctr">
                <a:noFill/>
                <a:miter lim="800000"/>
                <a:headEnd/>
                <a:tailEnd/>
              </a:ln>
              <a:effectLst>
                <a:prstShdw prst="shdw17" dist="17961" dir="2700000">
                  <a:srgbClr val="FFFFFF">
                    <a:gamma/>
                    <a:shade val="60000"/>
                    <a:invGamma/>
                    <a:alpha val="50000"/>
                  </a:srgbClr>
                </a:prstShdw>
              </a:effectLst>
            </p:spPr>
            <p:txBody>
              <a:bodyPr wrap="square">
                <a:spAutoFit/>
              </a:bodyPr>
              <a:lstStyle/>
              <a:p>
                <a:pPr algn="ctr">
                  <a:lnSpc>
                    <a:spcPct val="120000"/>
                  </a:lnSpc>
                </a:pPr>
                <a:r>
                  <a:rPr lang="zh-CN" altLang="en-US" sz="1200" b="1" kern="0" dirty="0" smtClean="0">
                    <a:latin typeface="微软雅黑" pitchFamily="34" charset="-122"/>
                    <a:ea typeface="微软雅黑" pitchFamily="34" charset="-122"/>
                    <a:cs typeface="Arial" pitchFamily="34" charset="0"/>
                  </a:rPr>
                  <a:t>智慧临空</a:t>
                </a:r>
                <a:endParaRPr lang="zh-CN" altLang="en-US" sz="1200" dirty="0">
                  <a:latin typeface="微软雅黑" pitchFamily="34" charset="-122"/>
                  <a:ea typeface="微软雅黑" pitchFamily="34" charset="-122"/>
                </a:endParaRPr>
              </a:p>
            </p:txBody>
          </p:sp>
          <p:sp>
            <p:nvSpPr>
              <p:cNvPr id="47" name="Line 68"/>
              <p:cNvSpPr>
                <a:spLocks noChangeShapeType="1"/>
              </p:cNvSpPr>
              <p:nvPr/>
            </p:nvSpPr>
            <p:spPr bwMode="auto">
              <a:xfrm flipH="1">
                <a:off x="1060327" y="5474943"/>
                <a:ext cx="7986712" cy="9525"/>
              </a:xfrm>
              <a:prstGeom prst="line">
                <a:avLst/>
              </a:prstGeom>
              <a:noFill/>
              <a:ln w="22225">
                <a:solidFill>
                  <a:srgbClr val="366B7E"/>
                </a:solidFill>
                <a:round/>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smtClean="0">
                  <a:ln>
                    <a:noFill/>
                  </a:ln>
                  <a:solidFill>
                    <a:sysClr val="windowText" lastClr="000000"/>
                  </a:solidFill>
                  <a:effectLst/>
                  <a:uLnTx/>
                  <a:uFillTx/>
                  <a:latin typeface="微软雅黑" pitchFamily="34" charset="-122"/>
                  <a:ea typeface="微软雅黑" pitchFamily="34" charset="-122"/>
                </a:endParaRPr>
              </a:p>
            </p:txBody>
          </p:sp>
          <p:sp>
            <p:nvSpPr>
              <p:cNvPr id="48" name="Rectangle 69"/>
              <p:cNvSpPr>
                <a:spLocks noChangeArrowheads="1"/>
              </p:cNvSpPr>
              <p:nvPr/>
            </p:nvSpPr>
            <p:spPr bwMode="auto">
              <a:xfrm>
                <a:off x="6970589" y="4640324"/>
                <a:ext cx="2076450" cy="587366"/>
              </a:xfrm>
              <a:prstGeom prst="rect">
                <a:avLst/>
              </a:prstGeom>
              <a:noFill/>
              <a:ln w="19050" algn="ctr">
                <a:noFill/>
                <a:miter lim="800000"/>
                <a:headEnd/>
                <a:tailEnd/>
              </a:ln>
              <a:effectLst>
                <a:prstShdw prst="shdw17" dist="17961" dir="2700000">
                  <a:srgbClr val="FFFFFF">
                    <a:gamma/>
                    <a:shade val="60000"/>
                    <a:invGamma/>
                    <a:alpha val="50000"/>
                  </a:srgbClr>
                </a:prstShdw>
              </a:effectLst>
            </p:spPr>
            <p:txBody>
              <a:bodyPr>
                <a:spAutoFit/>
              </a:bodyPr>
              <a:lstStyle/>
              <a:p>
                <a:pPr algn="ctr"/>
                <a:r>
                  <a:rPr lang="zh-CN" altLang="en-US" sz="1200" b="1" dirty="0" smtClean="0">
                    <a:latin typeface="微软雅黑" pitchFamily="34" charset="-122"/>
                    <a:ea typeface="微软雅黑" pitchFamily="34" charset="-122"/>
                  </a:rPr>
                  <a:t>智慧旅游</a:t>
                </a:r>
                <a:endParaRPr lang="zh-CN" altLang="en-US" sz="1200" b="1" dirty="0">
                  <a:latin typeface="微软雅黑" pitchFamily="34" charset="-122"/>
                  <a:ea typeface="微软雅黑" pitchFamily="34" charset="-122"/>
                </a:endParaRPr>
              </a:p>
            </p:txBody>
          </p:sp>
          <p:sp>
            <p:nvSpPr>
              <p:cNvPr id="49" name="Text Box 65"/>
              <p:cNvSpPr txBox="1">
                <a:spLocks noChangeArrowheads="1"/>
              </p:cNvSpPr>
              <p:nvPr/>
            </p:nvSpPr>
            <p:spPr bwMode="auto">
              <a:xfrm flipH="1">
                <a:off x="4184528" y="4554722"/>
                <a:ext cx="2270126" cy="515824"/>
              </a:xfrm>
              <a:prstGeom prst="rect">
                <a:avLst/>
              </a:prstGeom>
              <a:noFill/>
              <a:ln w="19050" algn="ctr">
                <a:noFill/>
                <a:miter lim="800000"/>
                <a:headEnd/>
                <a:tailEnd/>
              </a:ln>
              <a:effectLst>
                <a:prstShdw prst="shdw17" dist="17961" dir="2700000">
                  <a:srgbClr val="FFFFFF">
                    <a:gamma/>
                    <a:shade val="60000"/>
                    <a:invGamma/>
                    <a:alpha val="50000"/>
                  </a:srgbClr>
                </a:prstShdw>
              </a:effectLst>
            </p:spPr>
            <p:txBody>
              <a:bodyPr>
                <a:spAutoFit/>
              </a:bodyPr>
              <a:lstStyle/>
              <a:p>
                <a:pPr algn="ctr"/>
                <a:r>
                  <a:rPr lang="zh-CN" altLang="en-US" sz="1200" b="1" kern="0" noProof="0" dirty="0" smtClean="0">
                    <a:latin typeface="微软雅黑" pitchFamily="34" charset="-122"/>
                    <a:ea typeface="微软雅黑" pitchFamily="34" charset="-122"/>
                    <a:cs typeface="Arial" pitchFamily="34" charset="0"/>
                  </a:rPr>
                  <a:t>智慧制造</a:t>
                </a:r>
                <a:endParaRPr kumimoji="0" lang="en-US" altLang="zh-CN"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Times New Roman" pitchFamily="18" charset="0"/>
                </a:endParaRPr>
              </a:p>
            </p:txBody>
          </p:sp>
        </p:grpSp>
        <p:sp>
          <p:nvSpPr>
            <p:cNvPr id="50" name="矩形 49"/>
            <p:cNvSpPr/>
            <p:nvPr/>
          </p:nvSpPr>
          <p:spPr>
            <a:xfrm>
              <a:off x="5796136" y="5936638"/>
              <a:ext cx="1135651" cy="868897"/>
            </a:xfrm>
            <a:prstGeom prst="rect">
              <a:avLst/>
            </a:prstGeom>
            <a:solidFill>
              <a:schemeClr val="bg1"/>
            </a:solidFill>
            <a:ln w="12700">
              <a:solidFill>
                <a:schemeClr val="tx1">
                  <a:lumMod val="65000"/>
                  <a:lumOff val="35000"/>
                </a:schemeClr>
              </a:solidFill>
            </a:ln>
          </p:spPr>
          <p:txBody>
            <a:bodyPr>
              <a:noAutofit/>
            </a:bodyPr>
            <a:lstStyle/>
            <a:p>
              <a:pPr algn="ctr">
                <a:lnSpc>
                  <a:spcPct val="120000"/>
                </a:lnSpc>
                <a:spcBef>
                  <a:spcPct val="50000"/>
                </a:spcBef>
                <a:defRPr/>
              </a:pPr>
              <a:endParaRPr lang="en-US" altLang="zh-CN" sz="1100" kern="0" dirty="0" smtClean="0">
                <a:solidFill>
                  <a:srgbClr val="000000"/>
                </a:solidFill>
                <a:latin typeface="微软雅黑" pitchFamily="34" charset="-122"/>
                <a:ea typeface="微软雅黑" pitchFamily="34" charset="-122"/>
                <a:cs typeface="Times New Roman" pitchFamily="18" charset="0"/>
              </a:endParaRPr>
            </a:p>
            <a:p>
              <a:pPr marL="0" marR="0" lvl="0" indent="0" algn="ctr" defTabSz="914400" eaLnBrk="1" fontAlgn="auto" latinLnBrk="0" hangingPunct="1">
                <a:lnSpc>
                  <a:spcPct val="120000"/>
                </a:lnSpc>
                <a:spcBef>
                  <a:spcPct val="50000"/>
                </a:spcBef>
                <a:spcAft>
                  <a:spcPts val="0"/>
                </a:spcAft>
                <a:buClrTx/>
                <a:buSzTx/>
                <a:buFontTx/>
                <a:buNone/>
                <a:tabLst/>
                <a:defRPr/>
              </a:pPr>
              <a:r>
                <a:rPr kumimoji="0" lang="zh-CN" altLang="en-US" sz="11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Times New Roman" pitchFamily="18" charset="0"/>
                </a:rPr>
                <a:t>物联网</a:t>
              </a:r>
              <a:endParaRPr kumimoji="0" lang="en-US" altLang="zh-CN" sz="11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cs typeface="Times New Roman" pitchFamily="18" charset="0"/>
              </a:endParaRPr>
            </a:p>
          </p:txBody>
        </p:sp>
      </p:grpSp>
      <p:grpSp>
        <p:nvGrpSpPr>
          <p:cNvPr id="58" name="组合 57"/>
          <p:cNvGrpSpPr/>
          <p:nvPr/>
        </p:nvGrpSpPr>
        <p:grpSpPr>
          <a:xfrm>
            <a:off x="107504" y="1484784"/>
            <a:ext cx="8856984" cy="2242942"/>
            <a:chOff x="107504" y="1484784"/>
            <a:chExt cx="8856984" cy="2242942"/>
          </a:xfrm>
        </p:grpSpPr>
        <p:sp>
          <p:nvSpPr>
            <p:cNvPr id="51" name="矩形 50"/>
            <p:cNvSpPr/>
            <p:nvPr/>
          </p:nvSpPr>
          <p:spPr>
            <a:xfrm>
              <a:off x="107504" y="1623115"/>
              <a:ext cx="8856984" cy="2104611"/>
            </a:xfrm>
            <a:prstGeom prst="rect">
              <a:avLst/>
            </a:prstGeom>
            <a:noFill/>
            <a:ln w="28575">
              <a:solidFill>
                <a:schemeClr val="tx2">
                  <a:lumMod val="75000"/>
                </a:schemeClr>
              </a:solidFill>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600"/>
            </a:p>
          </p:txBody>
        </p:sp>
        <p:sp>
          <p:nvSpPr>
            <p:cNvPr id="55" name="圆角矩形 54"/>
            <p:cNvSpPr/>
            <p:nvPr/>
          </p:nvSpPr>
          <p:spPr>
            <a:xfrm>
              <a:off x="3131840" y="1484784"/>
              <a:ext cx="2088232" cy="276662"/>
            </a:xfrm>
            <a:prstGeom prst="round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b="1" dirty="0" smtClean="0">
                  <a:latin typeface="微软雅黑" pitchFamily="34" charset="-122"/>
                  <a:ea typeface="微软雅黑" pitchFamily="34" charset="-122"/>
                </a:rPr>
                <a:t>顶层设计</a:t>
              </a:r>
              <a:endParaRPr lang="zh-CN" altLang="en-US" sz="1400" b="1" dirty="0">
                <a:latin typeface="微软雅黑" pitchFamily="34" charset="-122"/>
                <a:ea typeface="微软雅黑" pitchFamily="34" charset="-122"/>
              </a:endParaRPr>
            </a:p>
          </p:txBody>
        </p:sp>
      </p:grpSp>
      <p:grpSp>
        <p:nvGrpSpPr>
          <p:cNvPr id="59" name="组合 58"/>
          <p:cNvGrpSpPr/>
          <p:nvPr/>
        </p:nvGrpSpPr>
        <p:grpSpPr>
          <a:xfrm>
            <a:off x="107504" y="3737605"/>
            <a:ext cx="8856984" cy="3003763"/>
            <a:chOff x="107504" y="3737605"/>
            <a:chExt cx="8856984" cy="3003763"/>
          </a:xfrm>
        </p:grpSpPr>
        <p:sp>
          <p:nvSpPr>
            <p:cNvPr id="53" name="矩形 52"/>
            <p:cNvSpPr/>
            <p:nvPr/>
          </p:nvSpPr>
          <p:spPr>
            <a:xfrm>
              <a:off x="107504" y="3737605"/>
              <a:ext cx="8856984" cy="2796266"/>
            </a:xfrm>
            <a:prstGeom prst="rect">
              <a:avLst/>
            </a:prstGeom>
            <a:noFill/>
            <a:ln w="28575">
              <a:solidFill>
                <a:schemeClr val="tx2">
                  <a:lumMod val="75000"/>
                </a:schemeClr>
              </a:solidFill>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600"/>
            </a:p>
          </p:txBody>
        </p:sp>
        <p:sp>
          <p:nvSpPr>
            <p:cNvPr id="56" name="圆角矩形 55"/>
            <p:cNvSpPr/>
            <p:nvPr/>
          </p:nvSpPr>
          <p:spPr>
            <a:xfrm>
              <a:off x="3131840" y="6464706"/>
              <a:ext cx="2088232" cy="276662"/>
            </a:xfrm>
            <a:prstGeom prst="roundRect">
              <a:avLst/>
            </a:prstGeom>
            <a:ln>
              <a:no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400" b="1" dirty="0" smtClean="0">
                  <a:latin typeface="微软雅黑" pitchFamily="34" charset="-122"/>
                  <a:ea typeface="微软雅黑" pitchFamily="34" charset="-122"/>
                </a:rPr>
                <a:t>规划内容</a:t>
              </a:r>
              <a:endParaRPr lang="zh-CN" altLang="en-US" sz="1400" b="1" dirty="0">
                <a:latin typeface="微软雅黑" pitchFamily="34" charset="-122"/>
                <a:ea typeface="微软雅黑" pitchFamily="34" charset="-122"/>
              </a:endParaRPr>
            </a:p>
          </p:txBody>
        </p:sp>
      </p:grpSp>
    </p:spTree>
    <p:extLst>
      <p:ext uri="{BB962C8B-B14F-4D97-AF65-F5344CB8AC3E}">
        <p14:creationId xmlns:p14="http://schemas.microsoft.com/office/powerpoint/2010/main" xmlns="" val="553999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68</a:t>
            </a:fld>
            <a:endParaRPr lang="zh-CN" altLang="en-US"/>
          </a:p>
        </p:txBody>
      </p:sp>
      <p:sp>
        <p:nvSpPr>
          <p:cNvPr id="4" name="TextBox 3"/>
          <p:cNvSpPr txBox="1"/>
          <p:nvPr/>
        </p:nvSpPr>
        <p:spPr>
          <a:xfrm>
            <a:off x="3419872" y="1453309"/>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smtClean="0">
                <a:ln w="18415" cmpd="sng">
                  <a:noFill/>
                  <a:prstDash val="solid"/>
                </a:ln>
                <a:solidFill>
                  <a:schemeClr val="tx1"/>
                </a:solidFill>
                <a:effectLst/>
                <a:uLnTx/>
                <a:uFillTx/>
                <a:latin typeface="Agency FB" pitchFamily="34" charset="0"/>
                <a:ea typeface="微软雅黑" pitchFamily="34" charset="-122"/>
              </a:rPr>
              <a:t>1.0</a:t>
            </a:r>
            <a:endParaRPr kumimoji="0" lang="zh-CN" altLang="en-US" sz="3600" b="1" i="0" u="none" strike="noStrike" kern="0" cap="none" spc="0" normalizeH="0" baseline="0" noProof="0" dirty="0">
              <a:ln w="18415" cmpd="sng">
                <a:noFill/>
                <a:prstDash val="solid"/>
              </a:ln>
              <a:solidFill>
                <a:schemeClr val="tx1"/>
              </a:solidFill>
              <a:effectLst/>
              <a:uLnTx/>
              <a:uFillTx/>
              <a:latin typeface="Agency FB" pitchFamily="34" charset="0"/>
              <a:ea typeface="微软雅黑" pitchFamily="34" charset="-122"/>
            </a:endParaRPr>
          </a:p>
        </p:txBody>
      </p:sp>
      <p:sp>
        <p:nvSpPr>
          <p:cNvPr id="5" name="TextBox 4"/>
          <p:cNvSpPr txBox="1"/>
          <p:nvPr/>
        </p:nvSpPr>
        <p:spPr>
          <a:xfrm>
            <a:off x="3502443" y="1395133"/>
            <a:ext cx="4425137" cy="523220"/>
          </a:xfrm>
          <a:prstGeom prst="rect">
            <a:avLst/>
          </a:prstGeom>
          <a:noFill/>
        </p:spPr>
        <p:txBody>
          <a:bodyPr wrap="square" rtlCol="0">
            <a:spAutoFit/>
          </a:bodyPr>
          <a:lstStyle/>
          <a:p>
            <a:pPr lvl="0" algn="ctr">
              <a:defRPr/>
            </a:pPr>
            <a:r>
              <a:rPr lang="zh-CN" altLang="en-US" sz="2800" b="1" kern="0" dirty="0" smtClean="0">
                <a:latin typeface="Arial" pitchFamily="34" charset="0"/>
                <a:ea typeface="微软雅黑" pitchFamily="34" charset="-122"/>
                <a:cs typeface="Arial" pitchFamily="34" charset="0"/>
              </a:rPr>
              <a:t>规划</a:t>
            </a:r>
            <a:r>
              <a:rPr lang="zh-CN" altLang="en-US" sz="2800" b="1" kern="0" dirty="0">
                <a:latin typeface="Arial" pitchFamily="34" charset="0"/>
                <a:ea typeface="微软雅黑" pitchFamily="34" charset="-122"/>
                <a:cs typeface="Arial" pitchFamily="34" charset="0"/>
              </a:rPr>
              <a:t>背景</a:t>
            </a:r>
            <a:endParaRPr kumimoji="0" lang="en-US" altLang="zh-CN" sz="2800" b="1" i="0" u="none" strike="noStrike" kern="0" cap="none" spc="0" normalizeH="0" baseline="0" noProof="0" dirty="0">
              <a:ln>
                <a:noFill/>
              </a:ln>
              <a:effectLst/>
              <a:uLnTx/>
              <a:uFillTx/>
              <a:latin typeface="Arial" pitchFamily="34" charset="0"/>
              <a:ea typeface="微软雅黑" pitchFamily="34" charset="-122"/>
              <a:cs typeface="Arial" pitchFamily="34" charset="0"/>
            </a:endParaRPr>
          </a:p>
        </p:txBody>
      </p:sp>
      <p:sp>
        <p:nvSpPr>
          <p:cNvPr id="6" name="TextBox 5"/>
          <p:cNvSpPr txBox="1"/>
          <p:nvPr/>
        </p:nvSpPr>
        <p:spPr>
          <a:xfrm>
            <a:off x="3502443" y="2079221"/>
            <a:ext cx="4528477" cy="523220"/>
          </a:xfrm>
          <a:prstGeom prst="rect">
            <a:avLst/>
          </a:prstGeom>
          <a:noFill/>
        </p:spPr>
        <p:txBody>
          <a:bodyPr wrap="square" rtlCol="0">
            <a:spAutoFit/>
          </a:bodyPr>
          <a:lstStyle/>
          <a:p>
            <a:pPr algn="ctr">
              <a:defRPr/>
            </a:pPr>
            <a:r>
              <a:rPr lang="zh-CN" altLang="en-US" sz="2800" b="1" kern="0" dirty="0" smtClean="0">
                <a:latin typeface="Arial" pitchFamily="34" charset="0"/>
                <a:ea typeface="微软雅黑" pitchFamily="34" charset="-122"/>
                <a:cs typeface="Arial" pitchFamily="34" charset="0"/>
              </a:rPr>
              <a:t>规划</a:t>
            </a:r>
            <a:r>
              <a:rPr lang="zh-CN" altLang="en-US" sz="2800" b="1" kern="0" dirty="0">
                <a:latin typeface="Arial" pitchFamily="34" charset="0"/>
                <a:ea typeface="微软雅黑" pitchFamily="34" charset="-122"/>
                <a:cs typeface="Arial" pitchFamily="34" charset="0"/>
              </a:rPr>
              <a:t>思路</a:t>
            </a:r>
            <a:endParaRPr lang="en-US" altLang="zh-CN" sz="2800" b="1" kern="0" dirty="0">
              <a:latin typeface="Arial" pitchFamily="34" charset="0"/>
              <a:ea typeface="微软雅黑" pitchFamily="34" charset="-122"/>
              <a:cs typeface="Arial" pitchFamily="34" charset="0"/>
            </a:endParaRPr>
          </a:p>
        </p:txBody>
      </p:sp>
      <p:sp>
        <p:nvSpPr>
          <p:cNvPr id="7" name="TextBox 6"/>
          <p:cNvSpPr txBox="1"/>
          <p:nvPr/>
        </p:nvSpPr>
        <p:spPr>
          <a:xfrm>
            <a:off x="3417324" y="2924944"/>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smtClean="0">
                <a:solidFill>
                  <a:schemeClr val="tx1"/>
                </a:solidFill>
              </a:rPr>
              <a:t>3.0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8" name="TextBox 7"/>
          <p:cNvSpPr txBox="1"/>
          <p:nvPr/>
        </p:nvSpPr>
        <p:spPr>
          <a:xfrm>
            <a:off x="4096741" y="2833772"/>
            <a:ext cx="3355579" cy="523220"/>
          </a:xfrm>
          <a:prstGeom prst="rect">
            <a:avLst/>
          </a:prstGeom>
          <a:noFill/>
        </p:spPr>
        <p:txBody>
          <a:bodyPr wrap="square" rtlCol="0">
            <a:spAutoFit/>
          </a:bodyPr>
          <a:lstStyle/>
          <a:p>
            <a:pPr lvl="0" algn="ctr">
              <a:defRPr/>
            </a:pPr>
            <a:r>
              <a:rPr lang="zh-CN" altLang="en-US" sz="2800" b="1" kern="0" dirty="0" smtClean="0">
                <a:latin typeface="Arial" pitchFamily="34" charset="0"/>
                <a:ea typeface="微软雅黑" pitchFamily="34" charset="-122"/>
                <a:cs typeface="Arial" pitchFamily="34" charset="0"/>
              </a:rPr>
              <a:t>规划内容</a:t>
            </a:r>
            <a:endParaRPr lang="en-US" altLang="zh-CN" sz="2800" b="1" kern="0" dirty="0">
              <a:latin typeface="Arial" pitchFamily="34" charset="0"/>
              <a:ea typeface="微软雅黑" pitchFamily="34" charset="-122"/>
              <a:cs typeface="Arial" pitchFamily="34" charset="0"/>
            </a:endParaRPr>
          </a:p>
        </p:txBody>
      </p:sp>
      <p:sp>
        <p:nvSpPr>
          <p:cNvPr id="13" name="TextBox 12"/>
          <p:cNvSpPr txBox="1"/>
          <p:nvPr/>
        </p:nvSpPr>
        <p:spPr>
          <a:xfrm>
            <a:off x="3419872" y="2173389"/>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smtClean="0">
                <a:solidFill>
                  <a:schemeClr val="tx1"/>
                </a:solidFill>
              </a:rPr>
              <a:t>2.0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14" name="圆角矩形 13"/>
          <p:cNvSpPr/>
          <p:nvPr/>
        </p:nvSpPr>
        <p:spPr>
          <a:xfrm>
            <a:off x="3563888" y="1340768"/>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3563888" y="2132856"/>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3563888" y="2852936"/>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2771800" y="476672"/>
            <a:ext cx="3384376" cy="584775"/>
          </a:xfrm>
          <a:prstGeom prst="rect">
            <a:avLst/>
          </a:prstGeom>
          <a:noFill/>
        </p:spPr>
        <p:txBody>
          <a:bodyPr wrap="square" rtlCol="0">
            <a:spAutoFit/>
          </a:bodyPr>
          <a:lstStyle/>
          <a:p>
            <a:pPr algn="ctr"/>
            <a:r>
              <a:rPr lang="zh-CN" altLang="en-US" sz="3200" b="1" dirty="0" smtClean="0">
                <a:latin typeface="黑体" panose="02010609060101010101" pitchFamily="49" charset="-122"/>
                <a:ea typeface="黑体" panose="02010609060101010101" pitchFamily="49" charset="-122"/>
              </a:rPr>
              <a:t>目 录</a:t>
            </a:r>
            <a:endParaRPr lang="zh-CN" altLang="en-US" sz="3200" b="1" dirty="0">
              <a:latin typeface="黑体" panose="02010609060101010101" pitchFamily="49" charset="-122"/>
              <a:ea typeface="黑体" panose="02010609060101010101" pitchFamily="49" charset="-122"/>
            </a:endParaRPr>
          </a:p>
        </p:txBody>
      </p:sp>
      <p:grpSp>
        <p:nvGrpSpPr>
          <p:cNvPr id="23" name="组合 22"/>
          <p:cNvGrpSpPr/>
          <p:nvPr/>
        </p:nvGrpSpPr>
        <p:grpSpPr>
          <a:xfrm>
            <a:off x="1547664" y="2799968"/>
            <a:ext cx="5328592" cy="701040"/>
            <a:chOff x="1547664" y="1791856"/>
            <a:chExt cx="5328592" cy="701040"/>
          </a:xfrm>
        </p:grpSpPr>
        <p:cxnSp>
          <p:nvCxnSpPr>
            <p:cNvPr id="21" name="直接连接符 20"/>
            <p:cNvCxnSpPr/>
            <p:nvPr/>
          </p:nvCxnSpPr>
          <p:spPr>
            <a:xfrm>
              <a:off x="2771800" y="2420888"/>
              <a:ext cx="4104456"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3" descr="C:\Users\Chen\Desktop\360截图20151230115225744.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1035" b="15516"/>
            <a:stretch/>
          </p:blipFill>
          <p:spPr bwMode="auto">
            <a:xfrm>
              <a:off x="1547664" y="1791856"/>
              <a:ext cx="1424940" cy="7010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Lst>
          </p:spPr>
        </p:pic>
      </p:grpSp>
      <p:sp>
        <p:nvSpPr>
          <p:cNvPr id="22" name="TextBox 21"/>
          <p:cNvSpPr txBox="1"/>
          <p:nvPr/>
        </p:nvSpPr>
        <p:spPr>
          <a:xfrm>
            <a:off x="3417324" y="3664188"/>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a:solidFill>
                  <a:schemeClr val="tx1"/>
                </a:solidFill>
              </a:rPr>
              <a:t>4</a:t>
            </a:r>
            <a:r>
              <a:rPr lang="en-US" altLang="zh-CN" sz="3600" dirty="0" smtClean="0">
                <a:solidFill>
                  <a:schemeClr val="tx1"/>
                </a:solidFill>
              </a:rPr>
              <a:t>.0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24" name="TextBox 23"/>
          <p:cNvSpPr txBox="1"/>
          <p:nvPr/>
        </p:nvSpPr>
        <p:spPr>
          <a:xfrm>
            <a:off x="3563888" y="3645024"/>
            <a:ext cx="4425137" cy="523220"/>
          </a:xfrm>
          <a:prstGeom prst="rect">
            <a:avLst/>
          </a:prstGeom>
          <a:noFill/>
        </p:spPr>
        <p:txBody>
          <a:bodyPr wrap="square" rtlCol="0">
            <a:spAutoFit/>
          </a:bodyPr>
          <a:lstStyle/>
          <a:p>
            <a:pPr lvl="0" algn="ctr">
              <a:defRPr/>
            </a:pPr>
            <a:r>
              <a:rPr lang="zh-CN" altLang="en-US" sz="2800" b="1" kern="0" dirty="0">
                <a:latin typeface="Arial" pitchFamily="34" charset="0"/>
                <a:ea typeface="微软雅黑" pitchFamily="34" charset="-122"/>
                <a:cs typeface="Arial" pitchFamily="34" charset="0"/>
              </a:rPr>
              <a:t>保障措施</a:t>
            </a:r>
            <a:endParaRPr lang="en-US" altLang="zh-CN" sz="2800" b="1" kern="0" dirty="0">
              <a:latin typeface="Arial" pitchFamily="34" charset="0"/>
              <a:ea typeface="微软雅黑" pitchFamily="34" charset="-122"/>
              <a:cs typeface="Arial" pitchFamily="34" charset="0"/>
            </a:endParaRPr>
          </a:p>
        </p:txBody>
      </p:sp>
      <p:sp>
        <p:nvSpPr>
          <p:cNvPr id="25" name="圆角矩形 24"/>
          <p:cNvSpPr/>
          <p:nvPr/>
        </p:nvSpPr>
        <p:spPr>
          <a:xfrm>
            <a:off x="3563888" y="3664188"/>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3419872" y="4405637"/>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a:solidFill>
                  <a:schemeClr val="tx1"/>
                </a:solidFill>
              </a:rPr>
              <a:t>5</a:t>
            </a:r>
            <a:r>
              <a:rPr lang="en-US" altLang="zh-CN" sz="3600" dirty="0" smtClean="0">
                <a:solidFill>
                  <a:schemeClr val="tx1"/>
                </a:solidFill>
              </a:rPr>
              <a:t>.0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27" name="TextBox 26"/>
          <p:cNvSpPr txBox="1"/>
          <p:nvPr/>
        </p:nvSpPr>
        <p:spPr>
          <a:xfrm>
            <a:off x="3563888" y="4365104"/>
            <a:ext cx="4425137" cy="523220"/>
          </a:xfrm>
          <a:prstGeom prst="rect">
            <a:avLst/>
          </a:prstGeom>
          <a:noFill/>
        </p:spPr>
        <p:txBody>
          <a:bodyPr wrap="square" rtlCol="0">
            <a:spAutoFit/>
          </a:bodyPr>
          <a:lstStyle/>
          <a:p>
            <a:pPr algn="ctr">
              <a:defRPr/>
            </a:pPr>
            <a:r>
              <a:rPr lang="zh-CN" altLang="en-US" sz="2800" b="1" kern="0" dirty="0">
                <a:latin typeface="Arial" pitchFamily="34" charset="0"/>
                <a:ea typeface="微软雅黑" pitchFamily="34" charset="-122"/>
                <a:cs typeface="Arial" pitchFamily="34" charset="0"/>
              </a:rPr>
              <a:t>演进路线</a:t>
            </a:r>
            <a:endParaRPr lang="en-US" altLang="zh-CN" sz="2800" b="1" kern="0" dirty="0">
              <a:latin typeface="Arial" pitchFamily="34" charset="0"/>
              <a:ea typeface="微软雅黑" pitchFamily="34" charset="-122"/>
              <a:cs typeface="Arial" pitchFamily="34" charset="0"/>
            </a:endParaRPr>
          </a:p>
        </p:txBody>
      </p:sp>
      <p:sp>
        <p:nvSpPr>
          <p:cNvPr id="28" name="圆角矩形 27"/>
          <p:cNvSpPr/>
          <p:nvPr/>
        </p:nvSpPr>
        <p:spPr>
          <a:xfrm>
            <a:off x="3563888" y="4365104"/>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419872" y="5148481"/>
            <a:ext cx="1154676" cy="584775"/>
          </a:xfrm>
          <a:prstGeom prst="rect">
            <a:avLst/>
          </a:prstGeom>
          <a:noFill/>
        </p:spPr>
        <p:txBody>
          <a:bodyPr wrap="square" rtlCol="0">
            <a:spAutoFit/>
          </a:bodyPr>
          <a:lstStyle>
            <a:defPPr>
              <a:defRPr lang="zh-CN"/>
            </a:defPPr>
            <a:lvl1pPr algn="ctr">
              <a:defRPr sz="2800" b="1" kern="0">
                <a:latin typeface="Arial" pitchFamily="34" charset="0"/>
                <a:ea typeface="微软雅黑" pitchFamily="34" charset="-122"/>
                <a:cs typeface="Arial" pitchFamily="34" charset="0"/>
              </a:defRPr>
            </a:lvl1pPr>
          </a:lstStyle>
          <a:p>
            <a:r>
              <a:rPr lang="en-US" altLang="zh-CN" sz="3200" dirty="0"/>
              <a:t>6.0</a:t>
            </a:r>
            <a:endParaRPr lang="zh-CN" altLang="en-US" sz="3200" dirty="0"/>
          </a:p>
        </p:txBody>
      </p:sp>
      <p:sp>
        <p:nvSpPr>
          <p:cNvPr id="30" name="TextBox 29"/>
          <p:cNvSpPr txBox="1"/>
          <p:nvPr/>
        </p:nvSpPr>
        <p:spPr>
          <a:xfrm>
            <a:off x="3563888" y="5107948"/>
            <a:ext cx="4425137" cy="523220"/>
          </a:xfrm>
          <a:prstGeom prst="rect">
            <a:avLst/>
          </a:prstGeom>
          <a:noFill/>
        </p:spPr>
        <p:txBody>
          <a:bodyPr wrap="square" rtlCol="0">
            <a:spAutoFit/>
          </a:bodyPr>
          <a:lstStyle/>
          <a:p>
            <a:pPr algn="ctr">
              <a:defRPr/>
            </a:pPr>
            <a:r>
              <a:rPr lang="zh-CN" altLang="en-US" sz="2800" b="1" kern="0" dirty="0" smtClean="0">
                <a:latin typeface="Arial" pitchFamily="34" charset="0"/>
                <a:ea typeface="微软雅黑" pitchFamily="34" charset="-122"/>
                <a:cs typeface="Arial" pitchFamily="34" charset="0"/>
              </a:rPr>
              <a:t>效果分析</a:t>
            </a:r>
            <a:endParaRPr lang="en-US" altLang="zh-CN" sz="2800" b="1" kern="0" dirty="0">
              <a:latin typeface="Arial" pitchFamily="34" charset="0"/>
              <a:ea typeface="微软雅黑" pitchFamily="34" charset="-122"/>
              <a:cs typeface="Arial" pitchFamily="34" charset="0"/>
            </a:endParaRPr>
          </a:p>
        </p:txBody>
      </p:sp>
      <p:sp>
        <p:nvSpPr>
          <p:cNvPr id="31" name="圆角矩形 30"/>
          <p:cNvSpPr/>
          <p:nvPr/>
        </p:nvSpPr>
        <p:spPr>
          <a:xfrm>
            <a:off x="3563888" y="5107948"/>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419872" y="5940569"/>
            <a:ext cx="1154676" cy="584775"/>
          </a:xfrm>
          <a:prstGeom prst="rect">
            <a:avLst/>
          </a:prstGeom>
          <a:noFill/>
        </p:spPr>
        <p:txBody>
          <a:bodyPr wrap="square" rtlCol="0">
            <a:spAutoFit/>
          </a:bodyPr>
          <a:lstStyle>
            <a:defPPr>
              <a:defRPr lang="zh-CN"/>
            </a:defPPr>
            <a:lvl1pPr algn="ctr">
              <a:defRPr sz="2800" b="1" kern="0">
                <a:latin typeface="Arial" pitchFamily="34" charset="0"/>
                <a:ea typeface="微软雅黑" pitchFamily="34" charset="-122"/>
                <a:cs typeface="Arial" pitchFamily="34" charset="0"/>
              </a:defRPr>
            </a:lvl1pPr>
          </a:lstStyle>
          <a:p>
            <a:r>
              <a:rPr lang="en-US" altLang="zh-CN" sz="3200" dirty="0" smtClean="0"/>
              <a:t>7.0</a:t>
            </a:r>
            <a:endParaRPr lang="zh-CN" altLang="en-US" sz="3200" dirty="0"/>
          </a:p>
        </p:txBody>
      </p:sp>
      <p:sp>
        <p:nvSpPr>
          <p:cNvPr id="33" name="TextBox 32"/>
          <p:cNvSpPr txBox="1"/>
          <p:nvPr/>
        </p:nvSpPr>
        <p:spPr>
          <a:xfrm>
            <a:off x="3707904" y="5900036"/>
            <a:ext cx="4209113" cy="523220"/>
          </a:xfrm>
          <a:prstGeom prst="rect">
            <a:avLst/>
          </a:prstGeom>
          <a:noFill/>
        </p:spPr>
        <p:txBody>
          <a:bodyPr wrap="square" rtlCol="0">
            <a:spAutoFit/>
          </a:bodyPr>
          <a:lstStyle/>
          <a:p>
            <a:pPr algn="ctr">
              <a:defRPr/>
            </a:pPr>
            <a:r>
              <a:rPr lang="zh-CN" altLang="en-US" sz="2800" b="1" kern="0" dirty="0" smtClean="0">
                <a:latin typeface="Arial" pitchFamily="34" charset="0"/>
                <a:ea typeface="微软雅黑" pitchFamily="34" charset="-122"/>
                <a:cs typeface="Arial" pitchFamily="34" charset="0"/>
              </a:rPr>
              <a:t>最终结论</a:t>
            </a:r>
            <a:endParaRPr lang="en-US" altLang="zh-CN" sz="2800" b="1" kern="0" dirty="0">
              <a:latin typeface="Arial" pitchFamily="34" charset="0"/>
              <a:ea typeface="微软雅黑" pitchFamily="34" charset="-122"/>
              <a:cs typeface="Arial" pitchFamily="34" charset="0"/>
            </a:endParaRPr>
          </a:p>
        </p:txBody>
      </p:sp>
      <p:sp>
        <p:nvSpPr>
          <p:cNvPr id="34" name="圆角矩形 33"/>
          <p:cNvSpPr/>
          <p:nvPr/>
        </p:nvSpPr>
        <p:spPr>
          <a:xfrm>
            <a:off x="3563888" y="5949280"/>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xmlns="" val="935497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mph" presetSubtype="0" fill="hold" grpId="0" nodeType="clickEffect">
                                  <p:stCondLst>
                                    <p:cond delay="0"/>
                                  </p:stCondLst>
                                  <p:iterate type="lt">
                                    <p:tmPct val="4000"/>
                                  </p:iterate>
                                  <p:childTnLst>
                                    <p:set>
                                      <p:cBhvr override="childStyle">
                                        <p:cTn id="6" dur="500" fill="hold"/>
                                        <p:tgtEl>
                                          <p:spTgt spid="6"/>
                                        </p:tgtEl>
                                        <p:attrNameLst>
                                          <p:attrName>style.color</p:attrName>
                                        </p:attrNameLst>
                                      </p:cBhvr>
                                      <p:to>
                                        <p:clrVal>
                                          <a:srgbClr val="F2F2F2"/>
                                        </p:clrVal>
                                      </p:to>
                                    </p:set>
                                    <p:set>
                                      <p:cBhvr>
                                        <p:cTn id="7" dur="500" fill="hold"/>
                                        <p:tgtEl>
                                          <p:spTgt spid="6"/>
                                        </p:tgtEl>
                                        <p:attrNameLst>
                                          <p:attrName>fillcolor</p:attrName>
                                        </p:attrNameLst>
                                      </p:cBhvr>
                                      <p:to>
                                        <p:clrVal>
                                          <a:srgbClr val="F2F2F2"/>
                                        </p:clrVal>
                                      </p:to>
                                    </p:set>
                                    <p:set>
                                      <p:cBhvr>
                                        <p:cTn id="8" dur="500" fill="hold"/>
                                        <p:tgtEl>
                                          <p:spTgt spid="6"/>
                                        </p:tgtEl>
                                        <p:attrNameLst>
                                          <p:attrName>fill.type</p:attrName>
                                        </p:attrNameLst>
                                      </p:cBhvr>
                                      <p:to>
                                        <p:strVal val="solid"/>
                                      </p:to>
                                    </p:set>
                                  </p:childTnLst>
                                </p:cTn>
                              </p:par>
                              <p:par>
                                <p:cTn id="9" presetID="16" presetClass="emph" presetSubtype="0" fill="hold" grpId="0" nodeType="withEffect">
                                  <p:stCondLst>
                                    <p:cond delay="0"/>
                                  </p:stCondLst>
                                  <p:iterate type="lt">
                                    <p:tmPct val="4000"/>
                                  </p:iterate>
                                  <p:childTnLst>
                                    <p:set>
                                      <p:cBhvr override="childStyle">
                                        <p:cTn id="10" dur="500" fill="hold"/>
                                        <p:tgtEl>
                                          <p:spTgt spid="5"/>
                                        </p:tgtEl>
                                        <p:attrNameLst>
                                          <p:attrName>style.color</p:attrName>
                                        </p:attrNameLst>
                                      </p:cBhvr>
                                      <p:to>
                                        <p:clrVal>
                                          <a:srgbClr val="F2F2F2"/>
                                        </p:clrVal>
                                      </p:to>
                                    </p:set>
                                    <p:set>
                                      <p:cBhvr>
                                        <p:cTn id="11" dur="500" fill="hold"/>
                                        <p:tgtEl>
                                          <p:spTgt spid="5"/>
                                        </p:tgtEl>
                                        <p:attrNameLst>
                                          <p:attrName>fillcolor</p:attrName>
                                        </p:attrNameLst>
                                      </p:cBhvr>
                                      <p:to>
                                        <p:clrVal>
                                          <a:srgbClr val="F2F2F2"/>
                                        </p:clrVal>
                                      </p:to>
                                    </p:set>
                                    <p:set>
                                      <p:cBhvr>
                                        <p:cTn id="12" dur="500" fill="hold"/>
                                        <p:tgtEl>
                                          <p:spTgt spid="5"/>
                                        </p:tgtEl>
                                        <p:attrNameLst>
                                          <p:attrName>fill.type</p:attrName>
                                        </p:attrNameLst>
                                      </p:cBhvr>
                                      <p:to>
                                        <p:strVal val="solid"/>
                                      </p:to>
                                    </p:set>
                                  </p:childTnLst>
                                </p:cTn>
                              </p:par>
                              <p:par>
                                <p:cTn id="13" presetID="3" presetClass="emph" presetSubtype="2" fill="hold" grpId="0" nodeType="withEffect">
                                  <p:stCondLst>
                                    <p:cond delay="0"/>
                                  </p:stCondLst>
                                  <p:childTnLst>
                                    <p:animClr clrSpc="rgb" dir="cw">
                                      <p:cBhvr override="childStyle">
                                        <p:cTn id="14" dur="250" fill="hold"/>
                                        <p:tgtEl>
                                          <p:spTgt spid="24">
                                            <p:txEl>
                                              <p:pRg st="0" end="0"/>
                                            </p:txEl>
                                          </p:spTgt>
                                        </p:tgtEl>
                                        <p:attrNameLst>
                                          <p:attrName>style.color</p:attrName>
                                        </p:attrNameLst>
                                      </p:cBhvr>
                                      <p:to>
                                        <a:srgbClr val="D8D8D8"/>
                                      </p:to>
                                    </p:animClr>
                                  </p:childTnLst>
                                </p:cTn>
                              </p:par>
                              <p:par>
                                <p:cTn id="15" presetID="3" presetClass="emph" presetSubtype="2" fill="hold" grpId="0" nodeType="withEffect">
                                  <p:stCondLst>
                                    <p:cond delay="0"/>
                                  </p:stCondLst>
                                  <p:childTnLst>
                                    <p:animClr clrSpc="rgb" dir="cw">
                                      <p:cBhvr override="childStyle">
                                        <p:cTn id="16" dur="250" fill="hold"/>
                                        <p:tgtEl>
                                          <p:spTgt spid="27">
                                            <p:txEl>
                                              <p:pRg st="0" end="0"/>
                                            </p:txEl>
                                          </p:spTgt>
                                        </p:tgtEl>
                                        <p:attrNameLst>
                                          <p:attrName>style.color</p:attrName>
                                        </p:attrNameLst>
                                      </p:cBhvr>
                                      <p:to>
                                        <a:srgbClr val="D8D8D8"/>
                                      </p:to>
                                    </p:animClr>
                                  </p:childTnLst>
                                </p:cTn>
                              </p:par>
                              <p:par>
                                <p:cTn id="17" presetID="3" presetClass="emph" presetSubtype="2" fill="hold" grpId="0" nodeType="withEffect">
                                  <p:stCondLst>
                                    <p:cond delay="0"/>
                                  </p:stCondLst>
                                  <p:childTnLst>
                                    <p:animClr clrSpc="rgb" dir="cw">
                                      <p:cBhvr override="childStyle">
                                        <p:cTn id="18" dur="250" fill="hold"/>
                                        <p:tgtEl>
                                          <p:spTgt spid="30">
                                            <p:txEl>
                                              <p:pRg st="0" end="0"/>
                                            </p:txEl>
                                          </p:spTgt>
                                        </p:tgtEl>
                                        <p:attrNameLst>
                                          <p:attrName>style.color</p:attrName>
                                        </p:attrNameLst>
                                      </p:cBhvr>
                                      <p:to>
                                        <a:srgbClr val="D8D8D8"/>
                                      </p:to>
                                    </p:animClr>
                                  </p:childTnLst>
                                </p:cTn>
                              </p:par>
                              <p:par>
                                <p:cTn id="19" presetID="3" presetClass="emph" presetSubtype="2" fill="hold" grpId="0" nodeType="withEffect">
                                  <p:stCondLst>
                                    <p:cond delay="0"/>
                                  </p:stCondLst>
                                  <p:childTnLst>
                                    <p:animClr clrSpc="rgb" dir="cw">
                                      <p:cBhvr override="childStyle">
                                        <p:cTn id="20" dur="250" fill="hold"/>
                                        <p:tgtEl>
                                          <p:spTgt spid="33">
                                            <p:txEl>
                                              <p:pRg st="0" end="0"/>
                                            </p:txEl>
                                          </p:spTgt>
                                        </p:tgtEl>
                                        <p:attrNameLst>
                                          <p:attrName>style.color</p:attrName>
                                        </p:attrNameLst>
                                      </p:cBhvr>
                                      <p:to>
                                        <a:srgbClr val="D8D8D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4" grpId="0" build="allAtOnce"/>
      <p:bldP spid="27" grpId="0" build="allAtOnce"/>
      <p:bldP spid="30" grpId="0" build="allAtOnce"/>
      <p:bldP spid="33" grpId="0" build="allAtOnce"/>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54868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anose="02010609060101010101" pitchFamily="49" charset="-122"/>
                <a:ea typeface="黑体" panose="02010609060101010101" pitchFamily="49" charset="-122"/>
              </a:rPr>
              <a:t>顺义</a:t>
            </a:r>
            <a:r>
              <a:rPr lang="zh-CN" altLang="en-US" sz="2400" b="1" dirty="0" smtClean="0">
                <a:solidFill>
                  <a:schemeClr val="tx1"/>
                </a:solidFill>
                <a:latin typeface="黑体" panose="02010609060101010101" pitchFamily="49" charset="-122"/>
                <a:ea typeface="黑体" panose="02010609060101010101" pitchFamily="49" charset="-122"/>
              </a:rPr>
              <a:t>区“互联网</a:t>
            </a:r>
            <a:r>
              <a:rPr lang="en-US" altLang="zh-CN" sz="2400" b="1" dirty="0" smtClean="0">
                <a:solidFill>
                  <a:schemeClr val="tx1"/>
                </a:solidFill>
                <a:latin typeface="黑体" panose="02010609060101010101" pitchFamily="49" charset="-122"/>
                <a:ea typeface="黑体" panose="02010609060101010101" pitchFamily="49" charset="-122"/>
              </a:rPr>
              <a:t>+</a:t>
            </a:r>
            <a:r>
              <a:rPr lang="zh-CN" altLang="en-US" sz="2400" b="1" dirty="0" smtClean="0">
                <a:solidFill>
                  <a:schemeClr val="tx1"/>
                </a:solidFill>
                <a:latin typeface="黑体" panose="02010609060101010101" pitchFamily="49" charset="-122"/>
                <a:ea typeface="黑体" panose="02010609060101010101" pitchFamily="49" charset="-122"/>
              </a:rPr>
              <a:t>”发展规划的一二三工程</a:t>
            </a:r>
            <a:endParaRPr lang="en-US" altLang="zh-CN" sz="2400" b="1" dirty="0">
              <a:solidFill>
                <a:schemeClr val="tx1"/>
              </a:solidFill>
              <a:latin typeface="黑体" panose="02010609060101010101" pitchFamily="49" charset="-122"/>
              <a:ea typeface="黑体" panose="02010609060101010101" pitchFamily="49" charset="-122"/>
            </a:endParaRPr>
          </a:p>
        </p:txBody>
      </p:sp>
      <p:sp>
        <p:nvSpPr>
          <p:cNvPr id="46" name="AutoShape 4"/>
          <p:cNvSpPr>
            <a:spLocks noChangeArrowheads="1"/>
          </p:cNvSpPr>
          <p:nvPr/>
        </p:nvSpPr>
        <p:spPr bwMode="auto">
          <a:xfrm rot="5400000">
            <a:off x="-2324237" y="1378087"/>
            <a:ext cx="4824413" cy="4963840"/>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noFill/>
            <a:miter lim="800000"/>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47" name="AutoShape 5"/>
          <p:cNvSpPr>
            <a:spLocks noChangeArrowheads="1"/>
          </p:cNvSpPr>
          <p:nvPr/>
        </p:nvSpPr>
        <p:spPr bwMode="auto">
          <a:xfrm rot="5400000" flipH="1">
            <a:off x="-1916588" y="1831056"/>
            <a:ext cx="4032250" cy="4088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FFC000">
              <a:alpha val="40000"/>
            </a:srgbClr>
          </a:solidFill>
          <a:ln w="9525">
            <a:noFill/>
            <a:miter lim="800000"/>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49" name="AutoShape 7"/>
          <p:cNvSpPr>
            <a:spLocks noChangeArrowheads="1"/>
          </p:cNvSpPr>
          <p:nvPr/>
        </p:nvSpPr>
        <p:spPr bwMode="auto">
          <a:xfrm>
            <a:off x="2402031" y="4793208"/>
            <a:ext cx="4600310" cy="508000"/>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pPr eaLnBrk="0" hangingPunct="0"/>
            <a:r>
              <a:rPr lang="en-US" altLang="zh-CN" sz="2400" b="1" dirty="0">
                <a:latin typeface="微软雅黑" pitchFamily="34" charset="-122"/>
                <a:ea typeface="微软雅黑" pitchFamily="34" charset="-122"/>
                <a:cs typeface="Arial" pitchFamily="34" charset="0"/>
              </a:rPr>
              <a:t>3</a:t>
            </a:r>
            <a:r>
              <a:rPr lang="en-US" altLang="zh-CN" sz="2400" b="1" dirty="0" smtClean="0">
                <a:latin typeface="微软雅黑" pitchFamily="34" charset="-122"/>
                <a:ea typeface="微软雅黑" pitchFamily="34" charset="-122"/>
                <a:cs typeface="Arial" pitchFamily="34" charset="0"/>
              </a:rPr>
              <a:t>.3  </a:t>
            </a:r>
            <a:r>
              <a:rPr lang="zh-CN" altLang="en-US" sz="2400" b="1" dirty="0" smtClean="0">
                <a:latin typeface="微软雅黑" pitchFamily="34" charset="-122"/>
                <a:ea typeface="微软雅黑" pitchFamily="34" charset="-122"/>
                <a:cs typeface="Arial" pitchFamily="34" charset="0"/>
              </a:rPr>
              <a:t>三</a:t>
            </a:r>
            <a:r>
              <a:rPr lang="zh-CN" altLang="en-US" sz="2400" b="1" dirty="0">
                <a:latin typeface="微软雅黑" pitchFamily="34" charset="-122"/>
                <a:ea typeface="微软雅黑" pitchFamily="34" charset="-122"/>
                <a:cs typeface="Arial" pitchFamily="34" charset="0"/>
              </a:rPr>
              <a:t>大产业</a:t>
            </a:r>
            <a:r>
              <a:rPr lang="zh-CN" altLang="en-US" sz="2400" b="1" dirty="0" smtClean="0">
                <a:latin typeface="微软雅黑" pitchFamily="34" charset="-122"/>
                <a:ea typeface="微软雅黑" pitchFamily="34" charset="-122"/>
                <a:cs typeface="Arial" pitchFamily="34" charset="0"/>
              </a:rPr>
              <a:t>应用</a:t>
            </a:r>
            <a:endParaRPr lang="zh-CN" altLang="zh-CN" sz="2400" b="1" dirty="0">
              <a:latin typeface="微软雅黑" pitchFamily="34" charset="-122"/>
              <a:ea typeface="微软雅黑" pitchFamily="34" charset="-122"/>
              <a:cs typeface="Arial" pitchFamily="34" charset="0"/>
            </a:endParaRPr>
          </a:p>
        </p:txBody>
      </p:sp>
      <p:sp>
        <p:nvSpPr>
          <p:cNvPr id="50" name="AutoShape 9"/>
          <p:cNvSpPr>
            <a:spLocks noChangeArrowheads="1"/>
          </p:cNvSpPr>
          <p:nvPr/>
        </p:nvSpPr>
        <p:spPr bwMode="auto">
          <a:xfrm>
            <a:off x="2296975" y="2204864"/>
            <a:ext cx="4600310" cy="508000"/>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pPr eaLnBrk="0" hangingPunct="0"/>
            <a:r>
              <a:rPr lang="en-US" altLang="zh-CN" sz="2400" b="1" dirty="0" smtClean="0">
                <a:latin typeface="微软雅黑" pitchFamily="34" charset="-122"/>
                <a:ea typeface="微软雅黑" pitchFamily="34" charset="-122"/>
                <a:cs typeface="Arial" pitchFamily="34" charset="0"/>
              </a:rPr>
              <a:t>3.1  </a:t>
            </a:r>
            <a:r>
              <a:rPr lang="zh-CN" altLang="en-US" sz="2400" b="1" dirty="0" smtClean="0">
                <a:latin typeface="微软雅黑" pitchFamily="34" charset="-122"/>
                <a:ea typeface="微软雅黑" pitchFamily="34" charset="-122"/>
                <a:cs typeface="Arial" pitchFamily="34" charset="0"/>
              </a:rPr>
              <a:t>一个“互联网</a:t>
            </a:r>
            <a:r>
              <a:rPr lang="en-US" altLang="zh-CN" sz="2400" b="1" dirty="0" smtClean="0">
                <a:latin typeface="微软雅黑" pitchFamily="34" charset="-122"/>
                <a:ea typeface="微软雅黑" pitchFamily="34" charset="-122"/>
                <a:cs typeface="Arial" pitchFamily="34" charset="0"/>
              </a:rPr>
              <a:t>+”</a:t>
            </a:r>
            <a:r>
              <a:rPr lang="zh-CN" altLang="en-US" sz="2400" b="1" dirty="0" smtClean="0">
                <a:latin typeface="微软雅黑" pitchFamily="34" charset="-122"/>
                <a:ea typeface="微软雅黑" pitchFamily="34" charset="-122"/>
                <a:cs typeface="Arial" pitchFamily="34" charset="0"/>
              </a:rPr>
              <a:t>能力平台</a:t>
            </a:r>
            <a:endParaRPr lang="zh-CN" altLang="zh-CN" sz="2400" b="1" dirty="0">
              <a:latin typeface="微软雅黑" pitchFamily="34" charset="-122"/>
              <a:ea typeface="微软雅黑" pitchFamily="34" charset="-122"/>
              <a:cs typeface="Arial" pitchFamily="34" charset="0"/>
            </a:endParaRPr>
          </a:p>
        </p:txBody>
      </p:sp>
      <p:grpSp>
        <p:nvGrpSpPr>
          <p:cNvPr id="59" name="Group 18"/>
          <p:cNvGrpSpPr>
            <a:grpSpLocks/>
          </p:cNvGrpSpPr>
          <p:nvPr/>
        </p:nvGrpSpPr>
        <p:grpSpPr bwMode="auto">
          <a:xfrm>
            <a:off x="1979712" y="2311227"/>
            <a:ext cx="396578" cy="381000"/>
            <a:chOff x="0" y="0"/>
            <a:chExt cx="1615" cy="1615"/>
          </a:xfrm>
        </p:grpSpPr>
        <p:sp>
          <p:nvSpPr>
            <p:cNvPr id="60" name="Oval 19"/>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1" name="Oval 20"/>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2" name="Oval 21"/>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63" name="Oval 22"/>
            <p:cNvSpPr>
              <a:spLocks noChangeArrowheads="1"/>
            </p:cNvSpPr>
            <p:nvPr/>
          </p:nvSpPr>
          <p:spPr bwMode="auto">
            <a:xfrm>
              <a:off x="176" y="17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4" name="Oval 23"/>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65" name="Oval 24"/>
            <p:cNvSpPr>
              <a:spLocks noChangeArrowheads="1"/>
            </p:cNvSpPr>
            <p:nvPr/>
          </p:nvSpPr>
          <p:spPr bwMode="auto">
            <a:xfrm>
              <a:off x="259" y="259"/>
              <a:ext cx="1096" cy="1098"/>
            </a:xfrm>
            <a:prstGeom prst="ellipse">
              <a:avLst/>
            </a:prstGeom>
            <a:solidFill>
              <a:schemeClr val="accent1">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grpSp>
        <p:nvGrpSpPr>
          <p:cNvPr id="66" name="Group 32"/>
          <p:cNvGrpSpPr>
            <a:grpSpLocks/>
          </p:cNvGrpSpPr>
          <p:nvPr/>
        </p:nvGrpSpPr>
        <p:grpSpPr bwMode="auto">
          <a:xfrm>
            <a:off x="2051720" y="4894808"/>
            <a:ext cx="396578" cy="381000"/>
            <a:chOff x="0" y="0"/>
            <a:chExt cx="1615" cy="1615"/>
          </a:xfrm>
        </p:grpSpPr>
        <p:sp>
          <p:nvSpPr>
            <p:cNvPr id="67" name="Oval 33"/>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8" name="Oval 34"/>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9" name="Oval 35"/>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70" name="Oval 36"/>
            <p:cNvSpPr>
              <a:spLocks noChangeArrowheads="1"/>
            </p:cNvSpPr>
            <p:nvPr/>
          </p:nvSpPr>
          <p:spPr bwMode="auto">
            <a:xfrm>
              <a:off x="176" y="176"/>
              <a:ext cx="1262" cy="1264"/>
            </a:xfrm>
            <a:prstGeom prst="ellipse">
              <a:avLst/>
            </a:prstGeom>
            <a:gradFill rotWithShape="1">
              <a:gsLst>
                <a:gs pos="0">
                  <a:srgbClr val="000000"/>
                </a:gs>
                <a:gs pos="100000">
                  <a:srgbClr val="8D67E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71" name="Oval 37"/>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72" name="Oval 38"/>
            <p:cNvSpPr>
              <a:spLocks noChangeArrowheads="1"/>
            </p:cNvSpPr>
            <p:nvPr/>
          </p:nvSpPr>
          <p:spPr bwMode="auto">
            <a:xfrm>
              <a:off x="259" y="259"/>
              <a:ext cx="1096" cy="1098"/>
            </a:xfrm>
            <a:prstGeom prst="ellipse">
              <a:avLst/>
            </a:pr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sp>
        <p:nvSpPr>
          <p:cNvPr id="80" name="TextBox 79"/>
          <p:cNvSpPr txBox="1"/>
          <p:nvPr/>
        </p:nvSpPr>
        <p:spPr>
          <a:xfrm>
            <a:off x="855164" y="3068960"/>
            <a:ext cx="553998" cy="2016224"/>
          </a:xfrm>
          <a:prstGeom prst="rect">
            <a:avLst/>
          </a:prstGeom>
          <a:noFill/>
        </p:spPr>
        <p:txBody>
          <a:bodyPr vert="eaVert" wrap="square" rtlCol="0">
            <a:spAutoFit/>
          </a:bodyPr>
          <a:lstStyle/>
          <a:p>
            <a:r>
              <a:rPr lang="zh-CN" altLang="en-US" sz="2400" b="1" dirty="0" smtClean="0">
                <a:solidFill>
                  <a:schemeClr val="bg1"/>
                </a:solidFill>
                <a:latin typeface="微软雅黑" pitchFamily="34" charset="-122"/>
                <a:ea typeface="微软雅黑" pitchFamily="34" charset="-122"/>
              </a:rPr>
              <a:t>规  划  内  容</a:t>
            </a:r>
            <a:endParaRPr lang="zh-CN" altLang="en-US" sz="2400" b="1" dirty="0">
              <a:solidFill>
                <a:schemeClr val="bg1"/>
              </a:solidFill>
              <a:latin typeface="微软雅黑" pitchFamily="34" charset="-122"/>
              <a:ea typeface="微软雅黑" pitchFamily="34" charset="-122"/>
            </a:endParaRPr>
          </a:p>
        </p:txBody>
      </p:sp>
      <p:sp>
        <p:nvSpPr>
          <p:cNvPr id="81" name="TextBox 80"/>
          <p:cNvSpPr txBox="1"/>
          <p:nvPr/>
        </p:nvSpPr>
        <p:spPr>
          <a:xfrm rot="16200000">
            <a:off x="816403" y="2243626"/>
            <a:ext cx="553998" cy="764507"/>
          </a:xfrm>
          <a:prstGeom prst="rect">
            <a:avLst/>
          </a:prstGeom>
          <a:noFill/>
        </p:spPr>
        <p:txBody>
          <a:bodyPr vert="eaVert" wrap="square" rtlCol="0">
            <a:spAutoFit/>
          </a:bodyPr>
          <a:lstStyle>
            <a:defPPr>
              <a:defRPr lang="zh-CN"/>
            </a:defPPr>
            <a:lvl1pPr>
              <a:defRPr sz="2400" b="1">
                <a:latin typeface="微软雅黑" pitchFamily="34" charset="-122"/>
                <a:ea typeface="微软雅黑" pitchFamily="34" charset="-122"/>
              </a:defRPr>
            </a:lvl1pPr>
          </a:lstStyle>
          <a:p>
            <a:pPr algn="ctr"/>
            <a:r>
              <a:rPr lang="en-US" altLang="zh-CN" dirty="0">
                <a:solidFill>
                  <a:schemeClr val="bg1"/>
                </a:solidFill>
              </a:rPr>
              <a:t>3</a:t>
            </a:r>
            <a:r>
              <a:rPr lang="en-US" altLang="zh-CN" dirty="0" smtClean="0">
                <a:solidFill>
                  <a:schemeClr val="bg1"/>
                </a:solidFill>
              </a:rPr>
              <a:t>.0</a:t>
            </a:r>
            <a:endParaRPr lang="zh-CN" altLang="en-US" dirty="0">
              <a:solidFill>
                <a:schemeClr val="bg1"/>
              </a:solidFill>
            </a:endParaRPr>
          </a:p>
        </p:txBody>
      </p:sp>
      <p:sp>
        <p:nvSpPr>
          <p:cNvPr id="82" name="AutoShape 9"/>
          <p:cNvSpPr>
            <a:spLocks noChangeArrowheads="1"/>
          </p:cNvSpPr>
          <p:nvPr/>
        </p:nvSpPr>
        <p:spPr bwMode="auto">
          <a:xfrm>
            <a:off x="2635986" y="3497064"/>
            <a:ext cx="4600310" cy="508000"/>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pPr eaLnBrk="0" hangingPunct="0"/>
            <a:r>
              <a:rPr lang="en-US" altLang="zh-CN" sz="2400" b="1" dirty="0">
                <a:latin typeface="微软雅黑" pitchFamily="34" charset="-122"/>
                <a:ea typeface="微软雅黑" pitchFamily="34" charset="-122"/>
                <a:cs typeface="Arial" pitchFamily="34" charset="0"/>
              </a:rPr>
              <a:t>3</a:t>
            </a:r>
            <a:r>
              <a:rPr lang="en-US" altLang="zh-CN" sz="2400" b="1" dirty="0" smtClean="0">
                <a:latin typeface="微软雅黑" pitchFamily="34" charset="-122"/>
                <a:ea typeface="微软雅黑" pitchFamily="34" charset="-122"/>
                <a:cs typeface="Arial" pitchFamily="34" charset="0"/>
              </a:rPr>
              <a:t>.2  </a:t>
            </a:r>
            <a:r>
              <a:rPr lang="zh-CN" altLang="en-US" sz="2400" b="1" dirty="0" smtClean="0">
                <a:latin typeface="微软雅黑" pitchFamily="34" charset="-122"/>
                <a:ea typeface="微软雅黑" pitchFamily="34" charset="-122"/>
                <a:cs typeface="Arial" pitchFamily="34" charset="0"/>
              </a:rPr>
              <a:t>二</a:t>
            </a:r>
            <a:r>
              <a:rPr lang="zh-CN" altLang="en-US" sz="2400" b="1" dirty="0">
                <a:latin typeface="微软雅黑" pitchFamily="34" charset="-122"/>
                <a:ea typeface="微软雅黑" pitchFamily="34" charset="-122"/>
                <a:cs typeface="Arial" pitchFamily="34" charset="0"/>
              </a:rPr>
              <a:t>项核心</a:t>
            </a:r>
            <a:r>
              <a:rPr lang="zh-CN" altLang="en-US" sz="2400" b="1" dirty="0" smtClean="0">
                <a:latin typeface="微软雅黑" pitchFamily="34" charset="-122"/>
                <a:ea typeface="微软雅黑" pitchFamily="34" charset="-122"/>
                <a:cs typeface="Arial" pitchFamily="34" charset="0"/>
              </a:rPr>
              <a:t>技术</a:t>
            </a:r>
            <a:endParaRPr lang="zh-CN" altLang="zh-CN" sz="2400" b="1" dirty="0">
              <a:latin typeface="微软雅黑" pitchFamily="34" charset="-122"/>
              <a:ea typeface="微软雅黑" pitchFamily="34" charset="-122"/>
              <a:cs typeface="Arial" pitchFamily="34" charset="0"/>
            </a:endParaRPr>
          </a:p>
        </p:txBody>
      </p:sp>
      <p:grpSp>
        <p:nvGrpSpPr>
          <p:cNvPr id="83" name="Group 18"/>
          <p:cNvGrpSpPr>
            <a:grpSpLocks/>
          </p:cNvGrpSpPr>
          <p:nvPr/>
        </p:nvGrpSpPr>
        <p:grpSpPr bwMode="auto">
          <a:xfrm>
            <a:off x="2318723" y="3603427"/>
            <a:ext cx="396578" cy="381000"/>
            <a:chOff x="0" y="0"/>
            <a:chExt cx="1615" cy="1615"/>
          </a:xfrm>
        </p:grpSpPr>
        <p:sp>
          <p:nvSpPr>
            <p:cNvPr id="84" name="Oval 19"/>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85" name="Oval 20"/>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86" name="Oval 21"/>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87" name="Oval 22"/>
            <p:cNvSpPr>
              <a:spLocks noChangeArrowheads="1"/>
            </p:cNvSpPr>
            <p:nvPr/>
          </p:nvSpPr>
          <p:spPr bwMode="auto">
            <a:xfrm>
              <a:off x="176" y="17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88" name="Oval 23"/>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89" name="Oval 24"/>
            <p:cNvSpPr>
              <a:spLocks noChangeArrowheads="1"/>
            </p:cNvSpPr>
            <p:nvPr/>
          </p:nvSpPr>
          <p:spPr bwMode="auto">
            <a:xfrm>
              <a:off x="259" y="259"/>
              <a:ext cx="1096" cy="1098"/>
            </a:xfrm>
            <a:prstGeom prst="ellipse">
              <a:avLst/>
            </a:prstGeom>
            <a:solidFill>
              <a:schemeClr val="accent1">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sp>
        <p:nvSpPr>
          <p:cNvPr id="2" name="灯片编号占位符 1"/>
          <p:cNvSpPr>
            <a:spLocks noGrp="1"/>
          </p:cNvSpPr>
          <p:nvPr>
            <p:ph type="sldNum" sz="quarter" idx="12"/>
          </p:nvPr>
        </p:nvSpPr>
        <p:spPr/>
        <p:txBody>
          <a:bodyPr/>
          <a:lstStyle/>
          <a:p>
            <a:fld id="{57F98C0C-FAF2-480B-87BE-9D56BE4863FC}" type="slidenum">
              <a:rPr lang="zh-CN" altLang="en-US" smtClean="0"/>
              <a:pPr/>
              <a:t>69</a:t>
            </a:fld>
            <a:endParaRPr lang="zh-CN" altLang="en-US"/>
          </a:p>
        </p:txBody>
      </p:sp>
    </p:spTree>
    <p:extLst>
      <p:ext uri="{BB962C8B-B14F-4D97-AF65-F5344CB8AC3E}">
        <p14:creationId xmlns:p14="http://schemas.microsoft.com/office/powerpoint/2010/main" xmlns="" val="355774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49"/>
                                        </p:tgtEl>
                                        <p:attrNameLst>
                                          <p:attrName>style.opacity</p:attrName>
                                        </p:attrNameLst>
                                      </p:cBhvr>
                                      <p:to>
                                        <p:strVal val="0.5"/>
                                      </p:to>
                                    </p:set>
                                    <p:animEffect filter="image" prLst="opacity: 0.5">
                                      <p:cBhvr rctx="IE">
                                        <p:cTn id="7" dur="indefinite"/>
                                        <p:tgtEl>
                                          <p:spTgt spid="49"/>
                                        </p:tgtEl>
                                      </p:cBhvr>
                                    </p:animEffect>
                                  </p:childTnLst>
                                </p:cTn>
                              </p:par>
                              <p:par>
                                <p:cTn id="8" presetID="9" presetClass="emph" presetSubtype="0" nodeType="withEffect">
                                  <p:stCondLst>
                                    <p:cond delay="0"/>
                                  </p:stCondLst>
                                  <p:childTnLst>
                                    <p:set>
                                      <p:cBhvr rctx="PPT">
                                        <p:cTn id="9" dur="indefinite"/>
                                        <p:tgtEl>
                                          <p:spTgt spid="66"/>
                                        </p:tgtEl>
                                        <p:attrNameLst>
                                          <p:attrName>style.opacity</p:attrName>
                                        </p:attrNameLst>
                                      </p:cBhvr>
                                      <p:to>
                                        <p:strVal val="0.5"/>
                                      </p:to>
                                    </p:set>
                                    <p:animEffect filter="image" prLst="opacity: 0.5">
                                      <p:cBhvr rctx="IE">
                                        <p:cTn id="10" dur="indefinite"/>
                                        <p:tgtEl>
                                          <p:spTgt spid="66"/>
                                        </p:tgtEl>
                                      </p:cBhvr>
                                    </p:animEffect>
                                  </p:childTnLst>
                                </p:cTn>
                              </p:par>
                              <p:par>
                                <p:cTn id="11" presetID="9" presetClass="emph" presetSubtype="0" grpId="0" nodeType="withEffect">
                                  <p:stCondLst>
                                    <p:cond delay="0"/>
                                  </p:stCondLst>
                                  <p:childTnLst>
                                    <p:set>
                                      <p:cBhvr rctx="PPT">
                                        <p:cTn id="12" dur="indefinite"/>
                                        <p:tgtEl>
                                          <p:spTgt spid="82"/>
                                        </p:tgtEl>
                                        <p:attrNameLst>
                                          <p:attrName>style.opacity</p:attrName>
                                        </p:attrNameLst>
                                      </p:cBhvr>
                                      <p:to>
                                        <p:strVal val="0.5"/>
                                      </p:to>
                                    </p:set>
                                    <p:animEffect filter="image" prLst="opacity: 0.5">
                                      <p:cBhvr rctx="IE">
                                        <p:cTn id="13" dur="indefinite"/>
                                        <p:tgtEl>
                                          <p:spTgt spid="82"/>
                                        </p:tgtEl>
                                      </p:cBhvr>
                                    </p:animEffect>
                                  </p:childTnLst>
                                </p:cTn>
                              </p:par>
                              <p:par>
                                <p:cTn id="14" presetID="9" presetClass="emph" presetSubtype="0" nodeType="withEffect">
                                  <p:stCondLst>
                                    <p:cond delay="0"/>
                                  </p:stCondLst>
                                  <p:childTnLst>
                                    <p:set>
                                      <p:cBhvr rctx="PPT">
                                        <p:cTn id="15" dur="indefinite"/>
                                        <p:tgtEl>
                                          <p:spTgt spid="83"/>
                                        </p:tgtEl>
                                        <p:attrNameLst>
                                          <p:attrName>style.opacity</p:attrName>
                                        </p:attrNameLst>
                                      </p:cBhvr>
                                      <p:to>
                                        <p:strVal val="0.5"/>
                                      </p:to>
                                    </p:set>
                                    <p:animEffect filter="image" prLst="opacity: 0.5">
                                      <p:cBhvr rctx="IE">
                                        <p:cTn id="16" dur="indefinite"/>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8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7</a:t>
            </a:fld>
            <a:endParaRPr lang="zh-CN" altLang="en-US"/>
          </a:p>
        </p:txBody>
      </p:sp>
      <p:sp>
        <p:nvSpPr>
          <p:cNvPr id="44" name="Text Box 3"/>
          <p:cNvSpPr txBox="1">
            <a:spLocks noChangeArrowheads="1"/>
          </p:cNvSpPr>
          <p:nvPr/>
        </p:nvSpPr>
        <p:spPr bwMode="auto">
          <a:xfrm>
            <a:off x="1660525" y="722313"/>
            <a:ext cx="184150" cy="3667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zh-CN">
              <a:cs typeface="Arial" pitchFamily="34" charset="0"/>
            </a:endParaRPr>
          </a:p>
        </p:txBody>
      </p:sp>
      <p:sp>
        <p:nvSpPr>
          <p:cNvPr id="45" name="AutoShape 4"/>
          <p:cNvSpPr>
            <a:spLocks noChangeArrowheads="1"/>
          </p:cNvSpPr>
          <p:nvPr/>
        </p:nvSpPr>
        <p:spPr bwMode="auto">
          <a:xfrm rot="5400000">
            <a:off x="-2122215" y="1176065"/>
            <a:ext cx="4824413" cy="5367884"/>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noFill/>
            <a:miter lim="800000"/>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46" name="AutoShape 5"/>
          <p:cNvSpPr>
            <a:spLocks noChangeArrowheads="1"/>
          </p:cNvSpPr>
          <p:nvPr/>
        </p:nvSpPr>
        <p:spPr bwMode="auto">
          <a:xfrm rot="5400000" flipH="1">
            <a:off x="-1713624" y="1664677"/>
            <a:ext cx="4032250" cy="4420820"/>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FFC000">
              <a:alpha val="40000"/>
            </a:srgbClr>
          </a:solidFill>
          <a:ln w="9525">
            <a:noFill/>
            <a:miter lim="800000"/>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48" name="AutoShape 7"/>
          <p:cNvSpPr>
            <a:spLocks noChangeArrowheads="1"/>
          </p:cNvSpPr>
          <p:nvPr/>
        </p:nvSpPr>
        <p:spPr bwMode="auto">
          <a:xfrm>
            <a:off x="2909605" y="4221088"/>
            <a:ext cx="5694843" cy="813222"/>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r>
              <a:rPr lang="en-US" altLang="zh-CN" sz="2000" b="1" dirty="0" smtClean="0">
                <a:ea typeface="微软雅黑" pitchFamily="34" charset="-122"/>
                <a:sym typeface="Arial" pitchFamily="34" charset="0"/>
              </a:rPr>
              <a:t>1.2   </a:t>
            </a:r>
            <a:r>
              <a:rPr lang="zh-CN" altLang="en-US" sz="2000" b="1" dirty="0" smtClean="0">
                <a:ea typeface="微软雅黑" pitchFamily="34" charset="-122"/>
                <a:sym typeface="Arial" pitchFamily="34" charset="0"/>
              </a:rPr>
              <a:t>战略</a:t>
            </a:r>
            <a:r>
              <a:rPr lang="zh-CN" altLang="en-US" sz="2000" b="1" dirty="0">
                <a:ea typeface="微软雅黑" pitchFamily="34" charset="-122"/>
                <a:sym typeface="Arial" pitchFamily="34" charset="0"/>
              </a:rPr>
              <a:t>定位分析</a:t>
            </a:r>
          </a:p>
        </p:txBody>
      </p:sp>
      <p:sp>
        <p:nvSpPr>
          <p:cNvPr id="50" name="AutoShape 9"/>
          <p:cNvSpPr>
            <a:spLocks noChangeArrowheads="1"/>
          </p:cNvSpPr>
          <p:nvPr/>
        </p:nvSpPr>
        <p:spPr bwMode="auto">
          <a:xfrm>
            <a:off x="2873867" y="2420888"/>
            <a:ext cx="5730582" cy="910208"/>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r>
              <a:rPr lang="en-US" altLang="zh-CN" sz="2000" b="1" dirty="0" smtClean="0">
                <a:ea typeface="微软雅黑" pitchFamily="34" charset="-122"/>
                <a:sym typeface="Arial" pitchFamily="34" charset="0"/>
              </a:rPr>
              <a:t>1.1   </a:t>
            </a:r>
            <a:r>
              <a:rPr lang="zh-CN" altLang="en-US" sz="2000" b="1" dirty="0" smtClean="0">
                <a:ea typeface="微软雅黑" pitchFamily="34" charset="-122"/>
                <a:sym typeface="Arial" pitchFamily="34" charset="0"/>
              </a:rPr>
              <a:t>宏观</a:t>
            </a:r>
            <a:r>
              <a:rPr lang="zh-CN" altLang="en-US" sz="2000" b="1" dirty="0">
                <a:ea typeface="微软雅黑" pitchFamily="34" charset="-122"/>
                <a:sym typeface="Arial" pitchFamily="34" charset="0"/>
              </a:rPr>
              <a:t>环境分析 </a:t>
            </a:r>
          </a:p>
        </p:txBody>
      </p:sp>
      <p:grpSp>
        <p:nvGrpSpPr>
          <p:cNvPr id="59" name="Group 18"/>
          <p:cNvGrpSpPr>
            <a:grpSpLocks/>
          </p:cNvGrpSpPr>
          <p:nvPr/>
        </p:nvGrpSpPr>
        <p:grpSpPr bwMode="auto">
          <a:xfrm>
            <a:off x="2530780" y="2697163"/>
            <a:ext cx="428859" cy="381000"/>
            <a:chOff x="0" y="0"/>
            <a:chExt cx="1615" cy="1615"/>
          </a:xfrm>
        </p:grpSpPr>
        <p:sp>
          <p:nvSpPr>
            <p:cNvPr id="60" name="Oval 19"/>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1" name="Oval 20"/>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2" name="Oval 21"/>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63" name="Oval 22"/>
            <p:cNvSpPr>
              <a:spLocks noChangeArrowheads="1"/>
            </p:cNvSpPr>
            <p:nvPr/>
          </p:nvSpPr>
          <p:spPr bwMode="auto">
            <a:xfrm>
              <a:off x="176" y="17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4" name="Oval 23"/>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65" name="Oval 24"/>
            <p:cNvSpPr>
              <a:spLocks noChangeArrowheads="1"/>
            </p:cNvSpPr>
            <p:nvPr/>
          </p:nvSpPr>
          <p:spPr bwMode="auto">
            <a:xfrm>
              <a:off x="259" y="259"/>
              <a:ext cx="1096" cy="1098"/>
            </a:xfrm>
            <a:prstGeom prst="ellipse">
              <a:avLst/>
            </a:prstGeom>
            <a:solidFill>
              <a:schemeClr val="accent1">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grpSp>
        <p:nvGrpSpPr>
          <p:cNvPr id="73" name="Group 32"/>
          <p:cNvGrpSpPr>
            <a:grpSpLocks/>
          </p:cNvGrpSpPr>
          <p:nvPr/>
        </p:nvGrpSpPr>
        <p:grpSpPr bwMode="auto">
          <a:xfrm>
            <a:off x="2530780" y="4373563"/>
            <a:ext cx="428859" cy="381000"/>
            <a:chOff x="0" y="0"/>
            <a:chExt cx="1615" cy="1615"/>
          </a:xfrm>
        </p:grpSpPr>
        <p:sp>
          <p:nvSpPr>
            <p:cNvPr id="74" name="Oval 33"/>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75" name="Oval 34"/>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76" name="Oval 35"/>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77" name="Oval 36"/>
            <p:cNvSpPr>
              <a:spLocks noChangeArrowheads="1"/>
            </p:cNvSpPr>
            <p:nvPr/>
          </p:nvSpPr>
          <p:spPr bwMode="auto">
            <a:xfrm>
              <a:off x="176" y="176"/>
              <a:ext cx="1262" cy="1264"/>
            </a:xfrm>
            <a:prstGeom prst="ellipse">
              <a:avLst/>
            </a:prstGeom>
            <a:gradFill rotWithShape="1">
              <a:gsLst>
                <a:gs pos="0">
                  <a:srgbClr val="000000"/>
                </a:gs>
                <a:gs pos="100000">
                  <a:srgbClr val="8D67E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78" name="Oval 37"/>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79" name="Oval 38"/>
            <p:cNvSpPr>
              <a:spLocks noChangeArrowheads="1"/>
            </p:cNvSpPr>
            <p:nvPr/>
          </p:nvSpPr>
          <p:spPr bwMode="auto">
            <a:xfrm>
              <a:off x="259" y="259"/>
              <a:ext cx="1096" cy="1098"/>
            </a:xfrm>
            <a:prstGeom prst="ellipse">
              <a:avLst/>
            </a:pr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sp>
        <p:nvSpPr>
          <p:cNvPr id="88" name="TextBox 87"/>
          <p:cNvSpPr txBox="1"/>
          <p:nvPr/>
        </p:nvSpPr>
        <p:spPr>
          <a:xfrm>
            <a:off x="855164" y="3068960"/>
            <a:ext cx="553998" cy="2016224"/>
          </a:xfrm>
          <a:prstGeom prst="rect">
            <a:avLst/>
          </a:prstGeom>
          <a:noFill/>
        </p:spPr>
        <p:txBody>
          <a:bodyPr vert="eaVert" wrap="square" rtlCol="0">
            <a:spAutoFit/>
          </a:bodyPr>
          <a:lstStyle/>
          <a:p>
            <a:r>
              <a:rPr lang="zh-CN" altLang="en-US" sz="2400" b="1" dirty="0" smtClean="0">
                <a:solidFill>
                  <a:schemeClr val="bg1"/>
                </a:solidFill>
                <a:latin typeface="微软雅黑" pitchFamily="34" charset="-122"/>
                <a:ea typeface="微软雅黑" pitchFamily="34" charset="-122"/>
              </a:rPr>
              <a:t>规  划  背  景 </a:t>
            </a:r>
            <a:endParaRPr lang="zh-CN" altLang="en-US" sz="2400" b="1" dirty="0">
              <a:solidFill>
                <a:schemeClr val="bg1"/>
              </a:solidFill>
              <a:latin typeface="微软雅黑" pitchFamily="34" charset="-122"/>
              <a:ea typeface="微软雅黑" pitchFamily="34" charset="-122"/>
            </a:endParaRPr>
          </a:p>
        </p:txBody>
      </p:sp>
      <p:sp>
        <p:nvSpPr>
          <p:cNvPr id="89" name="TextBox 88"/>
          <p:cNvSpPr txBox="1"/>
          <p:nvPr/>
        </p:nvSpPr>
        <p:spPr>
          <a:xfrm rot="16200000">
            <a:off x="888411" y="2243626"/>
            <a:ext cx="553998" cy="764507"/>
          </a:xfrm>
          <a:prstGeom prst="rect">
            <a:avLst/>
          </a:prstGeom>
          <a:noFill/>
        </p:spPr>
        <p:txBody>
          <a:bodyPr vert="eaVert" wrap="square" rtlCol="0">
            <a:spAutoFit/>
          </a:bodyPr>
          <a:lstStyle>
            <a:defPPr>
              <a:defRPr lang="zh-CN"/>
            </a:defPPr>
            <a:lvl1pPr>
              <a:defRPr sz="2400" b="1">
                <a:latin typeface="微软雅黑" pitchFamily="34" charset="-122"/>
                <a:ea typeface="微软雅黑" pitchFamily="34" charset="-122"/>
              </a:defRPr>
            </a:lvl1pPr>
          </a:lstStyle>
          <a:p>
            <a:pPr algn="ctr"/>
            <a:r>
              <a:rPr lang="en-US" altLang="zh-CN" dirty="0">
                <a:solidFill>
                  <a:schemeClr val="bg1"/>
                </a:solidFill>
              </a:rPr>
              <a:t>1.0</a:t>
            </a:r>
            <a:endParaRPr lang="zh-CN" altLang="en-US" dirty="0">
              <a:solidFill>
                <a:schemeClr val="bg1"/>
              </a:solidFill>
            </a:endParaRPr>
          </a:p>
        </p:txBody>
      </p:sp>
    </p:spTree>
    <p:extLst>
      <p:ext uri="{BB962C8B-B14F-4D97-AF65-F5344CB8AC3E}">
        <p14:creationId xmlns:p14="http://schemas.microsoft.com/office/powerpoint/2010/main" xmlns="" val="122672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48"/>
                                        </p:tgtEl>
                                        <p:attrNameLst>
                                          <p:attrName>style.opacity</p:attrName>
                                        </p:attrNameLst>
                                      </p:cBhvr>
                                      <p:to>
                                        <p:strVal val="0.5"/>
                                      </p:to>
                                    </p:set>
                                    <p:animEffect filter="image" prLst="opacity: 0.5">
                                      <p:cBhvr rctx="IE">
                                        <p:cTn id="7" dur="indefinite"/>
                                        <p:tgtEl>
                                          <p:spTgt spid="48"/>
                                        </p:tgtEl>
                                      </p:cBhvr>
                                    </p:animEffect>
                                  </p:childTnLst>
                                </p:cTn>
                              </p:par>
                              <p:par>
                                <p:cTn id="8" presetID="9" presetClass="emph" presetSubtype="0" nodeType="withEffect">
                                  <p:stCondLst>
                                    <p:cond delay="0"/>
                                  </p:stCondLst>
                                  <p:childTnLst>
                                    <p:set>
                                      <p:cBhvr rctx="PPT">
                                        <p:cTn id="9" dur="indefinite"/>
                                        <p:tgtEl>
                                          <p:spTgt spid="73"/>
                                        </p:tgtEl>
                                        <p:attrNameLst>
                                          <p:attrName>style.opacity</p:attrName>
                                        </p:attrNameLst>
                                      </p:cBhvr>
                                      <p:to>
                                        <p:strVal val="0.5"/>
                                      </p:to>
                                    </p:set>
                                    <p:animEffect filter="image" prLst="opacity: 0.5">
                                      <p:cBhvr rctx="IE">
                                        <p:cTn id="10" dur="indefinite"/>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54868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chemeClr val="tx1"/>
                </a:solidFill>
                <a:latin typeface="黑体" panose="02010609060101010101" pitchFamily="49" charset="-122"/>
                <a:ea typeface="黑体" panose="02010609060101010101" pitchFamily="49" charset="-122"/>
              </a:rPr>
              <a:t>3.1 </a:t>
            </a:r>
            <a:r>
              <a:rPr lang="zh-CN" altLang="en-US" sz="2400" b="1" dirty="0" smtClean="0">
                <a:solidFill>
                  <a:schemeClr val="tx1"/>
                </a:solidFill>
                <a:latin typeface="黑体" panose="02010609060101010101" pitchFamily="49" charset="-122"/>
                <a:ea typeface="黑体" panose="02010609060101010101" pitchFamily="49" charset="-122"/>
              </a:rPr>
              <a:t>一个“互联网</a:t>
            </a:r>
            <a:r>
              <a:rPr lang="en-US" altLang="zh-CN" sz="2400" b="1" dirty="0" smtClean="0">
                <a:solidFill>
                  <a:schemeClr val="tx1"/>
                </a:solidFill>
                <a:latin typeface="黑体" panose="02010609060101010101" pitchFamily="49" charset="-122"/>
                <a:ea typeface="黑体" panose="02010609060101010101" pitchFamily="49" charset="-122"/>
              </a:rPr>
              <a:t>+</a:t>
            </a:r>
            <a:r>
              <a:rPr lang="zh-CN" altLang="en-US" sz="2400" b="1" dirty="0" smtClean="0">
                <a:solidFill>
                  <a:schemeClr val="tx1"/>
                </a:solidFill>
                <a:latin typeface="黑体" panose="02010609060101010101" pitchFamily="49" charset="-122"/>
                <a:ea typeface="黑体" panose="02010609060101010101" pitchFamily="49" charset="-122"/>
              </a:rPr>
              <a:t>”能力平台</a:t>
            </a:r>
            <a:endParaRPr lang="en-US" altLang="zh-CN" sz="2400" b="1" dirty="0">
              <a:solidFill>
                <a:schemeClr val="tx1"/>
              </a:solidFill>
              <a:latin typeface="黑体" panose="02010609060101010101" pitchFamily="49" charset="-122"/>
              <a:ea typeface="黑体" panose="02010609060101010101" pitchFamily="49" charset="-122"/>
            </a:endParaRPr>
          </a:p>
        </p:txBody>
      </p:sp>
      <p:grpSp>
        <p:nvGrpSpPr>
          <p:cNvPr id="50" name="组合 49"/>
          <p:cNvGrpSpPr/>
          <p:nvPr/>
        </p:nvGrpSpPr>
        <p:grpSpPr>
          <a:xfrm>
            <a:off x="395536" y="1844824"/>
            <a:ext cx="8571725" cy="4824536"/>
            <a:chOff x="395536" y="1844824"/>
            <a:chExt cx="8571725" cy="4824536"/>
          </a:xfrm>
        </p:grpSpPr>
        <p:grpSp>
          <p:nvGrpSpPr>
            <p:cNvPr id="2" name="组合 1"/>
            <p:cNvGrpSpPr/>
            <p:nvPr/>
          </p:nvGrpSpPr>
          <p:grpSpPr>
            <a:xfrm>
              <a:off x="395536" y="1844824"/>
              <a:ext cx="8571725" cy="4824536"/>
              <a:chOff x="395536" y="2132856"/>
              <a:chExt cx="8571725" cy="4536504"/>
            </a:xfrm>
          </p:grpSpPr>
          <p:grpSp>
            <p:nvGrpSpPr>
              <p:cNvPr id="54" name="组合 56"/>
              <p:cNvGrpSpPr/>
              <p:nvPr/>
            </p:nvGrpSpPr>
            <p:grpSpPr>
              <a:xfrm>
                <a:off x="395536" y="2132856"/>
                <a:ext cx="7073341" cy="4536504"/>
                <a:chOff x="467544" y="1556792"/>
                <a:chExt cx="7073341" cy="4536504"/>
              </a:xfrm>
            </p:grpSpPr>
            <p:sp>
              <p:nvSpPr>
                <p:cNvPr id="62" name="Rectangle 7"/>
                <p:cNvSpPr>
                  <a:spLocks noChangeArrowheads="1"/>
                </p:cNvSpPr>
                <p:nvPr/>
              </p:nvSpPr>
              <p:spPr bwMode="auto">
                <a:xfrm>
                  <a:off x="467544" y="1556792"/>
                  <a:ext cx="7073341" cy="4536504"/>
                </a:xfrm>
                <a:prstGeom prst="roundRect">
                  <a:avLst>
                    <a:gd name="adj" fmla="val 3505"/>
                  </a:avLst>
                </a:prstGeom>
                <a:solidFill>
                  <a:schemeClr val="accent1">
                    <a:lumMod val="20000"/>
                    <a:lumOff val="80000"/>
                  </a:schemeClr>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anchor="ctr"/>
                <a:lstStyle/>
                <a:p>
                  <a:pPr algn="ctr" eaLnBrk="1" fontAlgn="auto" hangingPunct="1">
                    <a:spcBef>
                      <a:spcPct val="35000"/>
                    </a:spcBef>
                    <a:spcAft>
                      <a:spcPct val="15000"/>
                    </a:spcAft>
                    <a:buClr>
                      <a:srgbClr val="000000"/>
                    </a:buClr>
                    <a:buFont typeface="Arial" pitchFamily="34" charset="0"/>
                    <a:buNone/>
                    <a:defRPr/>
                  </a:pPr>
                  <a:endParaRPr kumimoji="0" lang="en-US" altLang="zh-CN" sz="1400" kern="0" dirty="0">
                    <a:latin typeface="微软雅黑" pitchFamily="34" charset="-122"/>
                    <a:ea typeface="微软雅黑" pitchFamily="34" charset="-122"/>
                  </a:endParaRPr>
                </a:p>
              </p:txBody>
            </p:sp>
            <p:grpSp>
              <p:nvGrpSpPr>
                <p:cNvPr id="64" name="组合 111"/>
                <p:cNvGrpSpPr/>
                <p:nvPr/>
              </p:nvGrpSpPr>
              <p:grpSpPr>
                <a:xfrm>
                  <a:off x="590735" y="4982194"/>
                  <a:ext cx="5733635" cy="546545"/>
                  <a:chOff x="5100918" y="4386040"/>
                  <a:chExt cx="2493592" cy="483077"/>
                </a:xfrm>
              </p:grpSpPr>
              <p:pic>
                <p:nvPicPr>
                  <p:cNvPr id="89" name="Picture 1026" descr="grosnuage"/>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xmlns="" val="0"/>
                      </a:ext>
                    </a:extLst>
                  </a:blip>
                  <a:srcRect/>
                  <a:stretch>
                    <a:fillRect/>
                  </a:stretch>
                </p:blipFill>
                <p:spPr bwMode="auto">
                  <a:xfrm>
                    <a:off x="5100918" y="4386040"/>
                    <a:ext cx="2493592" cy="4830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0" name="TextBox 84"/>
                  <p:cNvSpPr txBox="1">
                    <a:spLocks noChangeArrowheads="1"/>
                  </p:cNvSpPr>
                  <p:nvPr/>
                </p:nvSpPr>
                <p:spPr bwMode="auto">
                  <a:xfrm>
                    <a:off x="5592204" y="4447477"/>
                    <a:ext cx="1646901" cy="2720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457200" eaLnBrk="0" hangingPunct="0">
                      <a:defRPr sz="1700" b="1">
                        <a:solidFill>
                          <a:schemeClr val="tx1"/>
                        </a:solidFill>
                        <a:latin typeface="Arial" pitchFamily="34" charset="0"/>
                        <a:ea typeface="MS PGothic" pitchFamily="34" charset="-128"/>
                      </a:defRPr>
                    </a:lvl1pPr>
                    <a:lvl2pPr marL="742950" indent="-285750" defTabSz="457200" eaLnBrk="0" hangingPunct="0">
                      <a:defRPr sz="1700" b="1">
                        <a:solidFill>
                          <a:schemeClr val="tx1"/>
                        </a:solidFill>
                        <a:latin typeface="Arial" pitchFamily="34" charset="0"/>
                        <a:ea typeface="MS PGothic" pitchFamily="34" charset="-128"/>
                      </a:defRPr>
                    </a:lvl2pPr>
                    <a:lvl3pPr marL="1143000" indent="-228600" defTabSz="457200" eaLnBrk="0" hangingPunct="0">
                      <a:defRPr sz="1700" b="1">
                        <a:solidFill>
                          <a:schemeClr val="tx1"/>
                        </a:solidFill>
                        <a:latin typeface="Arial" pitchFamily="34" charset="0"/>
                        <a:ea typeface="MS PGothic" pitchFamily="34" charset="-128"/>
                      </a:defRPr>
                    </a:lvl3pPr>
                    <a:lvl4pPr marL="1600200" indent="-228600" defTabSz="457200" eaLnBrk="0" hangingPunct="0">
                      <a:defRPr sz="1700" b="1">
                        <a:solidFill>
                          <a:schemeClr val="tx1"/>
                        </a:solidFill>
                        <a:latin typeface="Arial" pitchFamily="34" charset="0"/>
                        <a:ea typeface="MS PGothic" pitchFamily="34" charset="-128"/>
                      </a:defRPr>
                    </a:lvl4pPr>
                    <a:lvl5pPr marL="2057400" indent="-228600" defTabSz="457200" eaLnBrk="0" hangingPunct="0">
                      <a:defRPr sz="1700" b="1">
                        <a:solidFill>
                          <a:schemeClr val="tx1"/>
                        </a:solidFill>
                        <a:latin typeface="Arial" pitchFamily="34" charset="0"/>
                        <a:ea typeface="MS PGothic" pitchFamily="34" charset="-128"/>
                      </a:defRPr>
                    </a:lvl5pPr>
                    <a:lvl6pPr marL="25146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6pPr>
                    <a:lvl7pPr marL="29718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7pPr>
                    <a:lvl8pPr marL="34290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8pPr>
                    <a:lvl9pPr marL="38862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9pPr>
                  </a:lstStyle>
                  <a:p>
                    <a:pPr algn="ctr" eaLnBrk="1" fontAlgn="auto" hangingPunct="1">
                      <a:spcBef>
                        <a:spcPts val="0"/>
                      </a:spcBef>
                      <a:spcAft>
                        <a:spcPts val="0"/>
                      </a:spcAft>
                      <a:buClr>
                        <a:srgbClr val="000000"/>
                      </a:buClr>
                      <a:buSzPct val="100000"/>
                      <a:buFont typeface="Arial" pitchFamily="34" charset="0"/>
                      <a:buNone/>
                      <a:defRPr/>
                    </a:pPr>
                    <a:r>
                      <a:rPr lang="zh-CN" altLang="en-US" sz="1400" b="0" kern="0" dirty="0" smtClean="0">
                        <a:latin typeface="微软雅黑" pitchFamily="34" charset="-122"/>
                        <a:ea typeface="微软雅黑" pitchFamily="34" charset="-122"/>
                      </a:rPr>
                      <a:t>云计算数据中心</a:t>
                    </a:r>
                    <a:endParaRPr kumimoji="0" lang="zh-CN" altLang="en-US" sz="1400" b="0" kern="0" dirty="0" smtClean="0">
                      <a:latin typeface="微软雅黑" pitchFamily="34" charset="-122"/>
                      <a:ea typeface="微软雅黑" pitchFamily="34" charset="-122"/>
                    </a:endParaRPr>
                  </a:p>
                </p:txBody>
              </p:sp>
            </p:grpSp>
            <p:grpSp>
              <p:nvGrpSpPr>
                <p:cNvPr id="69" name="Group 352"/>
                <p:cNvGrpSpPr>
                  <a:grpSpLocks/>
                </p:cNvGrpSpPr>
                <p:nvPr/>
              </p:nvGrpSpPr>
              <p:grpSpPr bwMode="auto">
                <a:xfrm>
                  <a:off x="595443" y="5497327"/>
                  <a:ext cx="5700712" cy="366568"/>
                  <a:chOff x="1890446" y="5721800"/>
                  <a:chExt cx="5714965" cy="343417"/>
                </a:xfrm>
              </p:grpSpPr>
              <p:sp>
                <p:nvSpPr>
                  <p:cNvPr id="87" name="Cloud 353"/>
                  <p:cNvSpPr>
                    <a:spLocks/>
                  </p:cNvSpPr>
                  <p:nvPr/>
                </p:nvSpPr>
                <p:spPr bwMode="auto">
                  <a:xfrm>
                    <a:off x="1890446" y="5721800"/>
                    <a:ext cx="5714965" cy="343417"/>
                  </a:xfrm>
                  <a:custGeom>
                    <a:avLst/>
                    <a:gdLst>
                      <a:gd name="T0" fmla="*/ 82116750 w 43200"/>
                      <a:gd name="T1" fmla="*/ 1654229 h 43200"/>
                      <a:gd name="T2" fmla="*/ 37794989 w 43200"/>
                      <a:gd name="T3" fmla="*/ 1603861 h 43200"/>
                      <a:gd name="T4" fmla="*/ 121224078 w 43200"/>
                      <a:gd name="T5" fmla="*/ 2205405 h 43200"/>
                      <a:gd name="T6" fmla="*/ 101836622 w 43200"/>
                      <a:gd name="T7" fmla="*/ 2229484 h 43200"/>
                      <a:gd name="T8" fmla="*/ 288327236 w 43200"/>
                      <a:gd name="T9" fmla="*/ 2470257 h 43200"/>
                      <a:gd name="T10" fmla="*/ 276638676 w 43200"/>
                      <a:gd name="T11" fmla="*/ 2360300 h 43200"/>
                      <a:gd name="T12" fmla="*/ 504406388 w 43200"/>
                      <a:gd name="T13" fmla="*/ 2196056 h 43200"/>
                      <a:gd name="T14" fmla="*/ 499734430 w 43200"/>
                      <a:gd name="T15" fmla="*/ 2316689 h 43200"/>
                      <a:gd name="T16" fmla="*/ 597179129 w 43200"/>
                      <a:gd name="T17" fmla="*/ 1450555 h 43200"/>
                      <a:gd name="T18" fmla="*/ 654064210 w 43200"/>
                      <a:gd name="T19" fmla="*/ 1901505 h 43200"/>
                      <a:gd name="T20" fmla="*/ 731369051 w 43200"/>
                      <a:gd name="T21" fmla="*/ 970280 h 43200"/>
                      <a:gd name="T22" fmla="*/ 706032352 w 43200"/>
                      <a:gd name="T23" fmla="*/ 1139389 h 43200"/>
                      <a:gd name="T24" fmla="*/ 670582007 w 43200"/>
                      <a:gd name="T25" fmla="*/ 342892 h 43200"/>
                      <a:gd name="T26" fmla="*/ 671911807 w 43200"/>
                      <a:gd name="T27" fmla="*/ 422769 h 43200"/>
                      <a:gd name="T28" fmla="*/ 508798312 w 43200"/>
                      <a:gd name="T29" fmla="*/ 249740 h 43200"/>
                      <a:gd name="T30" fmla="*/ 521781485 w 43200"/>
                      <a:gd name="T31" fmla="*/ 147876 h 43200"/>
                      <a:gd name="T32" fmla="*/ 387416690 w 43200"/>
                      <a:gd name="T33" fmla="*/ 298272 h 43200"/>
                      <a:gd name="T34" fmla="*/ 393698350 w 43200"/>
                      <a:gd name="T35" fmla="*/ 210438 h 43200"/>
                      <a:gd name="T36" fmla="*/ 244967803 w 43200"/>
                      <a:gd name="T37" fmla="*/ 328106 h 43200"/>
                      <a:gd name="T38" fmla="*/ 267714878 w 43200"/>
                      <a:gd name="T39" fmla="*/ 413293 h 43200"/>
                      <a:gd name="T40" fmla="*/ 72213030 w 43200"/>
                      <a:gd name="T41" fmla="*/ 997769 h 43200"/>
                      <a:gd name="T42" fmla="*/ 68241091 w 43200"/>
                      <a:gd name="T43" fmla="*/ 908099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gradFill rotWithShape="1">
                    <a:gsLst>
                      <a:gs pos="0">
                        <a:srgbClr val="EDEDED"/>
                      </a:gs>
                      <a:gs pos="64999">
                        <a:srgbClr val="D0D0D0"/>
                      </a:gs>
                      <a:gs pos="100000">
                        <a:srgbClr val="BCBCBC"/>
                      </a:gs>
                    </a:gsLst>
                    <a:lin ang="5400000" scaled="1"/>
                  </a:gradFill>
                  <a:ln w="9525" cap="flat" cmpd="sng">
                    <a:solidFill>
                      <a:srgbClr val="7F7F7F"/>
                    </a:solidFill>
                    <a:prstDash val="solid"/>
                    <a:round/>
                    <a:headEnd type="none" w="med" len="med"/>
                    <a:tailEnd type="none" w="med" len="med"/>
                  </a:ln>
                  <a:effectLst>
                    <a:outerShdw blurRad="40000" dist="20000" dir="5400000" rotWithShape="0">
                      <a:srgbClr val="000000">
                        <a:alpha val="37999"/>
                      </a:srgbClr>
                    </a:outerShdw>
                  </a:effectLst>
                </p:spPr>
                <p:txBody>
                  <a:bodyPr/>
                  <a:lstStyle/>
                  <a:p>
                    <a:pPr eaLnBrk="1" fontAlgn="auto" hangingPunct="1">
                      <a:spcBef>
                        <a:spcPts val="0"/>
                      </a:spcBef>
                      <a:spcAft>
                        <a:spcPts val="0"/>
                      </a:spcAft>
                      <a:defRPr/>
                    </a:pPr>
                    <a:endParaRPr kumimoji="0" lang="zh-CN" altLang="en-US" sz="1800" kern="0">
                      <a:solidFill>
                        <a:sysClr val="windowText" lastClr="000000"/>
                      </a:solidFill>
                      <a:latin typeface="微软雅黑" pitchFamily="34" charset="-122"/>
                      <a:ea typeface="微软雅黑" pitchFamily="34" charset="-122"/>
                    </a:endParaRPr>
                  </a:p>
                </p:txBody>
              </p:sp>
              <p:sp>
                <p:nvSpPr>
                  <p:cNvPr id="88" name="TextBox 58"/>
                  <p:cNvSpPr txBox="1">
                    <a:spLocks noChangeArrowheads="1"/>
                  </p:cNvSpPr>
                  <p:nvPr/>
                </p:nvSpPr>
                <p:spPr bwMode="auto">
                  <a:xfrm>
                    <a:off x="2408697" y="5787927"/>
                    <a:ext cx="4368187" cy="245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700" b="1">
                        <a:solidFill>
                          <a:schemeClr val="tx1"/>
                        </a:solidFill>
                        <a:latin typeface="Arial" pitchFamily="34" charset="0"/>
                        <a:ea typeface="MS PGothic" pitchFamily="34" charset="-128"/>
                      </a:defRPr>
                    </a:lvl1pPr>
                    <a:lvl2pPr marL="742950" indent="-285750" eaLnBrk="0" hangingPunct="0">
                      <a:defRPr sz="1700" b="1">
                        <a:solidFill>
                          <a:schemeClr val="tx1"/>
                        </a:solidFill>
                        <a:latin typeface="Arial" pitchFamily="34" charset="0"/>
                        <a:ea typeface="MS PGothic" pitchFamily="34" charset="-128"/>
                      </a:defRPr>
                    </a:lvl2pPr>
                    <a:lvl3pPr marL="1143000" indent="-228600" eaLnBrk="0" hangingPunct="0">
                      <a:defRPr sz="1700" b="1">
                        <a:solidFill>
                          <a:schemeClr val="tx1"/>
                        </a:solidFill>
                        <a:latin typeface="Arial" pitchFamily="34" charset="0"/>
                        <a:ea typeface="MS PGothic" pitchFamily="34" charset="-128"/>
                      </a:defRPr>
                    </a:lvl3pPr>
                    <a:lvl4pPr marL="1600200" indent="-228600" eaLnBrk="0" hangingPunct="0">
                      <a:defRPr sz="1700" b="1">
                        <a:solidFill>
                          <a:schemeClr val="tx1"/>
                        </a:solidFill>
                        <a:latin typeface="Arial" pitchFamily="34" charset="0"/>
                        <a:ea typeface="MS PGothic" pitchFamily="34" charset="-128"/>
                      </a:defRPr>
                    </a:lvl4pPr>
                    <a:lvl5pPr marL="2057400" indent="-228600" eaLnBrk="0" hangingPunct="0">
                      <a:defRPr sz="1700" b="1">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700" b="1">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700" b="1">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700" b="1">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700" b="1">
                        <a:solidFill>
                          <a:schemeClr val="tx1"/>
                        </a:solidFill>
                        <a:latin typeface="Arial" pitchFamily="34" charset="0"/>
                        <a:ea typeface="MS PGothic" pitchFamily="34" charset="-128"/>
                      </a:defRPr>
                    </a:lvl9pPr>
                  </a:lstStyle>
                  <a:p>
                    <a:pPr algn="ctr" eaLnBrk="1" fontAlgn="auto" hangingPunct="1">
                      <a:spcBef>
                        <a:spcPts val="0"/>
                      </a:spcBef>
                      <a:spcAft>
                        <a:spcPts val="0"/>
                      </a:spcAft>
                      <a:defRPr/>
                    </a:pPr>
                    <a:r>
                      <a:rPr kumimoji="0" lang="zh-CN" altLang="en-US" sz="1100" b="0" kern="0" dirty="0" smtClean="0">
                        <a:solidFill>
                          <a:srgbClr val="000000"/>
                        </a:solidFill>
                        <a:latin typeface="微软雅黑" pitchFamily="34" charset="-122"/>
                        <a:ea typeface="微软雅黑" pitchFamily="34" charset="-122"/>
                      </a:rPr>
                      <a:t>物联网</a:t>
                    </a:r>
                    <a:r>
                      <a:rPr kumimoji="0" lang="zh-CN" altLang="en-US" sz="1100" b="0" kern="0" dirty="0">
                        <a:solidFill>
                          <a:srgbClr val="000000"/>
                        </a:solidFill>
                        <a:latin typeface="微软雅黑" pitchFamily="34" charset="-122"/>
                        <a:ea typeface="微软雅黑" pitchFamily="34" charset="-122"/>
                      </a:rPr>
                      <a:t>网络</a:t>
                    </a:r>
                    <a:r>
                      <a:rPr kumimoji="0" lang="zh-CN" altLang="en-US" sz="1100" b="0" kern="0" dirty="0" smtClean="0">
                        <a:solidFill>
                          <a:srgbClr val="000000"/>
                        </a:solidFill>
                        <a:latin typeface="微软雅黑" pitchFamily="34" charset="-122"/>
                        <a:ea typeface="微软雅黑" pitchFamily="34" charset="-122"/>
                      </a:rPr>
                      <a:t>         </a:t>
                    </a:r>
                    <a:r>
                      <a:rPr lang="zh-CN" altLang="en-US" sz="1100" b="0" kern="0" dirty="0" smtClean="0">
                        <a:solidFill>
                          <a:srgbClr val="000000"/>
                        </a:solidFill>
                        <a:latin typeface="微软雅黑" pitchFamily="34" charset="-122"/>
                        <a:ea typeface="微软雅黑" pitchFamily="34" charset="-122"/>
                      </a:rPr>
                      <a:t>互联网</a:t>
                    </a:r>
                    <a:r>
                      <a:rPr kumimoji="0" lang="zh-CN" altLang="en-US" sz="1100" b="0" kern="0" dirty="0" smtClean="0">
                        <a:solidFill>
                          <a:srgbClr val="000000"/>
                        </a:solidFill>
                        <a:latin typeface="微软雅黑" pitchFamily="34" charset="-122"/>
                        <a:ea typeface="微软雅黑" pitchFamily="34" charset="-122"/>
                      </a:rPr>
                      <a:t>网络     通信网网络</a:t>
                    </a:r>
                  </a:p>
                </p:txBody>
              </p:sp>
            </p:grpSp>
            <p:sp>
              <p:nvSpPr>
                <p:cNvPr id="70" name="矩形 69"/>
                <p:cNvSpPr/>
                <p:nvPr/>
              </p:nvSpPr>
              <p:spPr>
                <a:xfrm>
                  <a:off x="683568" y="3791189"/>
                  <a:ext cx="5516207" cy="115105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1" name="矩形 46"/>
                <p:cNvSpPr>
                  <a:spLocks noChangeArrowheads="1"/>
                </p:cNvSpPr>
                <p:nvPr/>
              </p:nvSpPr>
              <p:spPr bwMode="auto">
                <a:xfrm>
                  <a:off x="755576" y="4062026"/>
                  <a:ext cx="1712976" cy="517268"/>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lang="zh-CN" altLang="en-US" sz="1200" kern="0" dirty="0" smtClean="0">
                      <a:solidFill>
                        <a:sysClr val="windowText" lastClr="000000"/>
                      </a:solidFill>
                      <a:latin typeface="微软雅黑" pitchFamily="34" charset="-122"/>
                      <a:ea typeface="微软雅黑" pitchFamily="34" charset="-122"/>
                    </a:rPr>
                    <a:t>大数据中心</a:t>
                  </a:r>
                  <a:endParaRPr kumimoji="0" lang="zh-CN" altLang="en-US" sz="120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73" name="矩形 46"/>
                <p:cNvSpPr>
                  <a:spLocks noChangeArrowheads="1"/>
                </p:cNvSpPr>
                <p:nvPr/>
              </p:nvSpPr>
              <p:spPr bwMode="auto">
                <a:xfrm>
                  <a:off x="4355976" y="4062026"/>
                  <a:ext cx="1748400" cy="517268"/>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lvl="0" algn="ctr">
                    <a:spcBef>
                      <a:spcPct val="75000"/>
                    </a:spcBef>
                    <a:defRPr/>
                  </a:pPr>
                  <a:r>
                    <a:rPr lang="zh-CN" altLang="en-US" sz="1200" kern="0" dirty="0">
                      <a:solidFill>
                        <a:sysClr val="windowText" lastClr="000000"/>
                      </a:solidFill>
                      <a:latin typeface="微软雅黑" pitchFamily="34" charset="-122"/>
                      <a:ea typeface="微软雅黑" pitchFamily="34" charset="-122"/>
                    </a:rPr>
                    <a:t>开发</a:t>
                  </a:r>
                  <a:r>
                    <a:rPr lang="zh-CN" altLang="en-US" sz="1200" kern="0" dirty="0" smtClean="0">
                      <a:solidFill>
                        <a:sysClr val="windowText" lastClr="000000"/>
                      </a:solidFill>
                      <a:latin typeface="微软雅黑" pitchFamily="34" charset="-122"/>
                      <a:ea typeface="微软雅黑" pitchFamily="34" charset="-122"/>
                    </a:rPr>
                    <a:t>测试中心</a:t>
                  </a:r>
                  <a:endParaRPr lang="zh-CN" altLang="en-US" sz="1200" kern="0" dirty="0">
                    <a:solidFill>
                      <a:sysClr val="windowText" lastClr="000000"/>
                    </a:solidFill>
                    <a:latin typeface="微软雅黑" pitchFamily="34" charset="-122"/>
                    <a:ea typeface="微软雅黑" pitchFamily="34" charset="-122"/>
                  </a:endParaRPr>
                </a:p>
              </p:txBody>
            </p:sp>
            <p:sp>
              <p:nvSpPr>
                <p:cNvPr id="75" name="TextBox 74"/>
                <p:cNvSpPr txBox="1"/>
                <p:nvPr/>
              </p:nvSpPr>
              <p:spPr>
                <a:xfrm>
                  <a:off x="2842498" y="1570984"/>
                  <a:ext cx="2438488"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“互联网</a:t>
                  </a: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”能力平台</a:t>
                  </a:r>
                  <a:endParaRPr lang="zh-CN" altLang="en-US" b="1" dirty="0">
                    <a:latin typeface="微软雅黑" pitchFamily="34" charset="-122"/>
                    <a:ea typeface="微软雅黑" pitchFamily="34" charset="-122"/>
                  </a:endParaRPr>
                </a:p>
              </p:txBody>
            </p:sp>
            <p:sp>
              <p:nvSpPr>
                <p:cNvPr id="77" name="TextBox 76"/>
                <p:cNvSpPr txBox="1"/>
                <p:nvPr/>
              </p:nvSpPr>
              <p:spPr>
                <a:xfrm>
                  <a:off x="6324370" y="2727065"/>
                  <a:ext cx="877163"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应用层</a:t>
                  </a:r>
                  <a:endParaRPr lang="zh-CN" altLang="en-US" b="1" dirty="0">
                    <a:latin typeface="微软雅黑" pitchFamily="34" charset="-122"/>
                    <a:ea typeface="微软雅黑" pitchFamily="34" charset="-122"/>
                  </a:endParaRPr>
                </a:p>
              </p:txBody>
            </p:sp>
            <p:cxnSp>
              <p:nvCxnSpPr>
                <p:cNvPr id="78" name="直接连接符 77"/>
                <p:cNvCxnSpPr/>
                <p:nvPr/>
              </p:nvCxnSpPr>
              <p:spPr>
                <a:xfrm>
                  <a:off x="669113" y="3621635"/>
                  <a:ext cx="5524988" cy="0"/>
                </a:xfrm>
                <a:prstGeom prst="line">
                  <a:avLst/>
                </a:prstGeom>
              </p:spPr>
              <p:style>
                <a:lnRef idx="2">
                  <a:schemeClr val="accent1"/>
                </a:lnRef>
                <a:fillRef idx="0">
                  <a:schemeClr val="accent1"/>
                </a:fillRef>
                <a:effectRef idx="1">
                  <a:schemeClr val="accent1"/>
                </a:effectRef>
                <a:fontRef idx="minor">
                  <a:schemeClr val="tx1"/>
                </a:fontRef>
              </p:style>
            </p:cxnSp>
            <p:sp>
              <p:nvSpPr>
                <p:cNvPr id="79" name="TextBox 78"/>
                <p:cNvSpPr txBox="1"/>
                <p:nvPr/>
              </p:nvSpPr>
              <p:spPr>
                <a:xfrm>
                  <a:off x="6320014" y="4140945"/>
                  <a:ext cx="877163"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能力层</a:t>
                  </a:r>
                  <a:endParaRPr lang="zh-CN" altLang="en-US" b="1" dirty="0">
                    <a:latin typeface="微软雅黑" pitchFamily="34" charset="-122"/>
                    <a:ea typeface="微软雅黑" pitchFamily="34" charset="-122"/>
                  </a:endParaRPr>
                </a:p>
              </p:txBody>
            </p:sp>
            <p:sp>
              <p:nvSpPr>
                <p:cNvPr id="80" name="TextBox 79"/>
                <p:cNvSpPr txBox="1"/>
                <p:nvPr/>
              </p:nvSpPr>
              <p:spPr>
                <a:xfrm>
                  <a:off x="6341784" y="4978433"/>
                  <a:ext cx="877163"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资源层</a:t>
                  </a:r>
                  <a:endParaRPr lang="zh-CN" altLang="en-US" b="1" dirty="0">
                    <a:latin typeface="微软雅黑" pitchFamily="34" charset="-122"/>
                    <a:ea typeface="微软雅黑" pitchFamily="34" charset="-122"/>
                  </a:endParaRPr>
                </a:p>
              </p:txBody>
            </p:sp>
            <p:sp>
              <p:nvSpPr>
                <p:cNvPr id="81" name="TextBox 80"/>
                <p:cNvSpPr txBox="1"/>
                <p:nvPr/>
              </p:nvSpPr>
              <p:spPr>
                <a:xfrm>
                  <a:off x="6337428" y="5446441"/>
                  <a:ext cx="877163" cy="369332"/>
                </a:xfrm>
                <a:prstGeom prst="rect">
                  <a:avLst/>
                </a:prstGeom>
                <a:noFill/>
              </p:spPr>
              <p:txBody>
                <a:bodyPr wrap="none" rtlCol="0">
                  <a:spAutoFit/>
                </a:bodyPr>
                <a:lstStyle/>
                <a:p>
                  <a:r>
                    <a:rPr lang="zh-CN" altLang="en-US" b="1" dirty="0" smtClean="0">
                      <a:latin typeface="微软雅黑" pitchFamily="34" charset="-122"/>
                      <a:ea typeface="微软雅黑" pitchFamily="34" charset="-122"/>
                    </a:rPr>
                    <a:t>网络层</a:t>
                  </a:r>
                  <a:endParaRPr lang="zh-CN" altLang="en-US" b="1" dirty="0">
                    <a:latin typeface="微软雅黑" pitchFamily="34" charset="-122"/>
                    <a:ea typeface="微软雅黑" pitchFamily="34" charset="-122"/>
                  </a:endParaRPr>
                </a:p>
              </p:txBody>
            </p:sp>
            <p:sp>
              <p:nvSpPr>
                <p:cNvPr id="82" name="矩形 81"/>
                <p:cNvSpPr/>
                <p:nvPr/>
              </p:nvSpPr>
              <p:spPr>
                <a:xfrm>
                  <a:off x="683568" y="1963046"/>
                  <a:ext cx="5487466" cy="1584176"/>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grpSp>
            <p:nvGrpSpPr>
              <p:cNvPr id="55" name="组合 7"/>
              <p:cNvGrpSpPr/>
              <p:nvPr/>
            </p:nvGrpSpPr>
            <p:grpSpPr>
              <a:xfrm>
                <a:off x="6228184" y="3137217"/>
                <a:ext cx="2739077" cy="3308439"/>
                <a:chOff x="6322539" y="2695086"/>
                <a:chExt cx="2819537" cy="3528587"/>
              </a:xfrm>
            </p:grpSpPr>
            <p:sp>
              <p:nvSpPr>
                <p:cNvPr id="56" name="圆角矩形标注 3"/>
                <p:cNvSpPr/>
                <p:nvPr/>
              </p:nvSpPr>
              <p:spPr>
                <a:xfrm rot="5400000">
                  <a:off x="7263818" y="1904686"/>
                  <a:ext cx="865488" cy="2446287"/>
                </a:xfrm>
                <a:prstGeom prst="wedgeRoundRectCallout">
                  <a:avLst/>
                </a:prstGeom>
                <a:solidFill>
                  <a:schemeClr val="bg2">
                    <a:lumMod val="75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7" name="文本框 11"/>
                <p:cNvSpPr txBox="1"/>
                <p:nvPr/>
              </p:nvSpPr>
              <p:spPr>
                <a:xfrm>
                  <a:off x="6322539" y="2943164"/>
                  <a:ext cx="2819537" cy="339525"/>
                </a:xfrm>
                <a:prstGeom prst="rect">
                  <a:avLst/>
                </a:prstGeom>
                <a:noFill/>
              </p:spPr>
              <p:txBody>
                <a:bodyPr wrap="square" rtlCol="0">
                  <a:spAutoFit/>
                </a:bodyPr>
                <a:lstStyle/>
                <a:p>
                  <a:pPr algn="ctr"/>
                  <a:r>
                    <a:rPr lang="zh-CN" altLang="en-US" sz="1600" b="1" kern="0" dirty="0" smtClean="0">
                      <a:latin typeface="Arial" pitchFamily="34" charset="0"/>
                      <a:ea typeface="微软雅黑" pitchFamily="34" charset="-122"/>
                      <a:cs typeface="Arial" pitchFamily="34" charset="0"/>
                    </a:rPr>
                    <a:t>“三”：</a:t>
                  </a:r>
                  <a:r>
                    <a:rPr lang="zh-CN" altLang="en-US" sz="1600" b="1" kern="0" dirty="0">
                      <a:latin typeface="Arial" pitchFamily="34" charset="0"/>
                      <a:ea typeface="微软雅黑" pitchFamily="34" charset="-122"/>
                      <a:cs typeface="Arial" pitchFamily="34" charset="0"/>
                    </a:rPr>
                    <a:t>三</a:t>
                  </a:r>
                  <a:r>
                    <a:rPr lang="zh-CN" altLang="en-US" sz="1600" b="1" kern="0" dirty="0" smtClean="0">
                      <a:latin typeface="Arial" pitchFamily="34" charset="0"/>
                      <a:ea typeface="微软雅黑" pitchFamily="34" charset="-122"/>
                      <a:cs typeface="Arial" pitchFamily="34" charset="0"/>
                    </a:rPr>
                    <a:t>个</a:t>
                  </a:r>
                  <a:r>
                    <a:rPr lang="zh-CN" altLang="en-US" sz="1600" b="1" kern="0" dirty="0">
                      <a:latin typeface="Arial" pitchFamily="34" charset="0"/>
                      <a:ea typeface="微软雅黑" pitchFamily="34" charset="-122"/>
                      <a:cs typeface="Arial" pitchFamily="34" charset="0"/>
                    </a:rPr>
                    <a:t>重点应用</a:t>
                  </a:r>
                  <a:endParaRPr lang="zh-CN" altLang="en-US" sz="1600" dirty="0"/>
                </a:p>
              </p:txBody>
            </p:sp>
            <p:sp>
              <p:nvSpPr>
                <p:cNvPr id="58" name="圆角矩形标注 57"/>
                <p:cNvSpPr/>
                <p:nvPr/>
              </p:nvSpPr>
              <p:spPr>
                <a:xfrm rot="5400000">
                  <a:off x="7264652" y="3320815"/>
                  <a:ext cx="865488" cy="2444620"/>
                </a:xfrm>
                <a:prstGeom prst="wedgeRoundRectCallout">
                  <a:avLst/>
                </a:prstGeom>
                <a:solidFill>
                  <a:schemeClr val="accent6">
                    <a:lumMod val="40000"/>
                    <a:lumOff val="6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59" name="文本框 8"/>
                <p:cNvSpPr txBox="1"/>
                <p:nvPr/>
              </p:nvSpPr>
              <p:spPr>
                <a:xfrm>
                  <a:off x="6354265" y="4358457"/>
                  <a:ext cx="2565440" cy="339525"/>
                </a:xfrm>
                <a:prstGeom prst="rect">
                  <a:avLst/>
                </a:prstGeom>
                <a:noFill/>
              </p:spPr>
              <p:txBody>
                <a:bodyPr wrap="square" rtlCol="0">
                  <a:spAutoFit/>
                </a:bodyPr>
                <a:lstStyle/>
                <a:p>
                  <a:pPr algn="ctr"/>
                  <a:r>
                    <a:rPr lang="zh-CN" altLang="en-US" sz="1600" b="1" kern="0" dirty="0" smtClean="0">
                      <a:latin typeface="Arial" pitchFamily="34" charset="0"/>
                      <a:ea typeface="微软雅黑" pitchFamily="34" charset="-122"/>
                      <a:cs typeface="Arial" pitchFamily="34" charset="0"/>
                    </a:rPr>
                    <a:t>“两”：三大</a:t>
                  </a:r>
                  <a:r>
                    <a:rPr lang="zh-CN" altLang="en-US" sz="1600" b="1" kern="0" dirty="0">
                      <a:latin typeface="Arial" pitchFamily="34" charset="0"/>
                      <a:ea typeface="微软雅黑" pitchFamily="34" charset="-122"/>
                      <a:cs typeface="Arial" pitchFamily="34" charset="0"/>
                    </a:rPr>
                    <a:t>支撑能力</a:t>
                  </a:r>
                  <a:endParaRPr lang="zh-CN" altLang="en-US" sz="1600" dirty="0"/>
                </a:p>
              </p:txBody>
            </p:sp>
            <p:sp>
              <p:nvSpPr>
                <p:cNvPr id="60" name="圆角矩形标注 59"/>
                <p:cNvSpPr/>
                <p:nvPr/>
              </p:nvSpPr>
              <p:spPr>
                <a:xfrm rot="5400000">
                  <a:off x="7255563" y="4559531"/>
                  <a:ext cx="865488" cy="2462796"/>
                </a:xfrm>
                <a:prstGeom prst="wedgeRoundRectCallout">
                  <a:avLst/>
                </a:prstGeom>
                <a:solidFill>
                  <a:schemeClr val="accent3">
                    <a:lumMod val="40000"/>
                    <a:lumOff val="60000"/>
                  </a:schemeClr>
                </a:solid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zh-CN" altLang="en-US"/>
                </a:p>
              </p:txBody>
            </p:sp>
            <p:sp>
              <p:nvSpPr>
                <p:cNvPr id="61" name="文本框 2"/>
                <p:cNvSpPr txBox="1"/>
                <p:nvPr/>
              </p:nvSpPr>
              <p:spPr>
                <a:xfrm>
                  <a:off x="6508841" y="5424354"/>
                  <a:ext cx="2559111" cy="728729"/>
                </a:xfrm>
                <a:prstGeom prst="rect">
                  <a:avLst/>
                </a:prstGeom>
                <a:noFill/>
              </p:spPr>
              <p:txBody>
                <a:bodyPr wrap="square" rtlCol="0">
                  <a:spAutoFit/>
                </a:bodyPr>
                <a:lstStyle/>
                <a:p>
                  <a:pPr algn="ctr">
                    <a:lnSpc>
                      <a:spcPct val="120000"/>
                    </a:lnSpc>
                  </a:pPr>
                  <a:r>
                    <a:rPr lang="zh-CN" altLang="en-US" sz="1600" b="1" kern="0" dirty="0">
                      <a:latin typeface="微软雅黑" pitchFamily="34" charset="-122"/>
                      <a:ea typeface="微软雅黑" pitchFamily="34" charset="-122"/>
                      <a:cs typeface="Arial" pitchFamily="34" charset="0"/>
                    </a:rPr>
                    <a:t>“一”：</a:t>
                  </a:r>
                  <a:r>
                    <a:rPr lang="zh-CN" altLang="en-US" sz="1600" b="1" kern="0" dirty="0" smtClean="0">
                      <a:latin typeface="微软雅黑" pitchFamily="34" charset="-122"/>
                      <a:ea typeface="微软雅黑" pitchFamily="34" charset="-122"/>
                      <a:cs typeface="Arial" pitchFamily="34" charset="0"/>
                    </a:rPr>
                    <a:t>一个“网络</a:t>
                  </a:r>
                  <a:r>
                    <a:rPr lang="en-US" altLang="zh-CN" sz="1600" b="1" kern="0" dirty="0" smtClean="0">
                      <a:latin typeface="微软雅黑" pitchFamily="34" charset="-122"/>
                      <a:ea typeface="微软雅黑" pitchFamily="34" charset="-122"/>
                      <a:cs typeface="Arial" pitchFamily="34" charset="0"/>
                    </a:rPr>
                    <a:t>+</a:t>
                  </a:r>
                  <a:r>
                    <a:rPr lang="zh-CN" altLang="en-US" sz="1600" b="1" kern="0" dirty="0" smtClean="0">
                      <a:latin typeface="微软雅黑" pitchFamily="34" charset="-122"/>
                      <a:ea typeface="微软雅黑" pitchFamily="34" charset="-122"/>
                      <a:cs typeface="Arial" pitchFamily="34" charset="0"/>
                    </a:rPr>
                    <a:t>云计算”基础设施平台</a:t>
                  </a:r>
                  <a:endParaRPr lang="zh-CN" altLang="en-US" sz="1600" dirty="0">
                    <a:latin typeface="微软雅黑" pitchFamily="34" charset="-122"/>
                    <a:ea typeface="微软雅黑" pitchFamily="34" charset="-122"/>
                  </a:endParaRPr>
                </a:p>
              </p:txBody>
            </p:sp>
          </p:grpSp>
        </p:grpSp>
        <p:sp>
          <p:nvSpPr>
            <p:cNvPr id="45" name="矩形 46"/>
            <p:cNvSpPr>
              <a:spLocks noChangeArrowheads="1"/>
            </p:cNvSpPr>
            <p:nvPr/>
          </p:nvSpPr>
          <p:spPr bwMode="auto">
            <a:xfrm>
              <a:off x="683568" y="3212976"/>
              <a:ext cx="1712976" cy="550110"/>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跨境电商</a:t>
              </a:r>
              <a:endParaRPr kumimoji="0" lang="zh-CN" altLang="en-US" sz="120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46" name="矩形 46"/>
            <p:cNvSpPr>
              <a:spLocks noChangeArrowheads="1"/>
            </p:cNvSpPr>
            <p:nvPr/>
          </p:nvSpPr>
          <p:spPr bwMode="auto">
            <a:xfrm>
              <a:off x="4283968" y="3212976"/>
              <a:ext cx="1748400" cy="550110"/>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lvl="0" algn="ctr">
                <a:spcBef>
                  <a:spcPct val="75000"/>
                </a:spcBef>
                <a:defRPr/>
              </a:pPr>
              <a:r>
                <a:rPr lang="zh-CN" altLang="en-US" sz="1200" kern="0" dirty="0" smtClean="0">
                  <a:solidFill>
                    <a:sysClr val="windowText" lastClr="000000"/>
                  </a:solidFill>
                  <a:latin typeface="微软雅黑" pitchFamily="34" charset="-122"/>
                  <a:ea typeface="微软雅黑" pitchFamily="34" charset="-122"/>
                </a:rPr>
                <a:t>智慧城市</a:t>
              </a:r>
              <a:endParaRPr lang="zh-CN" altLang="en-US" sz="1200" kern="0" dirty="0">
                <a:solidFill>
                  <a:sysClr val="windowText" lastClr="000000"/>
                </a:solidFill>
                <a:latin typeface="微软雅黑" pitchFamily="34" charset="-122"/>
                <a:ea typeface="微软雅黑" pitchFamily="34" charset="-122"/>
              </a:endParaRPr>
            </a:p>
          </p:txBody>
        </p:sp>
        <p:sp>
          <p:nvSpPr>
            <p:cNvPr id="47" name="矩形 46"/>
            <p:cNvSpPr>
              <a:spLocks noChangeArrowheads="1"/>
            </p:cNvSpPr>
            <p:nvPr/>
          </p:nvSpPr>
          <p:spPr bwMode="auto">
            <a:xfrm>
              <a:off x="2483768" y="2420888"/>
              <a:ext cx="1711426" cy="550110"/>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投融资平台</a:t>
              </a:r>
              <a:endParaRPr kumimoji="0" lang="zh-CN" altLang="en-US" sz="120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grpSp>
    </p:spTree>
    <p:extLst>
      <p:ext uri="{BB962C8B-B14F-4D97-AF65-F5344CB8AC3E}">
        <p14:creationId xmlns:p14="http://schemas.microsoft.com/office/powerpoint/2010/main" xmlns="" val="305556400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latin typeface="黑体" panose="02010609060101010101" pitchFamily="49" charset="-122"/>
                <a:ea typeface="黑体" panose="02010609060101010101" pitchFamily="49" charset="-122"/>
              </a:rPr>
              <a:t>建设“互联网</a:t>
            </a:r>
            <a:r>
              <a:rPr lang="en-US" altLang="zh-CN" sz="2400" b="1" dirty="0" smtClean="0">
                <a:solidFill>
                  <a:schemeClr val="tx1"/>
                </a:solidFill>
                <a:latin typeface="黑体" panose="02010609060101010101" pitchFamily="49" charset="-122"/>
                <a:ea typeface="黑体" panose="02010609060101010101" pitchFamily="49" charset="-122"/>
              </a:rPr>
              <a:t>+</a:t>
            </a:r>
            <a:r>
              <a:rPr lang="zh-CN" altLang="en-US" sz="2400" b="1" dirty="0" smtClean="0">
                <a:solidFill>
                  <a:schemeClr val="tx1"/>
                </a:solidFill>
                <a:latin typeface="黑体" panose="02010609060101010101" pitchFamily="49" charset="-122"/>
                <a:ea typeface="黑体" panose="02010609060101010101" pitchFamily="49" charset="-122"/>
              </a:rPr>
              <a:t>”</a:t>
            </a:r>
            <a:r>
              <a:rPr lang="zh-CN" altLang="en-US" sz="2400" b="1" dirty="0">
                <a:solidFill>
                  <a:schemeClr val="tx1"/>
                </a:solidFill>
                <a:latin typeface="黑体" panose="02010609060101010101" pitchFamily="49" charset="-122"/>
                <a:ea typeface="黑体" panose="02010609060101010101" pitchFamily="49" charset="-122"/>
              </a:rPr>
              <a:t>能力平台的目标</a:t>
            </a:r>
          </a:p>
        </p:txBody>
      </p:sp>
      <p:sp>
        <p:nvSpPr>
          <p:cNvPr id="3" name="灯片编号占位符 2"/>
          <p:cNvSpPr>
            <a:spLocks noGrp="1"/>
          </p:cNvSpPr>
          <p:nvPr>
            <p:ph type="sldNum" sz="quarter" idx="12"/>
          </p:nvPr>
        </p:nvSpPr>
        <p:spPr/>
        <p:txBody>
          <a:bodyPr/>
          <a:lstStyle/>
          <a:p>
            <a:fld id="{57F98C0C-FAF2-480B-87BE-9D56BE4863FC}" type="slidenum">
              <a:rPr lang="zh-CN" altLang="en-US" smtClean="0"/>
              <a:pPr/>
              <a:t>71</a:t>
            </a:fld>
            <a:endParaRPr lang="zh-CN" altLang="en-US"/>
          </a:p>
        </p:txBody>
      </p:sp>
      <p:pic>
        <p:nvPicPr>
          <p:cNvPr id="55" name="图片 54"/>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a:off x="539552" y="2060848"/>
            <a:ext cx="7920880" cy="4536504"/>
          </a:xfrm>
          <a:prstGeom prst="rect">
            <a:avLst/>
          </a:prstGeom>
        </p:spPr>
      </p:pic>
      <p:sp>
        <p:nvSpPr>
          <p:cNvPr id="60" name="矩形 59"/>
          <p:cNvSpPr/>
          <p:nvPr/>
        </p:nvSpPr>
        <p:spPr>
          <a:xfrm>
            <a:off x="2411760" y="2924944"/>
            <a:ext cx="5544616" cy="2951898"/>
          </a:xfrm>
          <a:prstGeom prst="rect">
            <a:avLst/>
          </a:prstGeom>
        </p:spPr>
        <p:txBody>
          <a:bodyPr wrap="square">
            <a:spAutoFit/>
          </a:bodyPr>
          <a:lstStyle/>
          <a:p>
            <a:pPr>
              <a:lnSpc>
                <a:spcPct val="150000"/>
              </a:lnSpc>
            </a:pPr>
            <a:r>
              <a:rPr lang="zh-CN" altLang="zh-CN" dirty="0">
                <a:solidFill>
                  <a:schemeClr val="bg1"/>
                </a:solidFill>
                <a:latin typeface="微软雅黑" pitchFamily="34" charset="-122"/>
                <a:ea typeface="微软雅黑" pitchFamily="34" charset="-122"/>
              </a:rPr>
              <a:t>以高标准、集约化为原则，基于顺义区物联网、互联网、通信网等，不断提升和完善顺义区网络基础设施，形成以“宽带、无线、泛在”为特征的智慧一体化网络，为“互联网</a:t>
            </a:r>
            <a:r>
              <a:rPr lang="en-US" altLang="zh-CN" dirty="0">
                <a:solidFill>
                  <a:schemeClr val="bg1"/>
                </a:solidFill>
                <a:latin typeface="微软雅黑" pitchFamily="34" charset="-122"/>
                <a:ea typeface="微软雅黑" pitchFamily="34" charset="-122"/>
              </a:rPr>
              <a:t>+</a:t>
            </a:r>
            <a:r>
              <a:rPr lang="zh-CN" altLang="zh-CN" dirty="0">
                <a:solidFill>
                  <a:schemeClr val="bg1"/>
                </a:solidFill>
                <a:latin typeface="微软雅黑" pitchFamily="34" charset="-122"/>
                <a:ea typeface="微软雅黑" pitchFamily="34" charset="-122"/>
              </a:rPr>
              <a:t>”能力平台提供连接服务；部署建设云计算数据中心，使得其能够把计算单元、存储器、</a:t>
            </a:r>
            <a:r>
              <a:rPr lang="en-US" altLang="zh-CN" dirty="0">
                <a:solidFill>
                  <a:schemeClr val="bg1"/>
                </a:solidFill>
                <a:latin typeface="微软雅黑" pitchFamily="34" charset="-122"/>
                <a:ea typeface="微软雅黑" pitchFamily="34" charset="-122"/>
              </a:rPr>
              <a:t>I/O</a:t>
            </a:r>
            <a:r>
              <a:rPr lang="zh-CN" altLang="zh-CN" dirty="0">
                <a:solidFill>
                  <a:schemeClr val="bg1"/>
                </a:solidFill>
                <a:latin typeface="微软雅黑" pitchFamily="34" charset="-122"/>
                <a:ea typeface="微软雅黑" pitchFamily="34" charset="-122"/>
              </a:rPr>
              <a:t>设备、带宽等计算机基础设施集中起来，成为一个虚拟资源池为政府和企业信息化应用提供资源服务。</a:t>
            </a:r>
          </a:p>
        </p:txBody>
      </p:sp>
    </p:spTree>
    <p:extLst>
      <p:ext uri="{BB962C8B-B14F-4D97-AF65-F5344CB8AC3E}">
        <p14:creationId xmlns:p14="http://schemas.microsoft.com/office/powerpoint/2010/main" xmlns="" val="1691431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54876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zh-CN" sz="2200" b="1" dirty="0" smtClean="0">
                <a:solidFill>
                  <a:schemeClr val="tx1"/>
                </a:solidFill>
                <a:latin typeface="黑体" pitchFamily="49" charset="-122"/>
                <a:ea typeface="黑体" pitchFamily="49" charset="-122"/>
              </a:rPr>
              <a:t>举措</a:t>
            </a:r>
            <a:r>
              <a:rPr lang="en-US" altLang="zh-CN" sz="2200" b="1" dirty="0" smtClean="0">
                <a:solidFill>
                  <a:schemeClr val="tx1"/>
                </a:solidFill>
                <a:latin typeface="黑体" pitchFamily="49" charset="-122"/>
                <a:ea typeface="黑体" pitchFamily="49" charset="-122"/>
              </a:rPr>
              <a:t>1</a:t>
            </a:r>
            <a:r>
              <a:rPr lang="zh-CN" altLang="zh-CN" sz="2200" b="1" dirty="0" smtClean="0">
                <a:solidFill>
                  <a:schemeClr val="tx1"/>
                </a:solidFill>
                <a:latin typeface="黑体" pitchFamily="49" charset="-122"/>
                <a:ea typeface="黑体" pitchFamily="49" charset="-122"/>
              </a:rPr>
              <a:t> ：</a:t>
            </a:r>
            <a:r>
              <a:rPr lang="zh-CN" altLang="zh-CN" sz="2200" b="1" dirty="0">
                <a:solidFill>
                  <a:schemeClr val="tx1"/>
                </a:solidFill>
                <a:latin typeface="黑体" pitchFamily="49" charset="-122"/>
                <a:ea typeface="黑体" pitchFamily="49" charset="-122"/>
              </a:rPr>
              <a:t>设计建设云数据中心机房，部署计算、存储、</a:t>
            </a:r>
            <a:r>
              <a:rPr lang="zh-CN" altLang="zh-CN" sz="2200" b="1" dirty="0" smtClean="0">
                <a:solidFill>
                  <a:schemeClr val="tx1"/>
                </a:solidFill>
                <a:latin typeface="黑体" pitchFamily="49" charset="-122"/>
                <a:ea typeface="黑体" pitchFamily="49" charset="-122"/>
              </a:rPr>
              <a:t>网络</a:t>
            </a:r>
            <a:r>
              <a:rPr lang="zh-CN" altLang="en-US" sz="2200" b="1" dirty="0" smtClean="0">
                <a:solidFill>
                  <a:schemeClr val="tx1"/>
                </a:solidFill>
                <a:latin typeface="黑体" pitchFamily="49" charset="-122"/>
                <a:ea typeface="黑体" pitchFamily="49" charset="-122"/>
              </a:rPr>
              <a:t>、安全</a:t>
            </a:r>
            <a:r>
              <a:rPr lang="zh-CN" altLang="zh-CN" sz="2200" b="1" dirty="0" smtClean="0">
                <a:solidFill>
                  <a:schemeClr val="tx1"/>
                </a:solidFill>
                <a:latin typeface="黑体" pitchFamily="49" charset="-122"/>
                <a:ea typeface="黑体" pitchFamily="49" charset="-122"/>
              </a:rPr>
              <a:t>等</a:t>
            </a:r>
            <a:r>
              <a:rPr lang="zh-CN" altLang="zh-CN" sz="2200" b="1" dirty="0">
                <a:solidFill>
                  <a:schemeClr val="tx1"/>
                </a:solidFill>
                <a:latin typeface="黑体" pitchFamily="49" charset="-122"/>
                <a:ea typeface="黑体" pitchFamily="49" charset="-122"/>
              </a:rPr>
              <a:t>资源</a:t>
            </a:r>
          </a:p>
        </p:txBody>
      </p:sp>
      <p:sp>
        <p:nvSpPr>
          <p:cNvPr id="3" name="灯片编号占位符 2"/>
          <p:cNvSpPr>
            <a:spLocks noGrp="1"/>
          </p:cNvSpPr>
          <p:nvPr>
            <p:ph type="sldNum" sz="quarter" idx="12"/>
          </p:nvPr>
        </p:nvSpPr>
        <p:spPr/>
        <p:txBody>
          <a:bodyPr/>
          <a:lstStyle/>
          <a:p>
            <a:fld id="{57F98C0C-FAF2-480B-87BE-9D56BE4863FC}" type="slidenum">
              <a:rPr lang="zh-CN" altLang="en-US" smtClean="0"/>
              <a:pPr/>
              <a:t>72</a:t>
            </a:fld>
            <a:endParaRPr lang="zh-CN" altLang="en-US"/>
          </a:p>
        </p:txBody>
      </p:sp>
      <p:grpSp>
        <p:nvGrpSpPr>
          <p:cNvPr id="2" name="组合 1"/>
          <p:cNvGrpSpPr/>
          <p:nvPr/>
        </p:nvGrpSpPr>
        <p:grpSpPr>
          <a:xfrm>
            <a:off x="841728" y="1729884"/>
            <a:ext cx="7546696" cy="4928662"/>
            <a:chOff x="796368" y="1456460"/>
            <a:chExt cx="7597870" cy="5011485"/>
          </a:xfrm>
        </p:grpSpPr>
        <p:pic>
          <p:nvPicPr>
            <p:cNvPr id="6" name="Picture 2" descr="8"/>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781600" y="2111410"/>
              <a:ext cx="3656950" cy="2440530"/>
            </a:xfrm>
            <a:prstGeom prst="rect">
              <a:avLst/>
            </a:prstGeom>
            <a:noFill/>
          </p:spPr>
        </p:pic>
        <p:sp>
          <p:nvSpPr>
            <p:cNvPr id="7" name="圆角矩形 6"/>
            <p:cNvSpPr/>
            <p:nvPr/>
          </p:nvSpPr>
          <p:spPr>
            <a:xfrm>
              <a:off x="796368" y="5922514"/>
              <a:ext cx="7597869" cy="545431"/>
            </a:xfrm>
            <a:prstGeom prst="roundRect">
              <a:avLst/>
            </a:prstGeom>
            <a:noFill/>
            <a:ln w="28575">
              <a:solidFill>
                <a:schemeClr val="accent1">
                  <a:lumMod val="40000"/>
                  <a:lumOff val="60000"/>
                </a:schemeClr>
              </a:solidFill>
              <a:round/>
              <a:headEnd type="none" w="sm" len="sm"/>
              <a:tailEnd type="none" w="sm" len="sm"/>
            </a:ln>
          </p:spPr>
          <p:txBody>
            <a:bodyPr wrap="square" lIns="90000" tIns="46800" rIns="90000" bIns="46800" anchor="ctr">
              <a:noAutofit/>
            </a:bodyPr>
            <a:lstStyle/>
            <a:p>
              <a:pPr marL="177800" indent="-177800">
                <a:buFont typeface="Wingdings" pitchFamily="2" charset="2"/>
                <a:buChar char="l"/>
              </a:pPr>
              <a:endParaRPr lang="zh-CN" altLang="en-US" sz="900" dirty="0" smtClean="0">
                <a:solidFill>
                  <a:schemeClr val="tx1"/>
                </a:solidFill>
                <a:latin typeface="微软雅黑" pitchFamily="34" charset="-122"/>
                <a:ea typeface="微软雅黑" pitchFamily="34" charset="-122"/>
              </a:endParaRPr>
            </a:p>
          </p:txBody>
        </p:sp>
        <p:sp>
          <p:nvSpPr>
            <p:cNvPr id="8" name="AutoShape 52"/>
            <p:cNvSpPr>
              <a:spLocks noChangeArrowheads="1"/>
            </p:cNvSpPr>
            <p:nvPr/>
          </p:nvSpPr>
          <p:spPr bwMode="auto">
            <a:xfrm>
              <a:off x="6033027" y="2392062"/>
              <a:ext cx="1923349" cy="316858"/>
            </a:xfrm>
            <a:prstGeom prst="roundRect">
              <a:avLst>
                <a:gd name="adj" fmla="val 16667"/>
              </a:avLst>
            </a:prstGeom>
            <a:solidFill>
              <a:schemeClr val="hlink">
                <a:alpha val="20000"/>
              </a:schemeClr>
            </a:solidFill>
            <a:ln w="12700">
              <a:noFill/>
              <a:round/>
              <a:headEnd type="none" w="sm" len="sm"/>
              <a:tailEnd type="none" w="sm" len="sm"/>
            </a:ln>
            <a:effectLst/>
          </p:spPr>
          <p:txBody>
            <a:bodyPr wrap="none" anchor="ctr">
              <a:noAutofit/>
            </a:bodyPr>
            <a:lstStyle/>
            <a:p>
              <a:pPr algn="ctr"/>
              <a:r>
                <a:rPr lang="zh-CN" altLang="en-US" sz="1400" b="1" dirty="0" smtClean="0">
                  <a:latin typeface="微软雅黑" pitchFamily="34" charset="-122"/>
                  <a:ea typeface="微软雅黑" pitchFamily="34" charset="-122"/>
                </a:rPr>
                <a:t>运营管理解决方案</a:t>
              </a:r>
            </a:p>
          </p:txBody>
        </p:sp>
        <p:sp>
          <p:nvSpPr>
            <p:cNvPr id="9" name="Oval 17"/>
            <p:cNvSpPr>
              <a:spLocks noChangeArrowheads="1"/>
            </p:cNvSpPr>
            <p:nvPr/>
          </p:nvSpPr>
          <p:spPr bwMode="auto">
            <a:xfrm>
              <a:off x="3503931" y="3587696"/>
              <a:ext cx="130810" cy="123405"/>
            </a:xfrm>
            <a:prstGeom prst="ellipse">
              <a:avLst/>
            </a:prstGeom>
            <a:noFill/>
            <a:ln w="28575">
              <a:solidFill>
                <a:schemeClr val="bg2">
                  <a:lumMod val="90000"/>
                </a:schemeClr>
              </a:solidFill>
              <a:round/>
              <a:headEnd/>
              <a:tailEnd/>
            </a:ln>
            <a:effectLst/>
          </p:spPr>
          <p:txBody>
            <a:bodyPr wrap="none" anchor="ctr"/>
            <a:lstStyle/>
            <a:p>
              <a:endParaRPr lang="zh-CN" altLang="en-US" b="1"/>
            </a:p>
          </p:txBody>
        </p:sp>
        <p:sp>
          <p:nvSpPr>
            <p:cNvPr id="10" name="Line 18"/>
            <p:cNvSpPr>
              <a:spLocks noChangeShapeType="1"/>
            </p:cNvSpPr>
            <p:nvPr/>
          </p:nvSpPr>
          <p:spPr bwMode="auto">
            <a:xfrm>
              <a:off x="2761486" y="3075492"/>
              <a:ext cx="898414" cy="0"/>
            </a:xfrm>
            <a:prstGeom prst="line">
              <a:avLst/>
            </a:prstGeom>
            <a:noFill/>
            <a:ln w="28575">
              <a:solidFill>
                <a:schemeClr val="accent1">
                  <a:lumMod val="40000"/>
                  <a:lumOff val="60000"/>
                </a:schemeClr>
              </a:solidFill>
              <a:round/>
              <a:headEnd type="arrow"/>
              <a:tailEnd type="none"/>
            </a:ln>
            <a:effectLst/>
          </p:spPr>
          <p:txBody>
            <a:bodyPr/>
            <a:lstStyle/>
            <a:p>
              <a:endParaRPr lang="zh-CN" altLang="en-US" b="1"/>
            </a:p>
          </p:txBody>
        </p:sp>
        <p:sp>
          <p:nvSpPr>
            <p:cNvPr id="11" name="Oval 19"/>
            <p:cNvSpPr>
              <a:spLocks noChangeArrowheads="1"/>
            </p:cNvSpPr>
            <p:nvPr/>
          </p:nvSpPr>
          <p:spPr bwMode="auto">
            <a:xfrm flipV="1">
              <a:off x="4758133" y="3711101"/>
              <a:ext cx="130810" cy="123407"/>
            </a:xfrm>
            <a:prstGeom prst="ellipse">
              <a:avLst/>
            </a:prstGeom>
            <a:noFill/>
            <a:ln w="28575">
              <a:solidFill>
                <a:schemeClr val="bg2">
                  <a:lumMod val="90000"/>
                </a:schemeClr>
              </a:solidFill>
              <a:round/>
              <a:headEnd/>
              <a:tailEnd/>
            </a:ln>
            <a:effectLst/>
          </p:spPr>
          <p:txBody>
            <a:bodyPr wrap="none" anchor="ctr"/>
            <a:lstStyle/>
            <a:p>
              <a:endParaRPr lang="zh-CN" altLang="en-US" b="1"/>
            </a:p>
          </p:txBody>
        </p:sp>
        <p:sp>
          <p:nvSpPr>
            <p:cNvPr id="12" name="Oval 22"/>
            <p:cNvSpPr>
              <a:spLocks noChangeArrowheads="1"/>
            </p:cNvSpPr>
            <p:nvPr/>
          </p:nvSpPr>
          <p:spPr bwMode="auto">
            <a:xfrm>
              <a:off x="3594495" y="3280539"/>
              <a:ext cx="130810" cy="123405"/>
            </a:xfrm>
            <a:prstGeom prst="ellipse">
              <a:avLst/>
            </a:prstGeom>
            <a:noFill/>
            <a:ln w="28575">
              <a:solidFill>
                <a:schemeClr val="bg2">
                  <a:lumMod val="90000"/>
                </a:schemeClr>
              </a:solidFill>
              <a:round/>
              <a:headEnd/>
              <a:tailEnd/>
            </a:ln>
            <a:effectLst/>
          </p:spPr>
          <p:txBody>
            <a:bodyPr wrap="none" anchor="ctr"/>
            <a:lstStyle/>
            <a:p>
              <a:endParaRPr lang="zh-CN" altLang="en-US" b="1"/>
            </a:p>
          </p:txBody>
        </p:sp>
        <p:sp>
          <p:nvSpPr>
            <p:cNvPr id="13" name="Line 37"/>
            <p:cNvSpPr>
              <a:spLocks noChangeShapeType="1"/>
            </p:cNvSpPr>
            <p:nvPr/>
          </p:nvSpPr>
          <p:spPr bwMode="auto">
            <a:xfrm>
              <a:off x="3725306" y="3376822"/>
              <a:ext cx="691427" cy="314616"/>
            </a:xfrm>
            <a:prstGeom prst="line">
              <a:avLst/>
            </a:prstGeom>
            <a:noFill/>
            <a:ln w="28575">
              <a:solidFill>
                <a:schemeClr val="accent1">
                  <a:lumMod val="40000"/>
                  <a:lumOff val="60000"/>
                </a:schemeClr>
              </a:solidFill>
              <a:round/>
              <a:headEnd/>
              <a:tailEnd/>
            </a:ln>
            <a:effectLst/>
          </p:spPr>
          <p:txBody>
            <a:bodyPr/>
            <a:lstStyle/>
            <a:p>
              <a:endParaRPr lang="zh-CN" altLang="en-US" b="1"/>
            </a:p>
          </p:txBody>
        </p:sp>
        <p:sp>
          <p:nvSpPr>
            <p:cNvPr id="14" name="Line 39"/>
            <p:cNvSpPr>
              <a:spLocks noChangeShapeType="1"/>
            </p:cNvSpPr>
            <p:nvPr/>
          </p:nvSpPr>
          <p:spPr bwMode="auto">
            <a:xfrm flipH="1">
              <a:off x="3555679" y="3742970"/>
              <a:ext cx="4313" cy="1019790"/>
            </a:xfrm>
            <a:prstGeom prst="line">
              <a:avLst/>
            </a:prstGeom>
            <a:noFill/>
            <a:ln w="28575">
              <a:solidFill>
                <a:schemeClr val="accent1">
                  <a:lumMod val="40000"/>
                  <a:lumOff val="60000"/>
                </a:schemeClr>
              </a:solidFill>
              <a:round/>
              <a:headEnd/>
              <a:tailEnd/>
            </a:ln>
            <a:effectLst/>
          </p:spPr>
          <p:txBody>
            <a:bodyPr/>
            <a:lstStyle/>
            <a:p>
              <a:endParaRPr lang="zh-CN" altLang="en-US" b="1"/>
            </a:p>
          </p:txBody>
        </p:sp>
        <p:sp>
          <p:nvSpPr>
            <p:cNvPr id="15" name="Oval 41"/>
            <p:cNvSpPr>
              <a:spLocks noChangeArrowheads="1"/>
            </p:cNvSpPr>
            <p:nvPr/>
          </p:nvSpPr>
          <p:spPr bwMode="auto">
            <a:xfrm>
              <a:off x="4412418" y="3280539"/>
              <a:ext cx="130811" cy="123406"/>
            </a:xfrm>
            <a:prstGeom prst="ellipse">
              <a:avLst/>
            </a:prstGeom>
            <a:noFill/>
            <a:ln w="28575">
              <a:solidFill>
                <a:schemeClr val="bg2">
                  <a:lumMod val="90000"/>
                </a:schemeClr>
              </a:solidFill>
              <a:round/>
              <a:headEnd/>
              <a:tailEnd/>
            </a:ln>
            <a:effectLst/>
          </p:spPr>
          <p:txBody>
            <a:bodyPr wrap="none" anchor="ctr"/>
            <a:lstStyle/>
            <a:p>
              <a:endParaRPr lang="zh-CN" altLang="en-US" b="1"/>
            </a:p>
          </p:txBody>
        </p:sp>
        <p:sp>
          <p:nvSpPr>
            <p:cNvPr id="16" name="Line 42"/>
            <p:cNvSpPr>
              <a:spLocks noChangeShapeType="1"/>
            </p:cNvSpPr>
            <p:nvPr/>
          </p:nvSpPr>
          <p:spPr bwMode="auto">
            <a:xfrm flipH="1" flipV="1">
              <a:off x="4518789" y="3389706"/>
              <a:ext cx="271685" cy="345553"/>
            </a:xfrm>
            <a:prstGeom prst="line">
              <a:avLst/>
            </a:prstGeom>
            <a:noFill/>
            <a:ln w="28575">
              <a:solidFill>
                <a:schemeClr val="accent1">
                  <a:lumMod val="40000"/>
                  <a:lumOff val="60000"/>
                </a:schemeClr>
              </a:solidFill>
              <a:round/>
              <a:headEnd/>
              <a:tailEnd/>
            </a:ln>
            <a:effectLst/>
          </p:spPr>
          <p:txBody>
            <a:bodyPr/>
            <a:lstStyle/>
            <a:p>
              <a:endParaRPr lang="zh-CN" altLang="en-US" b="1"/>
            </a:p>
          </p:txBody>
        </p:sp>
        <p:sp>
          <p:nvSpPr>
            <p:cNvPr id="17" name="Line 18"/>
            <p:cNvSpPr>
              <a:spLocks noChangeShapeType="1"/>
            </p:cNvSpPr>
            <p:nvPr/>
          </p:nvSpPr>
          <p:spPr bwMode="auto">
            <a:xfrm flipV="1">
              <a:off x="3594494" y="3403944"/>
              <a:ext cx="41399" cy="183752"/>
            </a:xfrm>
            <a:prstGeom prst="line">
              <a:avLst/>
            </a:prstGeom>
            <a:noFill/>
            <a:ln w="28575">
              <a:solidFill>
                <a:schemeClr val="bg2">
                  <a:lumMod val="90000"/>
                </a:schemeClr>
              </a:solidFill>
              <a:round/>
              <a:headEnd/>
              <a:tailEnd/>
            </a:ln>
            <a:effectLst/>
          </p:spPr>
          <p:txBody>
            <a:bodyPr/>
            <a:lstStyle/>
            <a:p>
              <a:endParaRPr lang="zh-CN" altLang="en-US" b="1"/>
            </a:p>
          </p:txBody>
        </p:sp>
        <p:sp>
          <p:nvSpPr>
            <p:cNvPr id="18" name="Oval 41"/>
            <p:cNvSpPr>
              <a:spLocks noChangeArrowheads="1"/>
            </p:cNvSpPr>
            <p:nvPr/>
          </p:nvSpPr>
          <p:spPr bwMode="auto">
            <a:xfrm>
              <a:off x="3659900" y="3008639"/>
              <a:ext cx="130811" cy="123406"/>
            </a:xfrm>
            <a:prstGeom prst="ellipse">
              <a:avLst/>
            </a:prstGeom>
            <a:noFill/>
            <a:ln w="28575">
              <a:solidFill>
                <a:schemeClr val="bg2">
                  <a:lumMod val="90000"/>
                </a:schemeClr>
              </a:solidFill>
              <a:round/>
              <a:headEnd/>
              <a:tailEnd/>
            </a:ln>
            <a:effectLst/>
          </p:spPr>
          <p:txBody>
            <a:bodyPr wrap="none" anchor="ctr"/>
            <a:lstStyle/>
            <a:p>
              <a:endParaRPr lang="zh-CN" altLang="en-US" b="1"/>
            </a:p>
          </p:txBody>
        </p:sp>
        <p:sp>
          <p:nvSpPr>
            <p:cNvPr id="19" name="AutoShape 52"/>
            <p:cNvSpPr>
              <a:spLocks noChangeArrowheads="1"/>
            </p:cNvSpPr>
            <p:nvPr/>
          </p:nvSpPr>
          <p:spPr bwMode="auto">
            <a:xfrm>
              <a:off x="826313" y="2424578"/>
              <a:ext cx="1807283" cy="290884"/>
            </a:xfrm>
            <a:prstGeom prst="roundRect">
              <a:avLst>
                <a:gd name="adj" fmla="val 16667"/>
              </a:avLst>
            </a:prstGeom>
            <a:solidFill>
              <a:schemeClr val="hlink">
                <a:alpha val="20000"/>
              </a:schemeClr>
            </a:solidFill>
            <a:ln w="12700">
              <a:noFill/>
              <a:round/>
              <a:headEnd type="none" w="sm" len="sm"/>
              <a:tailEnd type="none" w="sm" len="sm"/>
            </a:ln>
            <a:effectLst/>
          </p:spPr>
          <p:txBody>
            <a:bodyPr wrap="none" anchor="ctr">
              <a:noAutofit/>
            </a:bodyPr>
            <a:lstStyle/>
            <a:p>
              <a:pPr algn="ctr"/>
              <a:r>
                <a:rPr lang="zh-CN" altLang="en-US" sz="1400" b="1" dirty="0" smtClean="0">
                  <a:latin typeface="微软雅黑" pitchFamily="34" charset="-122"/>
                  <a:ea typeface="微软雅黑" pitchFamily="34" charset="-122"/>
                </a:rPr>
                <a:t>云计算</a:t>
              </a:r>
            </a:p>
          </p:txBody>
        </p:sp>
        <p:sp>
          <p:nvSpPr>
            <p:cNvPr id="20" name="AutoShape 52"/>
            <p:cNvSpPr>
              <a:spLocks noChangeArrowheads="1"/>
            </p:cNvSpPr>
            <p:nvPr/>
          </p:nvSpPr>
          <p:spPr bwMode="auto">
            <a:xfrm>
              <a:off x="839759" y="2898316"/>
              <a:ext cx="1923349" cy="317470"/>
            </a:xfrm>
            <a:prstGeom prst="roundRect">
              <a:avLst>
                <a:gd name="adj" fmla="val 16667"/>
              </a:avLst>
            </a:prstGeom>
            <a:solidFill>
              <a:schemeClr val="hlink">
                <a:alpha val="20000"/>
              </a:schemeClr>
            </a:solidFill>
            <a:ln w="12700">
              <a:noFill/>
              <a:round/>
              <a:headEnd type="none" w="sm" len="sm"/>
              <a:tailEnd type="none" w="sm" len="sm"/>
            </a:ln>
            <a:effectLst/>
          </p:spPr>
          <p:txBody>
            <a:bodyPr wrap="none" anchor="ctr">
              <a:noAutofit/>
            </a:bodyPr>
            <a:lstStyle/>
            <a:p>
              <a:pPr algn="ctr"/>
              <a:r>
                <a:rPr lang="en-US" altLang="zh-CN" sz="1400" b="1" dirty="0" smtClean="0">
                  <a:latin typeface="微软雅黑" pitchFamily="34" charset="-122"/>
                  <a:ea typeface="微软雅黑" pitchFamily="34" charset="-122"/>
                </a:rPr>
                <a:t>IT</a:t>
              </a:r>
              <a:r>
                <a:rPr lang="zh-CN" altLang="en-US" sz="1400" b="1" dirty="0" smtClean="0">
                  <a:latin typeface="微软雅黑" pitchFamily="34" charset="-122"/>
                  <a:ea typeface="微软雅黑" pitchFamily="34" charset="-122"/>
                </a:rPr>
                <a:t>基础设施部署</a:t>
              </a:r>
              <a:endParaRPr lang="zh-CN" altLang="en-US" sz="1400" b="1" dirty="0">
                <a:latin typeface="微软雅黑" pitchFamily="34" charset="-122"/>
                <a:ea typeface="微软雅黑" pitchFamily="34" charset="-122"/>
              </a:endParaRPr>
            </a:p>
          </p:txBody>
        </p:sp>
        <p:sp>
          <p:nvSpPr>
            <p:cNvPr id="21" name="AutoShape 53"/>
            <p:cNvSpPr>
              <a:spLocks noChangeArrowheads="1"/>
            </p:cNvSpPr>
            <p:nvPr/>
          </p:nvSpPr>
          <p:spPr bwMode="auto">
            <a:xfrm>
              <a:off x="1121739" y="4622742"/>
              <a:ext cx="2138540" cy="299020"/>
            </a:xfrm>
            <a:prstGeom prst="roundRect">
              <a:avLst>
                <a:gd name="adj" fmla="val 16667"/>
              </a:avLst>
            </a:prstGeom>
            <a:solidFill>
              <a:schemeClr val="hlink">
                <a:alpha val="20000"/>
              </a:schemeClr>
            </a:solidFill>
            <a:ln w="12700">
              <a:noFill/>
              <a:round/>
              <a:headEnd type="none" w="sm" len="sm"/>
              <a:tailEnd type="none" w="sm" len="sm"/>
            </a:ln>
            <a:effectLst/>
          </p:spPr>
          <p:txBody>
            <a:bodyPr wrap="none" anchor="ctr">
              <a:noAutofit/>
            </a:bodyPr>
            <a:lstStyle/>
            <a:p>
              <a:pPr algn="ctr"/>
              <a:r>
                <a:rPr lang="zh-CN" altLang="en-US" sz="1400" b="1" dirty="0" smtClean="0">
                  <a:latin typeface="微软雅黑" pitchFamily="34" charset="-122"/>
                  <a:ea typeface="微软雅黑" pitchFamily="34" charset="-122"/>
                </a:rPr>
                <a:t>机房基础设施建设</a:t>
              </a:r>
            </a:p>
          </p:txBody>
        </p:sp>
        <p:sp>
          <p:nvSpPr>
            <p:cNvPr id="22" name="Line 40"/>
            <p:cNvSpPr>
              <a:spLocks noChangeShapeType="1"/>
            </p:cNvSpPr>
            <p:nvPr/>
          </p:nvSpPr>
          <p:spPr bwMode="auto">
            <a:xfrm>
              <a:off x="3260278" y="4768184"/>
              <a:ext cx="299714" cy="0"/>
            </a:xfrm>
            <a:prstGeom prst="line">
              <a:avLst/>
            </a:prstGeom>
            <a:noFill/>
            <a:ln w="28575">
              <a:solidFill>
                <a:schemeClr val="accent1">
                  <a:lumMod val="40000"/>
                  <a:lumOff val="60000"/>
                </a:schemeClr>
              </a:solidFill>
              <a:round/>
              <a:headEnd type="arrow"/>
              <a:tailEnd type="none"/>
            </a:ln>
            <a:effectLst/>
          </p:spPr>
          <p:txBody>
            <a:bodyPr/>
            <a:lstStyle/>
            <a:p>
              <a:endParaRPr lang="zh-CN" altLang="en-US" b="1"/>
            </a:p>
          </p:txBody>
        </p:sp>
        <p:sp>
          <p:nvSpPr>
            <p:cNvPr id="23" name="AutoShape 10"/>
            <p:cNvSpPr>
              <a:spLocks noChangeArrowheads="1"/>
            </p:cNvSpPr>
            <p:nvPr/>
          </p:nvSpPr>
          <p:spPr bwMode="auto">
            <a:xfrm>
              <a:off x="1170038" y="4960818"/>
              <a:ext cx="2045103" cy="831613"/>
            </a:xfrm>
            <a:prstGeom prst="roundRect">
              <a:avLst>
                <a:gd name="adj" fmla="val 1990"/>
              </a:avLst>
            </a:prstGeom>
            <a:noFill/>
            <a:ln w="28575">
              <a:solidFill>
                <a:schemeClr val="accent1">
                  <a:lumMod val="40000"/>
                  <a:lumOff val="60000"/>
                </a:schemeClr>
              </a:solidFill>
              <a:round/>
              <a:headEnd type="none" w="sm" len="sm"/>
              <a:tailEnd type="none" w="sm" len="sm"/>
            </a:ln>
          </p:spPr>
          <p:txBody>
            <a:bodyPr wrap="square" lIns="90000" tIns="46800" rIns="90000" bIns="46800" anchor="ctr">
              <a:noAutofit/>
            </a:bodyPr>
            <a:lstStyle/>
            <a:p>
              <a:pPr marL="177800" indent="-177800">
                <a:buFont typeface="Wingdings" pitchFamily="2" charset="2"/>
                <a:buChar char="l"/>
              </a:pPr>
              <a:endParaRPr lang="en-US" altLang="zh-CN" sz="900" b="1" dirty="0" smtClean="0">
                <a:latin typeface="微软雅黑" pitchFamily="34" charset="-122"/>
                <a:ea typeface="微软雅黑" pitchFamily="34" charset="-122"/>
              </a:endParaRPr>
            </a:p>
          </p:txBody>
        </p:sp>
        <p:sp>
          <p:nvSpPr>
            <p:cNvPr id="24" name="AutoShape 10"/>
            <p:cNvSpPr>
              <a:spLocks noChangeArrowheads="1"/>
            </p:cNvSpPr>
            <p:nvPr/>
          </p:nvSpPr>
          <p:spPr bwMode="auto">
            <a:xfrm>
              <a:off x="6104065" y="1456460"/>
              <a:ext cx="1801137" cy="889266"/>
            </a:xfrm>
            <a:prstGeom prst="roundRect">
              <a:avLst>
                <a:gd name="adj" fmla="val 1990"/>
              </a:avLst>
            </a:prstGeom>
            <a:noFill/>
            <a:ln w="28575">
              <a:solidFill>
                <a:schemeClr val="accent1">
                  <a:lumMod val="40000"/>
                  <a:lumOff val="60000"/>
                </a:schemeClr>
              </a:solidFill>
              <a:round/>
              <a:headEnd type="none" w="sm" len="sm"/>
              <a:tailEnd type="none" w="sm" len="sm"/>
            </a:ln>
          </p:spPr>
          <p:txBody>
            <a:bodyPr wrap="square" lIns="90000" tIns="46800" rIns="90000" bIns="46800" anchor="ctr">
              <a:noAutofit/>
            </a:bodyPr>
            <a:lstStyle/>
            <a:p>
              <a:endParaRPr lang="fr-FR" sz="800" b="1" dirty="0">
                <a:solidFill>
                  <a:schemeClr val="tx1"/>
                </a:solidFill>
                <a:latin typeface="微软雅黑" pitchFamily="34" charset="-122"/>
                <a:ea typeface="微软雅黑" pitchFamily="34" charset="-122"/>
              </a:endParaRPr>
            </a:p>
          </p:txBody>
        </p:sp>
        <p:pic>
          <p:nvPicPr>
            <p:cNvPr id="25" name="Picture 2"/>
            <p:cNvPicPr>
              <a:picLocks noChangeAspect="1" noChangeArrowheads="1"/>
            </p:cNvPicPr>
            <p:nvPr/>
          </p:nvPicPr>
          <p:blipFill>
            <a:blip r:embed="rId4" cstate="print"/>
            <a:srcRect/>
            <a:stretch>
              <a:fillRect/>
            </a:stretch>
          </p:blipFill>
          <p:spPr bwMode="auto">
            <a:xfrm>
              <a:off x="1298219" y="4972487"/>
              <a:ext cx="1780957" cy="800837"/>
            </a:xfrm>
            <a:prstGeom prst="rect">
              <a:avLst/>
            </a:prstGeom>
            <a:noFill/>
            <a:ln w="9525">
              <a:noFill/>
              <a:miter lim="800000"/>
              <a:headEnd/>
              <a:tailEnd/>
            </a:ln>
            <a:effectLst/>
          </p:spPr>
        </p:pic>
        <p:sp>
          <p:nvSpPr>
            <p:cNvPr id="26" name="AutoShape 10"/>
            <p:cNvSpPr>
              <a:spLocks noChangeArrowheads="1"/>
            </p:cNvSpPr>
            <p:nvPr/>
          </p:nvSpPr>
          <p:spPr bwMode="auto">
            <a:xfrm>
              <a:off x="856601" y="1480616"/>
              <a:ext cx="1776996" cy="889266"/>
            </a:xfrm>
            <a:prstGeom prst="roundRect">
              <a:avLst>
                <a:gd name="adj" fmla="val 1990"/>
              </a:avLst>
            </a:prstGeom>
            <a:noFill/>
            <a:ln w="28575">
              <a:solidFill>
                <a:schemeClr val="accent1">
                  <a:lumMod val="40000"/>
                  <a:lumOff val="60000"/>
                </a:schemeClr>
              </a:solidFill>
              <a:round/>
              <a:headEnd type="none" w="sm" len="sm"/>
              <a:tailEnd type="none" w="sm" len="sm"/>
            </a:ln>
          </p:spPr>
          <p:txBody>
            <a:bodyPr wrap="square" lIns="90000" tIns="46800" rIns="90000" bIns="46800" anchor="ctr">
              <a:noAutofit/>
            </a:bodyPr>
            <a:lstStyle/>
            <a:p>
              <a:pPr marL="177800" indent="-177800">
                <a:buFont typeface="Wingdings" pitchFamily="2" charset="2"/>
                <a:buChar char="l"/>
              </a:pPr>
              <a:endParaRPr lang="en-US" altLang="zh-CN" sz="900" b="1" dirty="0" smtClean="0">
                <a:latin typeface="微软雅黑" pitchFamily="34" charset="-122"/>
                <a:ea typeface="微软雅黑" pitchFamily="34" charset="-122"/>
              </a:endParaRPr>
            </a:p>
          </p:txBody>
        </p:sp>
        <p:pic>
          <p:nvPicPr>
            <p:cNvPr id="27" name="Picture 4"/>
            <p:cNvPicPr>
              <a:picLocks noChangeAspect="1" noChangeArrowheads="1"/>
            </p:cNvPicPr>
            <p:nvPr/>
          </p:nvPicPr>
          <p:blipFill>
            <a:blip r:embed="rId5" cstate="print"/>
            <a:srcRect/>
            <a:stretch>
              <a:fillRect/>
            </a:stretch>
          </p:blipFill>
          <p:spPr bwMode="auto">
            <a:xfrm>
              <a:off x="917931" y="3363068"/>
              <a:ext cx="1731730" cy="831467"/>
            </a:xfrm>
            <a:prstGeom prst="rect">
              <a:avLst/>
            </a:prstGeom>
            <a:noFill/>
            <a:ln w="9525">
              <a:noFill/>
              <a:miter lim="800000"/>
              <a:headEnd/>
              <a:tailEnd/>
            </a:ln>
            <a:effectLst/>
          </p:spPr>
        </p:pic>
        <p:sp>
          <p:nvSpPr>
            <p:cNvPr id="28" name="AutoShape 10"/>
            <p:cNvSpPr>
              <a:spLocks noChangeArrowheads="1"/>
            </p:cNvSpPr>
            <p:nvPr/>
          </p:nvSpPr>
          <p:spPr bwMode="auto">
            <a:xfrm>
              <a:off x="867605" y="3263447"/>
              <a:ext cx="1862244" cy="999589"/>
            </a:xfrm>
            <a:prstGeom prst="roundRect">
              <a:avLst>
                <a:gd name="adj" fmla="val 1990"/>
              </a:avLst>
            </a:prstGeom>
            <a:noFill/>
            <a:ln w="28575">
              <a:solidFill>
                <a:schemeClr val="accent1">
                  <a:lumMod val="40000"/>
                  <a:lumOff val="60000"/>
                </a:schemeClr>
              </a:solidFill>
              <a:round/>
              <a:headEnd type="none" w="sm" len="sm"/>
              <a:tailEnd type="none" w="sm" len="sm"/>
            </a:ln>
          </p:spPr>
          <p:txBody>
            <a:bodyPr wrap="square" lIns="90000" tIns="46800" rIns="90000" bIns="46800" anchor="ctr">
              <a:noAutofit/>
            </a:bodyPr>
            <a:lstStyle/>
            <a:p>
              <a:endParaRPr lang="fr-FR" sz="800" b="1" dirty="0">
                <a:solidFill>
                  <a:schemeClr val="tx1"/>
                </a:solidFill>
                <a:latin typeface="微软雅黑" pitchFamily="34" charset="-122"/>
                <a:ea typeface="微软雅黑" pitchFamily="34" charset="-122"/>
              </a:endParaRPr>
            </a:p>
          </p:txBody>
        </p:sp>
        <p:sp>
          <p:nvSpPr>
            <p:cNvPr id="29" name="Oval 19"/>
            <p:cNvSpPr>
              <a:spLocks noChangeArrowheads="1"/>
            </p:cNvSpPr>
            <p:nvPr/>
          </p:nvSpPr>
          <p:spPr bwMode="auto">
            <a:xfrm flipV="1">
              <a:off x="4387979" y="3673556"/>
              <a:ext cx="130810" cy="123407"/>
            </a:xfrm>
            <a:prstGeom prst="ellipse">
              <a:avLst/>
            </a:prstGeom>
            <a:noFill/>
            <a:ln w="28575">
              <a:solidFill>
                <a:schemeClr val="bg2">
                  <a:lumMod val="90000"/>
                </a:schemeClr>
              </a:solidFill>
              <a:round/>
              <a:headEnd/>
              <a:tailEnd/>
            </a:ln>
            <a:effectLst/>
          </p:spPr>
          <p:txBody>
            <a:bodyPr wrap="none" anchor="ctr"/>
            <a:lstStyle/>
            <a:p>
              <a:endParaRPr lang="zh-CN" altLang="en-US" b="1"/>
            </a:p>
          </p:txBody>
        </p:sp>
        <p:sp>
          <p:nvSpPr>
            <p:cNvPr id="30" name="AutoShape 53"/>
            <p:cNvSpPr>
              <a:spLocks noChangeArrowheads="1"/>
            </p:cNvSpPr>
            <p:nvPr/>
          </p:nvSpPr>
          <p:spPr bwMode="auto">
            <a:xfrm>
              <a:off x="5600105" y="4633590"/>
              <a:ext cx="2301803" cy="343236"/>
            </a:xfrm>
            <a:prstGeom prst="roundRect">
              <a:avLst>
                <a:gd name="adj" fmla="val 16667"/>
              </a:avLst>
            </a:prstGeom>
            <a:solidFill>
              <a:schemeClr val="hlink">
                <a:alpha val="20000"/>
              </a:schemeClr>
            </a:solidFill>
            <a:ln w="12700">
              <a:noFill/>
              <a:round/>
              <a:headEnd type="none" w="sm" len="sm"/>
              <a:tailEnd type="none" w="sm" len="sm"/>
            </a:ln>
            <a:effectLst/>
          </p:spPr>
          <p:txBody>
            <a:bodyPr wrap="none" anchor="ctr">
              <a:noAutofit/>
            </a:bodyPr>
            <a:lstStyle/>
            <a:p>
              <a:pPr algn="ctr"/>
              <a:r>
                <a:rPr lang="zh-CN" altLang="en-US" sz="1400" b="1" dirty="0" smtClean="0">
                  <a:latin typeface="微软雅黑" pitchFamily="34" charset="-122"/>
                  <a:ea typeface="微软雅黑" pitchFamily="34" charset="-122"/>
                </a:rPr>
                <a:t>绿色节能</a:t>
              </a:r>
              <a:r>
                <a:rPr lang="en-US" altLang="zh-CN" sz="1400" b="1" dirty="0" smtClean="0">
                  <a:latin typeface="微软雅黑" pitchFamily="34" charset="-122"/>
                  <a:ea typeface="微软雅黑" pitchFamily="34" charset="-122"/>
                </a:rPr>
                <a:t>IDC</a:t>
              </a:r>
              <a:r>
                <a:rPr lang="zh-CN" altLang="en-US" sz="1400" b="1" dirty="0" smtClean="0">
                  <a:latin typeface="微软雅黑" pitchFamily="34" charset="-122"/>
                  <a:ea typeface="微软雅黑" pitchFamily="34" charset="-122"/>
                </a:rPr>
                <a:t>设计建设</a:t>
              </a:r>
            </a:p>
          </p:txBody>
        </p:sp>
        <p:sp>
          <p:nvSpPr>
            <p:cNvPr id="31" name="AutoShape 10"/>
            <p:cNvSpPr>
              <a:spLocks noChangeArrowheads="1"/>
            </p:cNvSpPr>
            <p:nvPr/>
          </p:nvSpPr>
          <p:spPr bwMode="auto">
            <a:xfrm>
              <a:off x="5646104" y="5013977"/>
              <a:ext cx="2201173" cy="778454"/>
            </a:xfrm>
            <a:prstGeom prst="roundRect">
              <a:avLst>
                <a:gd name="adj" fmla="val 1990"/>
              </a:avLst>
            </a:prstGeom>
            <a:noFill/>
            <a:ln w="28575">
              <a:solidFill>
                <a:schemeClr val="accent1">
                  <a:lumMod val="40000"/>
                  <a:lumOff val="60000"/>
                </a:schemeClr>
              </a:solidFill>
              <a:round/>
              <a:headEnd type="none" w="sm" len="sm"/>
              <a:tailEnd type="none" w="sm" len="sm"/>
            </a:ln>
          </p:spPr>
          <p:txBody>
            <a:bodyPr wrap="square" lIns="90000" tIns="46800" rIns="90000" bIns="46800" anchor="ctr">
              <a:noAutofit/>
            </a:bodyPr>
            <a:lstStyle/>
            <a:p>
              <a:pPr marL="177800" indent="-177800">
                <a:buFont typeface="Wingdings" pitchFamily="2" charset="2"/>
                <a:buChar char="l"/>
              </a:pPr>
              <a:endParaRPr lang="en-US" altLang="zh-CN" sz="900" b="1" dirty="0" smtClean="0">
                <a:latin typeface="微软雅黑" pitchFamily="34" charset="-122"/>
                <a:ea typeface="微软雅黑" pitchFamily="34" charset="-122"/>
              </a:endParaRPr>
            </a:p>
          </p:txBody>
        </p:sp>
        <p:sp>
          <p:nvSpPr>
            <p:cNvPr id="32" name="Oval 19"/>
            <p:cNvSpPr>
              <a:spLocks noChangeArrowheads="1"/>
            </p:cNvSpPr>
            <p:nvPr/>
          </p:nvSpPr>
          <p:spPr bwMode="auto">
            <a:xfrm flipV="1">
              <a:off x="4523536" y="4225359"/>
              <a:ext cx="130810" cy="123407"/>
            </a:xfrm>
            <a:prstGeom prst="ellipse">
              <a:avLst/>
            </a:prstGeom>
            <a:noFill/>
            <a:ln w="28575">
              <a:solidFill>
                <a:schemeClr val="bg2">
                  <a:lumMod val="90000"/>
                </a:schemeClr>
              </a:solidFill>
              <a:round/>
              <a:headEnd/>
              <a:tailEnd/>
            </a:ln>
            <a:effectLst/>
          </p:spPr>
          <p:txBody>
            <a:bodyPr wrap="none" anchor="ctr"/>
            <a:lstStyle/>
            <a:p>
              <a:endParaRPr lang="zh-CN" altLang="en-US" b="1"/>
            </a:p>
          </p:txBody>
        </p:sp>
        <p:pic>
          <p:nvPicPr>
            <p:cNvPr id="33" name="Picture 3"/>
            <p:cNvPicPr>
              <a:picLocks noChangeAspect="1" noChangeArrowheads="1"/>
            </p:cNvPicPr>
            <p:nvPr/>
          </p:nvPicPr>
          <p:blipFill>
            <a:blip r:embed="rId6" cstate="print"/>
            <a:srcRect/>
            <a:stretch>
              <a:fillRect/>
            </a:stretch>
          </p:blipFill>
          <p:spPr bwMode="auto">
            <a:xfrm>
              <a:off x="5811705" y="5142659"/>
              <a:ext cx="914728" cy="617225"/>
            </a:xfrm>
            <a:prstGeom prst="rect">
              <a:avLst/>
            </a:prstGeom>
            <a:noFill/>
            <a:ln w="9525">
              <a:noFill/>
              <a:miter lim="800000"/>
              <a:headEnd/>
              <a:tailEnd/>
            </a:ln>
            <a:effectLst/>
          </p:spPr>
        </p:pic>
        <p:pic>
          <p:nvPicPr>
            <p:cNvPr id="34" name="Picture 4"/>
            <p:cNvPicPr>
              <a:picLocks noChangeAspect="1" noChangeArrowheads="1"/>
            </p:cNvPicPr>
            <p:nvPr/>
          </p:nvPicPr>
          <p:blipFill>
            <a:blip r:embed="rId7" cstate="print"/>
            <a:srcRect/>
            <a:stretch>
              <a:fillRect/>
            </a:stretch>
          </p:blipFill>
          <p:spPr bwMode="auto">
            <a:xfrm>
              <a:off x="6739575" y="5102708"/>
              <a:ext cx="940760" cy="632380"/>
            </a:xfrm>
            <a:prstGeom prst="rect">
              <a:avLst/>
            </a:prstGeom>
            <a:noFill/>
            <a:ln w="9525">
              <a:noFill/>
              <a:miter lim="800000"/>
              <a:headEnd/>
              <a:tailEnd/>
            </a:ln>
            <a:effectLst/>
          </p:spPr>
        </p:pic>
        <p:sp>
          <p:nvSpPr>
            <p:cNvPr id="35" name="AutoShape 52"/>
            <p:cNvSpPr>
              <a:spLocks noChangeArrowheads="1"/>
            </p:cNvSpPr>
            <p:nvPr/>
          </p:nvSpPr>
          <p:spPr bwMode="auto">
            <a:xfrm>
              <a:off x="6470889" y="3008639"/>
              <a:ext cx="1923349" cy="316858"/>
            </a:xfrm>
            <a:prstGeom prst="roundRect">
              <a:avLst>
                <a:gd name="adj" fmla="val 16667"/>
              </a:avLst>
            </a:prstGeom>
            <a:solidFill>
              <a:schemeClr val="hlink">
                <a:alpha val="20000"/>
              </a:schemeClr>
            </a:solidFill>
            <a:ln w="12700">
              <a:noFill/>
              <a:round/>
              <a:headEnd type="none" w="sm" len="sm"/>
              <a:tailEnd type="none" w="sm" len="sm"/>
            </a:ln>
            <a:effectLst/>
          </p:spPr>
          <p:txBody>
            <a:bodyPr wrap="none" anchor="ctr">
              <a:noAutofit/>
            </a:bodyPr>
            <a:lstStyle/>
            <a:p>
              <a:pPr algn="ctr"/>
              <a:r>
                <a:rPr lang="zh-CN" altLang="en-US" sz="1400" b="1" dirty="0" smtClean="0">
                  <a:latin typeface="微软雅黑" pitchFamily="34" charset="-122"/>
                  <a:ea typeface="微软雅黑" pitchFamily="34" charset="-122"/>
                </a:rPr>
                <a:t>综合交付体系</a:t>
              </a:r>
            </a:p>
          </p:txBody>
        </p:sp>
        <p:sp>
          <p:nvSpPr>
            <p:cNvPr id="36" name="AutoShape 10"/>
            <p:cNvSpPr>
              <a:spLocks noChangeArrowheads="1"/>
            </p:cNvSpPr>
            <p:nvPr/>
          </p:nvSpPr>
          <p:spPr bwMode="auto">
            <a:xfrm>
              <a:off x="6541927" y="3373770"/>
              <a:ext cx="1801137" cy="889266"/>
            </a:xfrm>
            <a:prstGeom prst="roundRect">
              <a:avLst>
                <a:gd name="adj" fmla="val 1990"/>
              </a:avLst>
            </a:prstGeom>
            <a:noFill/>
            <a:ln w="28575">
              <a:solidFill>
                <a:schemeClr val="accent1">
                  <a:lumMod val="40000"/>
                  <a:lumOff val="60000"/>
                </a:schemeClr>
              </a:solidFill>
              <a:round/>
              <a:headEnd type="none" w="sm" len="sm"/>
              <a:tailEnd type="none" w="sm" len="sm"/>
            </a:ln>
          </p:spPr>
          <p:txBody>
            <a:bodyPr wrap="square" lIns="90000" tIns="46800" rIns="90000" bIns="46800" anchor="ctr">
              <a:noAutofit/>
            </a:bodyPr>
            <a:lstStyle/>
            <a:p>
              <a:endParaRPr lang="fr-FR" sz="800" b="1" dirty="0">
                <a:solidFill>
                  <a:schemeClr val="tx1"/>
                </a:solidFill>
                <a:latin typeface="微软雅黑" pitchFamily="34" charset="-122"/>
                <a:ea typeface="微软雅黑" pitchFamily="34" charset="-122"/>
              </a:endParaRPr>
            </a:p>
          </p:txBody>
        </p:sp>
        <p:cxnSp>
          <p:nvCxnSpPr>
            <p:cNvPr id="37" name="直接连接符 36"/>
            <p:cNvCxnSpPr>
              <a:stCxn id="32" idx="0"/>
            </p:cNvCxnSpPr>
            <p:nvPr/>
          </p:nvCxnSpPr>
          <p:spPr>
            <a:xfrm rot="16200000" flipH="1">
              <a:off x="4379161" y="4558546"/>
              <a:ext cx="424843" cy="5283"/>
            </a:xfrm>
            <a:prstGeom prst="line">
              <a:avLst/>
            </a:prstGeom>
            <a:noFill/>
            <a:ln w="28575">
              <a:solidFill>
                <a:schemeClr val="accent1">
                  <a:lumMod val="40000"/>
                  <a:lumOff val="60000"/>
                </a:schemeClr>
              </a:solidFill>
              <a:round/>
              <a:headEnd/>
              <a:tailEnd/>
            </a:ln>
            <a:effectLst/>
          </p:spPr>
        </p:cxnSp>
        <p:cxnSp>
          <p:nvCxnSpPr>
            <p:cNvPr id="38" name="直接连接符 37"/>
            <p:cNvCxnSpPr/>
            <p:nvPr/>
          </p:nvCxnSpPr>
          <p:spPr>
            <a:xfrm>
              <a:off x="4594225" y="4768184"/>
              <a:ext cx="976096" cy="1357"/>
            </a:xfrm>
            <a:prstGeom prst="line">
              <a:avLst/>
            </a:prstGeom>
            <a:noFill/>
            <a:ln w="28575">
              <a:solidFill>
                <a:schemeClr val="accent1">
                  <a:lumMod val="40000"/>
                  <a:lumOff val="60000"/>
                </a:schemeClr>
              </a:solidFill>
              <a:round/>
              <a:headEnd type="none" w="med" len="med"/>
              <a:tailEnd type="arrow" w="med" len="med"/>
            </a:ln>
            <a:effectLst/>
          </p:spPr>
        </p:cxnSp>
        <p:cxnSp>
          <p:nvCxnSpPr>
            <p:cNvPr id="39" name="直接连接符 38"/>
            <p:cNvCxnSpPr/>
            <p:nvPr/>
          </p:nvCxnSpPr>
          <p:spPr>
            <a:xfrm>
              <a:off x="5494794" y="3162079"/>
              <a:ext cx="976096" cy="1357"/>
            </a:xfrm>
            <a:prstGeom prst="line">
              <a:avLst/>
            </a:prstGeom>
            <a:noFill/>
            <a:ln w="28575">
              <a:solidFill>
                <a:schemeClr val="accent1">
                  <a:lumMod val="40000"/>
                  <a:lumOff val="60000"/>
                </a:schemeClr>
              </a:solidFill>
              <a:round/>
              <a:headEnd type="none" w="med" len="med"/>
              <a:tailEnd type="arrow" w="med" len="med"/>
            </a:ln>
            <a:effectLst/>
          </p:spPr>
        </p:cxnSp>
        <p:sp>
          <p:nvSpPr>
            <p:cNvPr id="40" name="Line 37"/>
            <p:cNvSpPr>
              <a:spLocks noChangeShapeType="1"/>
            </p:cNvSpPr>
            <p:nvPr/>
          </p:nvSpPr>
          <p:spPr bwMode="auto">
            <a:xfrm flipV="1">
              <a:off x="4878894" y="3162079"/>
              <a:ext cx="615900" cy="580891"/>
            </a:xfrm>
            <a:prstGeom prst="line">
              <a:avLst/>
            </a:prstGeom>
            <a:noFill/>
            <a:ln w="28575">
              <a:solidFill>
                <a:schemeClr val="accent1">
                  <a:lumMod val="40000"/>
                  <a:lumOff val="60000"/>
                </a:schemeClr>
              </a:solidFill>
              <a:round/>
              <a:headEnd/>
              <a:tailEnd/>
            </a:ln>
            <a:effectLst/>
          </p:spPr>
          <p:txBody>
            <a:bodyPr/>
            <a:lstStyle/>
            <a:p>
              <a:endParaRPr lang="zh-CN" altLang="en-US" b="1"/>
            </a:p>
          </p:txBody>
        </p:sp>
        <p:pic>
          <p:nvPicPr>
            <p:cNvPr id="41" name="Picture 3"/>
            <p:cNvPicPr>
              <a:picLocks noChangeAspect="1" noChangeArrowheads="1"/>
            </p:cNvPicPr>
            <p:nvPr/>
          </p:nvPicPr>
          <p:blipFill>
            <a:blip r:embed="rId8" cstate="print"/>
            <a:srcRect/>
            <a:stretch>
              <a:fillRect/>
            </a:stretch>
          </p:blipFill>
          <p:spPr bwMode="auto">
            <a:xfrm>
              <a:off x="6350328" y="1498242"/>
              <a:ext cx="1376388" cy="821446"/>
            </a:xfrm>
            <a:prstGeom prst="rect">
              <a:avLst/>
            </a:prstGeom>
            <a:noFill/>
            <a:ln w="9525">
              <a:noFill/>
              <a:miter lim="800000"/>
              <a:headEnd/>
              <a:tailEnd/>
            </a:ln>
            <a:effectLst/>
          </p:spPr>
        </p:pic>
        <p:sp>
          <p:nvSpPr>
            <p:cNvPr id="42" name="矩形 41"/>
            <p:cNvSpPr/>
            <p:nvPr/>
          </p:nvSpPr>
          <p:spPr>
            <a:xfrm>
              <a:off x="938608" y="6015790"/>
              <a:ext cx="7292782" cy="369332"/>
            </a:xfrm>
            <a:prstGeom prst="rect">
              <a:avLst/>
            </a:prstGeom>
          </p:spPr>
          <p:txBody>
            <a:bodyPr wrap="square">
              <a:spAutoFit/>
            </a:bodyPr>
            <a:lstStyle/>
            <a:p>
              <a:pPr algn="ctr"/>
              <a:r>
                <a:rPr lang="zh-CN" altLang="en-US" b="1" dirty="0" smtClean="0">
                  <a:solidFill>
                    <a:srgbClr val="C00000"/>
                  </a:solidFill>
                  <a:latin typeface="微软雅黑" pitchFamily="34" charset="-122"/>
                  <a:ea typeface="微软雅黑" pitchFamily="34" charset="-122"/>
                  <a:cs typeface="+mj-cs"/>
                </a:rPr>
                <a:t>一站式云数据中心可有效满足不同场景建设模式需求。</a:t>
              </a:r>
            </a:p>
          </p:txBody>
        </p:sp>
        <p:pic>
          <p:nvPicPr>
            <p:cNvPr id="46" name="Picture 1"/>
            <p:cNvPicPr>
              <a:picLocks noChangeAspect="1" noChangeArrowheads="1"/>
            </p:cNvPicPr>
            <p:nvPr/>
          </p:nvPicPr>
          <p:blipFill>
            <a:blip r:embed="rId9" cstate="print"/>
            <a:srcRect/>
            <a:stretch>
              <a:fillRect/>
            </a:stretch>
          </p:blipFill>
          <p:spPr bwMode="auto">
            <a:xfrm>
              <a:off x="1045289" y="1521735"/>
              <a:ext cx="1408352" cy="858191"/>
            </a:xfrm>
            <a:prstGeom prst="rect">
              <a:avLst/>
            </a:prstGeom>
            <a:noFill/>
            <a:ln w="9525">
              <a:noFill/>
              <a:miter lim="800000"/>
              <a:headEnd/>
              <a:tailEnd/>
            </a:ln>
            <a:effectLst/>
          </p:spPr>
        </p:pic>
        <p:pic>
          <p:nvPicPr>
            <p:cNvPr id="47" name="Picture 1"/>
            <p:cNvPicPr>
              <a:picLocks noChangeAspect="1" noChangeArrowheads="1"/>
            </p:cNvPicPr>
            <p:nvPr/>
          </p:nvPicPr>
          <p:blipFill>
            <a:blip r:embed="rId10" cstate="print"/>
            <a:srcRect/>
            <a:stretch>
              <a:fillRect/>
            </a:stretch>
          </p:blipFill>
          <p:spPr bwMode="auto">
            <a:xfrm>
              <a:off x="6760401" y="3455680"/>
              <a:ext cx="1336065" cy="757656"/>
            </a:xfrm>
            <a:prstGeom prst="rect">
              <a:avLst/>
            </a:prstGeom>
            <a:noFill/>
            <a:ln w="9525">
              <a:noFill/>
              <a:miter lim="800000"/>
              <a:headEnd/>
              <a:tailEnd/>
            </a:ln>
            <a:effectLst/>
          </p:spPr>
        </p:pic>
      </p:grpSp>
    </p:spTree>
    <p:extLst>
      <p:ext uri="{BB962C8B-B14F-4D97-AF65-F5344CB8AC3E}">
        <p14:creationId xmlns:p14="http://schemas.microsoft.com/office/powerpoint/2010/main" xmlns="" val="39686344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latin typeface="黑体" panose="02010609060101010101" pitchFamily="49" charset="-122"/>
                <a:ea typeface="黑体" panose="02010609060101010101" pitchFamily="49" charset="-122"/>
              </a:rPr>
              <a:t>举措</a:t>
            </a:r>
            <a:r>
              <a:rPr lang="en-US" altLang="zh-CN" sz="2400" b="1" dirty="0" smtClean="0">
                <a:solidFill>
                  <a:schemeClr val="tx1"/>
                </a:solidFill>
                <a:latin typeface="黑体" panose="02010609060101010101" pitchFamily="49" charset="-122"/>
                <a:ea typeface="黑体" panose="02010609060101010101" pitchFamily="49" charset="-122"/>
              </a:rPr>
              <a:t>2 </a:t>
            </a:r>
            <a:r>
              <a:rPr lang="zh-CN" altLang="en-US" sz="2400" b="1" dirty="0" smtClean="0">
                <a:solidFill>
                  <a:schemeClr val="tx1"/>
                </a:solidFill>
                <a:latin typeface="黑体" panose="02010609060101010101" pitchFamily="49" charset="-122"/>
                <a:ea typeface="黑体" panose="02010609060101010101" pitchFamily="49" charset="-122"/>
              </a:rPr>
              <a:t>规划建设两大支撑能力</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a:xfrm>
            <a:off x="6553200" y="6160219"/>
            <a:ext cx="2133600" cy="365125"/>
          </a:xfrm>
        </p:spPr>
        <p:txBody>
          <a:bodyPr/>
          <a:lstStyle/>
          <a:p>
            <a:fld id="{57F98C0C-FAF2-480B-87BE-9D56BE4863FC}" type="slidenum">
              <a:rPr lang="zh-CN" altLang="en-US" smtClean="0"/>
              <a:pPr/>
              <a:t>73</a:t>
            </a:fld>
            <a:endParaRPr lang="zh-CN" altLang="en-US" dirty="0"/>
          </a:p>
        </p:txBody>
      </p:sp>
      <p:pic>
        <p:nvPicPr>
          <p:cNvPr id="55" name="图片 54"/>
          <p:cNvPicPr>
            <a:picLocks noChangeAspect="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a:off x="539552" y="1700808"/>
            <a:ext cx="7920880" cy="4104456"/>
          </a:xfrm>
          <a:prstGeom prst="rect">
            <a:avLst/>
          </a:prstGeom>
        </p:spPr>
      </p:pic>
      <p:sp>
        <p:nvSpPr>
          <p:cNvPr id="60" name="矩形 59"/>
          <p:cNvSpPr/>
          <p:nvPr/>
        </p:nvSpPr>
        <p:spPr>
          <a:xfrm>
            <a:off x="2411760" y="2817510"/>
            <a:ext cx="5544616" cy="2123658"/>
          </a:xfrm>
          <a:prstGeom prst="rect">
            <a:avLst/>
          </a:prstGeom>
        </p:spPr>
        <p:txBody>
          <a:bodyPr wrap="square">
            <a:spAutoFit/>
          </a:bodyPr>
          <a:lstStyle/>
          <a:p>
            <a:pPr>
              <a:lnSpc>
                <a:spcPct val="200000"/>
              </a:lnSpc>
            </a:pPr>
            <a:r>
              <a:rPr lang="zh-CN" altLang="zh-CN" sz="1600" b="1" dirty="0" smtClean="0">
                <a:solidFill>
                  <a:schemeClr val="bg1"/>
                </a:solidFill>
                <a:latin typeface="微软雅黑" pitchFamily="34" charset="-122"/>
                <a:ea typeface="微软雅黑" pitchFamily="34" charset="-122"/>
              </a:rPr>
              <a:t>依托顺义区软件与信息技术服务业优势，在云基础设施之上构建大数据中心和开发测试中心，为区内产业提供数据共享，为软件和信息服务业提供开放的开发测试及产品演示环境，以锻造自身的核心竞争力</a:t>
            </a:r>
            <a:r>
              <a:rPr lang="zh-CN" altLang="zh-CN" dirty="0" smtClean="0">
                <a:solidFill>
                  <a:schemeClr val="bg1"/>
                </a:solidFill>
                <a:latin typeface="微软雅黑" pitchFamily="34" charset="-122"/>
                <a:ea typeface="微软雅黑" pitchFamily="34" charset="-122"/>
              </a:rPr>
              <a:t>。</a:t>
            </a:r>
            <a:endParaRPr lang="zh-CN" altLang="zh-CN"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191686324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latin typeface="黑体" panose="02010609060101010101" pitchFamily="49" charset="-122"/>
                <a:ea typeface="黑体" panose="02010609060101010101" pitchFamily="49" charset="-122"/>
              </a:rPr>
              <a:t>举措</a:t>
            </a:r>
            <a:r>
              <a:rPr lang="en-US" altLang="zh-CN" sz="2400" b="1" dirty="0" smtClean="0">
                <a:solidFill>
                  <a:schemeClr val="tx1"/>
                </a:solidFill>
                <a:latin typeface="黑体" panose="02010609060101010101" pitchFamily="49" charset="-122"/>
                <a:ea typeface="黑体" panose="02010609060101010101" pitchFamily="49" charset="-122"/>
              </a:rPr>
              <a:t>2.1</a:t>
            </a:r>
            <a:r>
              <a:rPr lang="zh-CN" altLang="en-US" sz="2400" b="1" dirty="0" smtClean="0">
                <a:solidFill>
                  <a:schemeClr val="tx1"/>
                </a:solidFill>
                <a:latin typeface="黑体" panose="02010609060101010101" pitchFamily="49" charset="-122"/>
                <a:ea typeface="黑体" panose="02010609060101010101" pitchFamily="49" charset="-122"/>
              </a:rPr>
              <a:t>：规划建设大数据中心</a:t>
            </a:r>
            <a:endParaRPr lang="en-US" altLang="zh-CN" sz="2400" b="1" dirty="0">
              <a:solidFill>
                <a:schemeClr val="tx1"/>
              </a:solidFill>
              <a:latin typeface="黑体" panose="02010609060101010101" pitchFamily="49" charset="-122"/>
              <a:ea typeface="黑体" panose="02010609060101010101" pitchFamily="49" charset="-122"/>
            </a:endParaRPr>
          </a:p>
        </p:txBody>
      </p:sp>
      <p:sp>
        <p:nvSpPr>
          <p:cNvPr id="42" name="TextBox 43"/>
          <p:cNvSpPr txBox="1"/>
          <p:nvPr/>
        </p:nvSpPr>
        <p:spPr>
          <a:xfrm>
            <a:off x="503637" y="2814161"/>
            <a:ext cx="1368152" cy="412421"/>
          </a:xfrm>
          <a:prstGeom prst="rect">
            <a:avLst/>
          </a:prstGeom>
          <a:noFill/>
        </p:spPr>
        <p:txBody>
          <a:bodyPr wrap="square" rtlCol="0">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lang="zh-CN" altLang="en-US" sz="1600" b="1" kern="0" dirty="0">
                <a:solidFill>
                  <a:sysClr val="window" lastClr="FFFFFF"/>
                </a:solidFill>
                <a:latin typeface="Arial Black" pitchFamily="34" charset="0"/>
                <a:ea typeface="微软雅黑" pitchFamily="34" charset="-122"/>
              </a:rPr>
              <a:t>具体</a:t>
            </a:r>
            <a:r>
              <a:rPr lang="zh-CN" altLang="en-US" sz="1600" b="1" kern="0" dirty="0" smtClean="0">
                <a:solidFill>
                  <a:sysClr val="window" lastClr="FFFFFF"/>
                </a:solidFill>
                <a:latin typeface="Arial Black" pitchFamily="34" charset="0"/>
                <a:ea typeface="微软雅黑" pitchFamily="34" charset="-122"/>
              </a:rPr>
              <a:t>目标</a:t>
            </a:r>
            <a:r>
              <a:rPr lang="en-US" altLang="zh-CN" sz="1600" b="1" kern="0" dirty="0" smtClean="0">
                <a:solidFill>
                  <a:sysClr val="window" lastClr="FFFFFF"/>
                </a:solidFill>
                <a:latin typeface="Arial Black" pitchFamily="34" charset="0"/>
                <a:ea typeface="微软雅黑" pitchFamily="34" charset="-122"/>
              </a:rPr>
              <a:t>1</a:t>
            </a:r>
            <a:endParaRPr kumimoji="0" lang="zh-CN" altLang="en-US" sz="1600" b="1" i="0" u="none" strike="noStrike" kern="0" cap="none" spc="0" normalizeH="0" baseline="0" noProof="0" dirty="0">
              <a:ln>
                <a:noFill/>
              </a:ln>
              <a:solidFill>
                <a:sysClr val="window" lastClr="FFFFFF"/>
              </a:solidFill>
              <a:effectLst/>
              <a:uLnTx/>
              <a:uFillTx/>
              <a:latin typeface="Arial Black" pitchFamily="34" charset="0"/>
              <a:ea typeface="微软雅黑" pitchFamily="34" charset="-122"/>
            </a:endParaRPr>
          </a:p>
        </p:txBody>
      </p:sp>
      <p:sp>
        <p:nvSpPr>
          <p:cNvPr id="44" name="TextBox 33"/>
          <p:cNvSpPr txBox="1"/>
          <p:nvPr/>
        </p:nvSpPr>
        <p:spPr>
          <a:xfrm>
            <a:off x="521243" y="3290922"/>
            <a:ext cx="1169551" cy="1569660"/>
          </a:xfrm>
          <a:prstGeom prst="rect">
            <a:avLst/>
          </a:prstGeom>
          <a:noFill/>
        </p:spPr>
        <p:txBody>
          <a:bodyPr vert="eaVert"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600" kern="0" dirty="0">
                <a:solidFill>
                  <a:sysClr val="window" lastClr="FFFFFF"/>
                </a:solidFill>
                <a:latin typeface="Arial" pitchFamily="34" charset="0"/>
                <a:ea typeface="微软雅黑" pitchFamily="34" charset="-122"/>
                <a:cs typeface="Arial" pitchFamily="34" charset="0"/>
              </a:rPr>
              <a:t>建设“宽带、无线、泛在”为特征的智慧一体化网络</a:t>
            </a:r>
            <a:endParaRPr kumimoji="0" lang="en-US" altLang="zh-CN" sz="1600" b="0" i="0" u="none" strike="noStrike" kern="0" cap="none" spc="0" normalizeH="0" baseline="0" noProof="0" dirty="0" smtClean="0">
              <a:ln>
                <a:noFill/>
              </a:ln>
              <a:solidFill>
                <a:sysClr val="window" lastClr="FFFFFF"/>
              </a:solidFill>
              <a:effectLst/>
              <a:uLnTx/>
              <a:uFillTx/>
              <a:latin typeface="Arial" pitchFamily="34" charset="0"/>
              <a:ea typeface="微软雅黑" pitchFamily="34" charset="-122"/>
              <a:cs typeface="Arial" pitchFamily="34" charset="0"/>
            </a:endParaRPr>
          </a:p>
        </p:txBody>
      </p:sp>
      <p:graphicFrame>
        <p:nvGraphicFramePr>
          <p:cNvPr id="45" name="图示 44"/>
          <p:cNvGraphicFramePr/>
          <p:nvPr>
            <p:extLst>
              <p:ext uri="{D42A27DB-BD31-4B8C-83A1-F6EECF244321}">
                <p14:modId xmlns:p14="http://schemas.microsoft.com/office/powerpoint/2010/main" xmlns="" val="1959273699"/>
              </p:ext>
            </p:extLst>
          </p:nvPr>
        </p:nvGraphicFramePr>
        <p:xfrm>
          <a:off x="323528" y="908720"/>
          <a:ext cx="7128792" cy="55446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6" name="组合 45"/>
          <p:cNvGrpSpPr/>
          <p:nvPr/>
        </p:nvGrpSpPr>
        <p:grpSpPr>
          <a:xfrm rot="5400000">
            <a:off x="5477477" y="2788905"/>
            <a:ext cx="3589647" cy="2808314"/>
            <a:chOff x="6097868" y="2325767"/>
            <a:chExt cx="3190214" cy="2224585"/>
          </a:xfrm>
        </p:grpSpPr>
        <p:sp>
          <p:nvSpPr>
            <p:cNvPr id="47" name="矩形标注 46"/>
            <p:cNvSpPr/>
            <p:nvPr/>
          </p:nvSpPr>
          <p:spPr>
            <a:xfrm>
              <a:off x="6121801" y="2325767"/>
              <a:ext cx="3166281" cy="2224585"/>
            </a:xfrm>
            <a:prstGeom prst="wedgeRectCallout">
              <a:avLst/>
            </a:prstGeom>
            <a:ln w="12700">
              <a:solidFill>
                <a:schemeClr val="accent1">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600"/>
            </a:p>
          </p:txBody>
        </p:sp>
        <p:sp>
          <p:nvSpPr>
            <p:cNvPr id="48" name="TextBox 26"/>
            <p:cNvSpPr txBox="1"/>
            <p:nvPr/>
          </p:nvSpPr>
          <p:spPr>
            <a:xfrm rot="16200000">
              <a:off x="6565234" y="1867463"/>
              <a:ext cx="2101441" cy="3036174"/>
            </a:xfrm>
            <a:prstGeom prst="rect">
              <a:avLst/>
            </a:prstGeom>
            <a:noFill/>
            <a:ln w="12700">
              <a:noFill/>
            </a:ln>
          </p:spPr>
          <p:txBody>
            <a:bodyPr wrap="square" rtlCol="0">
              <a:spAutoFit/>
            </a:bodyPr>
            <a:lstStyle/>
            <a:p>
              <a:pPr indent="355600" algn="just">
                <a:lnSpc>
                  <a:spcPct val="150000"/>
                </a:lnSpc>
                <a:spcAft>
                  <a:spcPts val="0"/>
                </a:spcAft>
              </a:pP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可考虑采用</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资源交换的方式</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，让越来越多的企业客户数据、销售数据等汇聚到大数据中心，为政府和企业共享分析，辅助产业转型升级。初期可考虑</a:t>
              </a:r>
              <a:r>
                <a:rPr lang="zh-CN" altLang="en-US" sz="1600" b="1" kern="100" dirty="0" smtClean="0">
                  <a:latin typeface="微软雅黑" panose="020B0503020204020204" pitchFamily="34" charset="-122"/>
                  <a:ea typeface="微软雅黑" panose="020B0503020204020204" pitchFamily="34" charset="-122"/>
                  <a:cs typeface="Times New Roman" panose="02020603050405020304" pitchFamily="18" charset="0"/>
                </a:rPr>
                <a:t>以顺义区政府各委局、临空</a:t>
              </a:r>
              <a:r>
                <a:rPr lang="zh-CN" altLang="en-US" sz="1600" b="1" kern="100" dirty="0">
                  <a:latin typeface="微软雅黑" panose="020B0503020204020204" pitchFamily="34" charset="-122"/>
                  <a:ea typeface="微软雅黑" panose="020B0503020204020204" pitchFamily="34" charset="-122"/>
                  <a:cs typeface="Times New Roman" panose="02020603050405020304" pitchFamily="18" charset="0"/>
                </a:rPr>
                <a:t>经济区和汽车产业基地为基础</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建设大数据中心</a:t>
              </a:r>
              <a:r>
                <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rPr>
                <a:t>。</a:t>
              </a:r>
            </a:p>
          </p:txBody>
        </p:sp>
      </p:grpSp>
      <p:sp>
        <p:nvSpPr>
          <p:cNvPr id="2" name="灯片编号占位符 1"/>
          <p:cNvSpPr>
            <a:spLocks noGrp="1"/>
          </p:cNvSpPr>
          <p:nvPr>
            <p:ph type="sldNum" sz="quarter" idx="12"/>
          </p:nvPr>
        </p:nvSpPr>
        <p:spPr/>
        <p:txBody>
          <a:bodyPr/>
          <a:lstStyle/>
          <a:p>
            <a:fld id="{57F98C0C-FAF2-480B-87BE-9D56BE4863FC}" type="slidenum">
              <a:rPr lang="zh-CN" altLang="en-US" smtClean="0"/>
              <a:pPr/>
              <a:t>74</a:t>
            </a:fld>
            <a:endParaRPr lang="zh-CN" altLang="en-US" dirty="0"/>
          </a:p>
        </p:txBody>
      </p:sp>
    </p:spTree>
    <p:extLst>
      <p:ext uri="{BB962C8B-B14F-4D97-AF65-F5344CB8AC3E}">
        <p14:creationId xmlns:p14="http://schemas.microsoft.com/office/powerpoint/2010/main" xmlns="" val="155188979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latin typeface="黑体" panose="02010609060101010101" pitchFamily="49" charset="-122"/>
                <a:ea typeface="黑体" panose="02010609060101010101" pitchFamily="49" charset="-122"/>
              </a:rPr>
              <a:t>举措</a:t>
            </a:r>
            <a:r>
              <a:rPr lang="en-US" altLang="zh-CN" sz="2400" b="1" dirty="0" smtClean="0">
                <a:solidFill>
                  <a:schemeClr val="tx1"/>
                </a:solidFill>
                <a:latin typeface="黑体" panose="02010609060101010101" pitchFamily="49" charset="-122"/>
                <a:ea typeface="黑体" panose="02010609060101010101" pitchFamily="49" charset="-122"/>
              </a:rPr>
              <a:t>2.1</a:t>
            </a:r>
            <a:r>
              <a:rPr lang="zh-CN" altLang="en-US" sz="2400" b="1" dirty="0" smtClean="0">
                <a:solidFill>
                  <a:schemeClr val="tx1"/>
                </a:solidFill>
                <a:latin typeface="黑体" panose="02010609060101010101" pitchFamily="49" charset="-122"/>
                <a:ea typeface="黑体" panose="02010609060101010101" pitchFamily="49" charset="-122"/>
              </a:rPr>
              <a:t>：</a:t>
            </a:r>
            <a:r>
              <a:rPr lang="zh-CN" altLang="en-US" sz="2400" b="1" dirty="0">
                <a:solidFill>
                  <a:schemeClr val="tx1"/>
                </a:solidFill>
                <a:latin typeface="黑体" panose="02010609060101010101" pitchFamily="49" charset="-122"/>
                <a:ea typeface="黑体" panose="02010609060101010101" pitchFamily="49" charset="-122"/>
              </a:rPr>
              <a:t>规划建设大数据</a:t>
            </a:r>
            <a:r>
              <a:rPr lang="zh-CN" altLang="en-US" sz="2400" b="1" dirty="0" smtClean="0">
                <a:solidFill>
                  <a:schemeClr val="tx1"/>
                </a:solidFill>
                <a:latin typeface="黑体" panose="02010609060101010101" pitchFamily="49" charset="-122"/>
                <a:ea typeface="黑体" panose="02010609060101010101" pitchFamily="49" charset="-122"/>
              </a:rPr>
              <a:t>中心</a:t>
            </a:r>
            <a:r>
              <a:rPr lang="en-US" altLang="zh-CN" sz="2400" b="1" dirty="0">
                <a:solidFill>
                  <a:schemeClr val="tx1"/>
                </a:solidFill>
                <a:latin typeface="黑体" panose="02010609060101010101" pitchFamily="49" charset="-122"/>
                <a:ea typeface="黑体" panose="02010609060101010101" pitchFamily="49" charset="-122"/>
              </a:rPr>
              <a:t>——</a:t>
            </a:r>
            <a:r>
              <a:rPr lang="zh-CN" altLang="en-US" sz="2400" b="1" dirty="0" smtClean="0">
                <a:solidFill>
                  <a:schemeClr val="tx1"/>
                </a:solidFill>
                <a:latin typeface="黑体" panose="02010609060101010101" pitchFamily="49" charset="-122"/>
                <a:ea typeface="黑体" panose="02010609060101010101" pitchFamily="49" charset="-122"/>
              </a:rPr>
              <a:t>架构</a:t>
            </a:r>
            <a:endParaRPr lang="en-US" altLang="zh-CN" sz="2400" b="1" dirty="0">
              <a:solidFill>
                <a:schemeClr val="tx1"/>
              </a:solidFill>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fld id="{57F98C0C-FAF2-480B-87BE-9D56BE4863FC}" type="slidenum">
              <a:rPr lang="zh-CN" altLang="en-US" smtClean="0"/>
              <a:pPr/>
              <a:t>75</a:t>
            </a:fld>
            <a:endParaRPr lang="zh-CN" altLang="en-US"/>
          </a:p>
        </p:txBody>
      </p:sp>
      <p:grpSp>
        <p:nvGrpSpPr>
          <p:cNvPr id="58" name="组合 57"/>
          <p:cNvGrpSpPr/>
          <p:nvPr/>
        </p:nvGrpSpPr>
        <p:grpSpPr>
          <a:xfrm>
            <a:off x="467544" y="1412776"/>
            <a:ext cx="8155252" cy="4968552"/>
            <a:chOff x="467544" y="1124744"/>
            <a:chExt cx="8280920" cy="5112568"/>
          </a:xfrm>
        </p:grpSpPr>
        <p:sp>
          <p:nvSpPr>
            <p:cNvPr id="10" name="Rectangle 7"/>
            <p:cNvSpPr>
              <a:spLocks noChangeArrowheads="1"/>
            </p:cNvSpPr>
            <p:nvPr/>
          </p:nvSpPr>
          <p:spPr bwMode="auto">
            <a:xfrm>
              <a:off x="467544" y="1124744"/>
              <a:ext cx="8280920" cy="5112568"/>
            </a:xfrm>
            <a:prstGeom prst="roundRect">
              <a:avLst>
                <a:gd name="adj" fmla="val 3505"/>
              </a:avLst>
            </a:prstGeom>
            <a:solidFill>
              <a:schemeClr val="bg1">
                <a:lumMod val="95000"/>
              </a:schemeClr>
            </a:soli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anchor="ctr"/>
            <a:lstStyle/>
            <a:p>
              <a:pPr algn="ctr" eaLnBrk="1" fontAlgn="auto" hangingPunct="1">
                <a:spcBef>
                  <a:spcPct val="35000"/>
                </a:spcBef>
                <a:spcAft>
                  <a:spcPct val="15000"/>
                </a:spcAft>
                <a:buClr>
                  <a:srgbClr val="000000"/>
                </a:buClr>
                <a:buFont typeface="Arial" pitchFamily="34" charset="0"/>
                <a:buNone/>
                <a:defRPr/>
              </a:pPr>
              <a:endParaRPr kumimoji="0" lang="en-US" altLang="zh-CN" sz="1400" kern="0" dirty="0">
                <a:latin typeface="微软雅黑" panose="020B0503020204020204" pitchFamily="34" charset="-122"/>
                <a:ea typeface="微软雅黑" panose="020B0503020204020204" pitchFamily="34" charset="-122"/>
              </a:endParaRPr>
            </a:p>
          </p:txBody>
        </p:sp>
        <p:sp>
          <p:nvSpPr>
            <p:cNvPr id="22" name="矩形 21"/>
            <p:cNvSpPr/>
            <p:nvPr/>
          </p:nvSpPr>
          <p:spPr bwMode="auto">
            <a:xfrm>
              <a:off x="1475656" y="5085184"/>
              <a:ext cx="7056784" cy="936104"/>
            </a:xfrm>
            <a:prstGeom prst="rect">
              <a:avLst/>
            </a:prstGeom>
            <a:solidFill>
              <a:srgbClr val="6699FF">
                <a:alpha val="20000"/>
              </a:srgbClr>
            </a:solidFill>
            <a:ln w="19050" cap="flat" cmpd="sng" algn="ctr">
              <a:solidFill>
                <a:srgbClr val="000000">
                  <a:lumMod val="50000"/>
                  <a:lumOff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eaLnBrk="1" fontAlgn="auto" latinLnBrk="0" hangingPunct="1">
                <a:lnSpc>
                  <a:spcPct val="9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7889FB"/>
                </a:solidFill>
                <a:effectLst/>
                <a:uLnTx/>
                <a:uFillTx/>
                <a:latin typeface="微软雅黑" panose="020B0503020204020204" pitchFamily="34" charset="-122"/>
                <a:ea typeface="微软雅黑" panose="020B0503020204020204" pitchFamily="34" charset="-122"/>
              </a:endParaRPr>
            </a:p>
          </p:txBody>
        </p:sp>
        <p:sp>
          <p:nvSpPr>
            <p:cNvPr id="11" name="流程图: 磁盘 10"/>
            <p:cNvSpPr/>
            <p:nvPr/>
          </p:nvSpPr>
          <p:spPr>
            <a:xfrm>
              <a:off x="1820730" y="5165878"/>
              <a:ext cx="1470660" cy="679268"/>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b="1" dirty="0" smtClean="0">
                  <a:solidFill>
                    <a:schemeClr val="tx1"/>
                  </a:solidFill>
                  <a:latin typeface="微软雅黑" panose="020B0503020204020204" pitchFamily="34" charset="-122"/>
                  <a:ea typeface="微软雅黑" panose="020B0503020204020204" pitchFamily="34" charset="-122"/>
                </a:rPr>
                <a:t>企业</a:t>
              </a:r>
              <a:r>
                <a:rPr lang="en-US" altLang="zh-CN" sz="1400" b="1" dirty="0" smtClean="0">
                  <a:solidFill>
                    <a:schemeClr val="tx1"/>
                  </a:solidFill>
                  <a:latin typeface="微软雅黑" panose="020B0503020204020204" pitchFamily="34" charset="-122"/>
                  <a:ea typeface="微软雅黑" panose="020B0503020204020204" pitchFamily="34" charset="-122"/>
                </a:rPr>
                <a:t>1</a:t>
              </a:r>
              <a:r>
                <a:rPr lang="zh-CN" altLang="en-US" sz="1400" b="1" dirty="0" smtClean="0">
                  <a:solidFill>
                    <a:schemeClr val="tx1"/>
                  </a:solidFill>
                  <a:latin typeface="微软雅黑" panose="020B0503020204020204" pitchFamily="34" charset="-122"/>
                  <a:ea typeface="微软雅黑" panose="020B0503020204020204" pitchFamily="34" charset="-122"/>
                </a:rPr>
                <a:t>运营、客户及供应商数据</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2" name="流程图: 磁盘 11"/>
            <p:cNvSpPr/>
            <p:nvPr/>
          </p:nvSpPr>
          <p:spPr>
            <a:xfrm>
              <a:off x="3449709" y="5165878"/>
              <a:ext cx="1470660" cy="679268"/>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b="1" dirty="0" smtClean="0">
                  <a:solidFill>
                    <a:schemeClr val="tx1"/>
                  </a:solidFill>
                  <a:latin typeface="微软雅黑" panose="020B0503020204020204" pitchFamily="34" charset="-122"/>
                  <a:ea typeface="微软雅黑" panose="020B0503020204020204" pitchFamily="34" charset="-122"/>
                </a:rPr>
                <a:t>企业</a:t>
              </a:r>
              <a:r>
                <a:rPr lang="en-US" altLang="zh-CN" sz="1400" b="1" dirty="0" smtClean="0">
                  <a:solidFill>
                    <a:schemeClr val="tx1"/>
                  </a:solidFill>
                  <a:latin typeface="微软雅黑" panose="020B0503020204020204" pitchFamily="34" charset="-122"/>
                  <a:ea typeface="微软雅黑" panose="020B0503020204020204" pitchFamily="34" charset="-122"/>
                </a:rPr>
                <a:t>N</a:t>
              </a:r>
              <a:r>
                <a:rPr lang="zh-CN" altLang="en-US" sz="1400" b="1" dirty="0" smtClean="0">
                  <a:solidFill>
                    <a:schemeClr val="tx1"/>
                  </a:solidFill>
                  <a:latin typeface="微软雅黑" panose="020B0503020204020204" pitchFamily="34" charset="-122"/>
                  <a:ea typeface="微软雅黑" panose="020B0503020204020204" pitchFamily="34" charset="-122"/>
                </a:rPr>
                <a:t>运营、客户及供应商数据</a:t>
              </a:r>
            </a:p>
          </p:txBody>
        </p:sp>
        <p:sp>
          <p:nvSpPr>
            <p:cNvPr id="13" name="流程图: 磁盘 12"/>
            <p:cNvSpPr/>
            <p:nvPr/>
          </p:nvSpPr>
          <p:spPr>
            <a:xfrm>
              <a:off x="5108250" y="5148459"/>
              <a:ext cx="1470660" cy="679268"/>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b="1" dirty="0" smtClean="0">
                  <a:solidFill>
                    <a:schemeClr val="tx1"/>
                  </a:solidFill>
                  <a:latin typeface="微软雅黑" panose="020B0503020204020204" pitchFamily="34" charset="-122"/>
                  <a:ea typeface="微软雅黑" panose="020B0503020204020204" pitchFamily="34" charset="-122"/>
                </a:rPr>
                <a:t>顺义区政府各委局数据</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4" name="流程图: 磁盘 13"/>
            <p:cNvSpPr/>
            <p:nvPr/>
          </p:nvSpPr>
          <p:spPr>
            <a:xfrm>
              <a:off x="6737229" y="5148459"/>
              <a:ext cx="1470660" cy="679268"/>
            </a:xfrm>
            <a:prstGeom prst="flowChartMagneticDisk">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400" b="1" dirty="0" smtClean="0">
                  <a:solidFill>
                    <a:schemeClr val="tx1"/>
                  </a:solidFill>
                  <a:latin typeface="微软雅黑" panose="020B0503020204020204" pitchFamily="34" charset="-122"/>
                  <a:ea typeface="微软雅黑" panose="020B0503020204020204" pitchFamily="34" charset="-122"/>
                </a:rPr>
                <a:t>互联网、物联网、电信网数据</a:t>
              </a:r>
            </a:p>
          </p:txBody>
        </p:sp>
        <p:sp>
          <p:nvSpPr>
            <p:cNvPr id="15" name="矩形 14"/>
            <p:cNvSpPr/>
            <p:nvPr/>
          </p:nvSpPr>
          <p:spPr>
            <a:xfrm>
              <a:off x="1475656" y="4509120"/>
              <a:ext cx="7056784" cy="432048"/>
            </a:xfrm>
            <a:prstGeom prst="rect">
              <a:avLst/>
            </a:prstGeom>
            <a:solidFill>
              <a:srgbClr val="FFC000">
                <a:alpha val="51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数据采集（云化</a:t>
              </a:r>
              <a:r>
                <a:rPr lang="en-US" altLang="zh-CN" b="1" dirty="0" smtClean="0">
                  <a:latin typeface="微软雅黑" panose="020B0503020204020204" pitchFamily="34" charset="-122"/>
                  <a:ea typeface="微软雅黑" panose="020B0503020204020204" pitchFamily="34" charset="-122"/>
                </a:rPr>
                <a:t>ETL/</a:t>
              </a:r>
              <a:r>
                <a:rPr lang="zh-CN" altLang="en-US" b="1" dirty="0" smtClean="0">
                  <a:latin typeface="微软雅黑" panose="020B0503020204020204" pitchFamily="34" charset="-122"/>
                  <a:ea typeface="微软雅黑" panose="020B0503020204020204" pitchFamily="34" charset="-122"/>
                </a:rPr>
                <a:t>流数据处理</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爬虫）</a:t>
              </a:r>
              <a:endParaRPr lang="zh-CN" altLang="en-US" b="1" dirty="0">
                <a:latin typeface="微软雅黑" panose="020B0503020204020204" pitchFamily="34" charset="-122"/>
                <a:ea typeface="微软雅黑" panose="020B0503020204020204" pitchFamily="34" charset="-122"/>
              </a:endParaRPr>
            </a:p>
          </p:txBody>
        </p:sp>
        <p:sp>
          <p:nvSpPr>
            <p:cNvPr id="16" name="流程图: 磁盘 15"/>
            <p:cNvSpPr/>
            <p:nvPr/>
          </p:nvSpPr>
          <p:spPr>
            <a:xfrm>
              <a:off x="1763688" y="2924944"/>
              <a:ext cx="1944216" cy="1296144"/>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主数据仓库</a:t>
              </a:r>
              <a:endParaRPr lang="zh-CN" altLang="en-US" b="1" dirty="0">
                <a:latin typeface="微软雅黑" panose="020B0503020204020204" pitchFamily="34" charset="-122"/>
                <a:ea typeface="微软雅黑" panose="020B0503020204020204" pitchFamily="34" charset="-122"/>
              </a:endParaRPr>
            </a:p>
          </p:txBody>
        </p:sp>
        <p:sp>
          <p:nvSpPr>
            <p:cNvPr id="17" name="流程图: 磁盘 16"/>
            <p:cNvSpPr/>
            <p:nvPr/>
          </p:nvSpPr>
          <p:spPr>
            <a:xfrm>
              <a:off x="3995936" y="2924944"/>
              <a:ext cx="1944216" cy="1296144"/>
            </a:xfrm>
            <a:prstGeom prst="flowChartMagneticDisk">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分布式数据库</a:t>
              </a:r>
              <a:endParaRPr lang="zh-CN" altLang="en-US" b="1" dirty="0">
                <a:latin typeface="微软雅黑" panose="020B0503020204020204" pitchFamily="34" charset="-122"/>
                <a:ea typeface="微软雅黑" panose="020B0503020204020204" pitchFamily="34" charset="-122"/>
              </a:endParaRPr>
            </a:p>
          </p:txBody>
        </p:sp>
        <p:sp>
          <p:nvSpPr>
            <p:cNvPr id="20" name="流程图: 多文档 19"/>
            <p:cNvSpPr/>
            <p:nvPr/>
          </p:nvSpPr>
          <p:spPr>
            <a:xfrm>
              <a:off x="6300192" y="2996952"/>
              <a:ext cx="2160240" cy="1224136"/>
            </a:xfrm>
            <a:prstGeom prst="flowChartMultidocumen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rPr>
                <a:t>分布式文件系统</a:t>
              </a:r>
              <a:endParaRPr lang="zh-CN" altLang="en-US" b="1" dirty="0">
                <a:latin typeface="微软雅黑" panose="020B0503020204020204" pitchFamily="34" charset="-122"/>
                <a:ea typeface="微软雅黑" panose="020B0503020204020204" pitchFamily="34" charset="-122"/>
              </a:endParaRPr>
            </a:p>
          </p:txBody>
        </p:sp>
        <p:sp>
          <p:nvSpPr>
            <p:cNvPr id="21" name="矩形 20"/>
            <p:cNvSpPr/>
            <p:nvPr/>
          </p:nvSpPr>
          <p:spPr bwMode="auto">
            <a:xfrm>
              <a:off x="1475656" y="2780928"/>
              <a:ext cx="7056784" cy="1656184"/>
            </a:xfrm>
            <a:prstGeom prst="rect">
              <a:avLst/>
            </a:prstGeom>
            <a:solidFill>
              <a:srgbClr val="6699FF">
                <a:alpha val="20000"/>
              </a:srgbClr>
            </a:solidFill>
            <a:ln w="19050" cap="flat" cmpd="sng" algn="ctr">
              <a:solidFill>
                <a:srgbClr val="000000">
                  <a:lumMod val="50000"/>
                  <a:lumOff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eaLnBrk="1" fontAlgn="auto" latinLnBrk="0" hangingPunct="1">
                <a:lnSpc>
                  <a:spcPct val="90000"/>
                </a:lnSpc>
                <a:spcBef>
                  <a:spcPts val="0"/>
                </a:spcBef>
                <a:spcAft>
                  <a:spcPts val="0"/>
                </a:spcAft>
                <a:buClrTx/>
                <a:buSzTx/>
                <a:buFontTx/>
                <a:buNone/>
                <a:tabLst/>
                <a:defRPr/>
              </a:pPr>
              <a:endParaRPr kumimoji="0" lang="zh-CN" altLang="en-US" sz="2400" b="0" i="0" u="none" strike="noStrike" kern="0" cap="none" spc="0" normalizeH="0" baseline="0" noProof="0" dirty="0" smtClean="0">
                <a:ln>
                  <a:noFill/>
                </a:ln>
                <a:solidFill>
                  <a:srgbClr val="7889FB"/>
                </a:solidFill>
                <a:effectLst/>
                <a:uLnTx/>
                <a:uFillTx/>
                <a:latin typeface="微软雅黑" panose="020B0503020204020204" pitchFamily="34" charset="-122"/>
                <a:ea typeface="微软雅黑" panose="020B0503020204020204" pitchFamily="34" charset="-122"/>
              </a:endParaRPr>
            </a:p>
          </p:txBody>
        </p:sp>
        <p:sp>
          <p:nvSpPr>
            <p:cNvPr id="30" name="矩形 29"/>
            <p:cNvSpPr/>
            <p:nvPr/>
          </p:nvSpPr>
          <p:spPr bwMode="auto">
            <a:xfrm>
              <a:off x="1475656" y="1268760"/>
              <a:ext cx="7056784" cy="1446474"/>
            </a:xfrm>
            <a:prstGeom prst="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91440" tIns="45720" rIns="91440" bIns="45720" numCol="1" rtlCol="0" anchor="t" anchorCtr="0" compatLnSpc="1">
              <a:prstTxWarp prst="textNoShape">
                <a:avLst/>
              </a:prstTxWarp>
            </a:bodyPr>
            <a:lstStyle/>
            <a:p>
              <a:pPr marL="0" marR="0" lvl="0" indent="0" algn="l" defTabSz="914400" eaLnBrk="1" fontAlgn="auto" latinLnBrk="0" hangingPunct="1">
                <a:lnSpc>
                  <a:spcPct val="9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7889FB"/>
                </a:solidFill>
                <a:effectLst/>
                <a:uLnTx/>
                <a:uFillTx/>
                <a:latin typeface="微软雅黑" panose="020B0503020204020204" pitchFamily="34" charset="-122"/>
                <a:ea typeface="微软雅黑" panose="020B0503020204020204" pitchFamily="34" charset="-122"/>
              </a:endParaRPr>
            </a:p>
          </p:txBody>
        </p:sp>
        <p:sp>
          <p:nvSpPr>
            <p:cNvPr id="40" name="矩形 54"/>
            <p:cNvSpPr>
              <a:spLocks noChangeArrowheads="1"/>
            </p:cNvSpPr>
            <p:nvPr/>
          </p:nvSpPr>
          <p:spPr bwMode="auto">
            <a:xfrm>
              <a:off x="1691680" y="1911404"/>
              <a:ext cx="1872208" cy="385428"/>
            </a:xfrm>
            <a:prstGeom prst="roundRect">
              <a:avLst/>
            </a:prstGeom>
            <a:ln/>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模型库</a:t>
              </a:r>
            </a:p>
          </p:txBody>
        </p:sp>
        <p:sp>
          <p:nvSpPr>
            <p:cNvPr id="44" name="矩形 54"/>
            <p:cNvSpPr>
              <a:spLocks noChangeArrowheads="1"/>
            </p:cNvSpPr>
            <p:nvPr/>
          </p:nvSpPr>
          <p:spPr bwMode="auto">
            <a:xfrm>
              <a:off x="3851920" y="1911404"/>
              <a:ext cx="1872208" cy="385428"/>
            </a:xfrm>
            <a:prstGeom prst="roundRect">
              <a:avLst/>
            </a:prstGeom>
            <a:ln/>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算法库</a:t>
              </a:r>
            </a:p>
          </p:txBody>
        </p:sp>
        <p:sp>
          <p:nvSpPr>
            <p:cNvPr id="45" name="矩形 54"/>
            <p:cNvSpPr>
              <a:spLocks noChangeArrowheads="1"/>
            </p:cNvSpPr>
            <p:nvPr/>
          </p:nvSpPr>
          <p:spPr bwMode="auto">
            <a:xfrm>
              <a:off x="6012160" y="1911404"/>
              <a:ext cx="1872208" cy="385428"/>
            </a:xfrm>
            <a:prstGeom prst="roundRect">
              <a:avLst/>
            </a:prstGeom>
            <a:ln/>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数据获取中间件</a:t>
              </a:r>
            </a:p>
          </p:txBody>
        </p:sp>
        <p:sp>
          <p:nvSpPr>
            <p:cNvPr id="46" name="矩形 54"/>
            <p:cNvSpPr>
              <a:spLocks noChangeArrowheads="1"/>
            </p:cNvSpPr>
            <p:nvPr/>
          </p:nvSpPr>
          <p:spPr bwMode="auto">
            <a:xfrm>
              <a:off x="1691680" y="1412776"/>
              <a:ext cx="1872208" cy="374571"/>
            </a:xfrm>
            <a:prstGeom prst="roundRect">
              <a:avLst/>
            </a:prstGeom>
            <a:ln/>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i="0" u="none" strike="noStrike" kern="0" cap="none" spc="0" normalizeH="0" baseline="0" noProof="0" dirty="0" smtClean="0">
                  <a:ln>
                    <a:noFill/>
                  </a:ln>
                  <a:solidFill>
                    <a:sysClr val="windowText" lastClr="000000"/>
                  </a:solidFill>
                  <a:effectLst/>
                  <a:uLnTx/>
                  <a:uFillTx/>
                  <a:latin typeface="微软雅黑" panose="020B0503020204020204" pitchFamily="34" charset="-122"/>
                  <a:ea typeface="微软雅黑" panose="020B0503020204020204" pitchFamily="34" charset="-122"/>
                </a:rPr>
                <a:t>基础</a:t>
              </a:r>
              <a:r>
                <a:rPr lang="zh-CN" altLang="en-US" sz="1600" kern="0" dirty="0" smtClean="0">
                  <a:solidFill>
                    <a:sysClr val="windowText" lastClr="000000"/>
                  </a:solidFill>
                  <a:latin typeface="微软雅黑" pitchFamily="34" charset="-122"/>
                  <a:ea typeface="微软雅黑" pitchFamily="34" charset="-122"/>
                </a:rPr>
                <a:t>分析能力</a:t>
              </a:r>
              <a:endParaRPr kumimoji="0" lang="zh-CN" altLang="en-US" sz="160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endParaRPr>
            </a:p>
          </p:txBody>
        </p:sp>
        <p:sp>
          <p:nvSpPr>
            <p:cNvPr id="47" name="矩形 54"/>
            <p:cNvSpPr>
              <a:spLocks noChangeArrowheads="1"/>
            </p:cNvSpPr>
            <p:nvPr/>
          </p:nvSpPr>
          <p:spPr bwMode="auto">
            <a:xfrm>
              <a:off x="3851920" y="1412776"/>
              <a:ext cx="1872208" cy="374571"/>
            </a:xfrm>
            <a:prstGeom prst="roundRect">
              <a:avLst/>
            </a:prstGeom>
            <a:ln/>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kern="0" dirty="0" smtClean="0">
                  <a:solidFill>
                    <a:sysClr val="windowText" lastClr="000000"/>
                  </a:solidFill>
                  <a:latin typeface="微软雅黑" panose="020B0503020204020204" pitchFamily="34" charset="-122"/>
                  <a:ea typeface="微软雅黑" panose="020B0503020204020204" pitchFamily="34" charset="-122"/>
                </a:rPr>
                <a:t>多维分析能力</a:t>
              </a:r>
              <a:endParaRPr kumimoji="0" lang="zh-CN" altLang="en-US" sz="160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endParaRPr>
            </a:p>
          </p:txBody>
        </p:sp>
        <p:sp>
          <p:nvSpPr>
            <p:cNvPr id="48" name="矩形 54"/>
            <p:cNvSpPr>
              <a:spLocks noChangeArrowheads="1"/>
            </p:cNvSpPr>
            <p:nvPr/>
          </p:nvSpPr>
          <p:spPr bwMode="auto">
            <a:xfrm>
              <a:off x="6012160" y="1412776"/>
              <a:ext cx="1872208" cy="374571"/>
            </a:xfrm>
            <a:prstGeom prst="roundRect">
              <a:avLst/>
            </a:prstGeom>
            <a:ln/>
          </p:spPr>
          <p:style>
            <a:lnRef idx="1">
              <a:schemeClr val="accent1"/>
            </a:lnRef>
            <a:fillRef idx="2">
              <a:schemeClr val="accent1"/>
            </a:fillRef>
            <a:effectRef idx="1">
              <a:schemeClr val="accent1"/>
            </a:effectRef>
            <a:fontRef idx="minor">
              <a:schemeClr val="dk1"/>
            </a:fontRef>
          </p:style>
          <p:txBody>
            <a:bodyPr wrap="square"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kern="0" dirty="0" smtClean="0">
                  <a:solidFill>
                    <a:sysClr val="windowText" lastClr="000000"/>
                  </a:solidFill>
                  <a:latin typeface="微软雅黑" panose="020B0503020204020204" pitchFamily="34" charset="-122"/>
                  <a:ea typeface="微软雅黑" panose="020B0503020204020204" pitchFamily="34" charset="-122"/>
                </a:rPr>
                <a:t>数据挖掘能力</a:t>
              </a:r>
              <a:endParaRPr kumimoji="0" lang="zh-CN" altLang="en-US" sz="160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endParaRPr>
            </a:p>
          </p:txBody>
        </p:sp>
        <p:sp>
          <p:nvSpPr>
            <p:cNvPr id="49" name="TextBox 48"/>
            <p:cNvSpPr txBox="1"/>
            <p:nvPr/>
          </p:nvSpPr>
          <p:spPr>
            <a:xfrm>
              <a:off x="5949399" y="2730406"/>
              <a:ext cx="1800493" cy="338554"/>
            </a:xfrm>
            <a:prstGeom prst="rect">
              <a:avLst/>
            </a:prstGeom>
            <a:noFill/>
          </p:spPr>
          <p:txBody>
            <a:bodyPr wrap="none" rtlCol="0">
              <a:spAutoFit/>
            </a:bodyPr>
            <a:lstStyle/>
            <a:p>
              <a:r>
                <a:rPr lang="en-US" altLang="zh-CN" sz="1600" b="1" dirty="0" err="1" smtClean="0">
                  <a:latin typeface="微软雅黑" panose="020B0503020204020204" pitchFamily="34" charset="-122"/>
                  <a:ea typeface="微软雅黑" panose="020B0503020204020204" pitchFamily="34" charset="-122"/>
                </a:rPr>
                <a:t>Hadoop</a:t>
              </a:r>
              <a:r>
                <a:rPr lang="en-US" altLang="zh-CN" sz="1600" b="1" dirty="0" smtClean="0">
                  <a:latin typeface="微软雅黑" panose="020B0503020204020204" pitchFamily="34" charset="-122"/>
                  <a:ea typeface="微软雅黑" panose="020B0503020204020204" pitchFamily="34" charset="-122"/>
                </a:rPr>
                <a:t> on X86</a:t>
              </a:r>
              <a:endParaRPr lang="zh-CN" altLang="en-US" sz="1600" b="1" dirty="0">
                <a:latin typeface="微软雅黑" panose="020B0503020204020204" pitchFamily="34" charset="-122"/>
                <a:ea typeface="微软雅黑" panose="020B0503020204020204" pitchFamily="34" charset="-122"/>
              </a:endParaRPr>
            </a:p>
          </p:txBody>
        </p:sp>
        <p:sp>
          <p:nvSpPr>
            <p:cNvPr id="50" name="TextBox 49"/>
            <p:cNvSpPr txBox="1"/>
            <p:nvPr/>
          </p:nvSpPr>
          <p:spPr>
            <a:xfrm>
              <a:off x="2915816" y="2348880"/>
              <a:ext cx="4419095" cy="338554"/>
            </a:xfrm>
            <a:prstGeom prst="rect">
              <a:avLst/>
            </a:prstGeom>
            <a:noFill/>
          </p:spPr>
          <p:txBody>
            <a:bodyPr wrap="none" rtlCol="0">
              <a:spAutoFit/>
            </a:bodyPr>
            <a:lstStyle/>
            <a:p>
              <a:pPr algn="ctr"/>
              <a:r>
                <a:rPr lang="zh-CN" altLang="en-US" sz="1600" b="1" dirty="0" smtClean="0">
                  <a:solidFill>
                    <a:schemeClr val="bg1"/>
                  </a:solidFill>
                  <a:latin typeface="微软雅黑" panose="020B0503020204020204" pitchFamily="34" charset="-122"/>
                  <a:ea typeface="微软雅黑" panose="020B0503020204020204" pitchFamily="34" charset="-122"/>
                </a:rPr>
                <a:t>数据统一服务和开放</a:t>
              </a:r>
              <a:r>
                <a:rPr lang="en-US" altLang="zh-CN" sz="1600" b="1" dirty="0" smtClean="0">
                  <a:solidFill>
                    <a:schemeClr val="bg1"/>
                  </a:solidFill>
                  <a:latin typeface="微软雅黑" panose="020B0503020204020204" pitchFamily="34" charset="-122"/>
                  <a:ea typeface="微软雅黑" panose="020B0503020204020204" pitchFamily="34" charset="-122"/>
                </a:rPr>
                <a:t>SQL/FTP/MDX/WS/API</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2" name="TextBox 51"/>
            <p:cNvSpPr txBox="1"/>
            <p:nvPr/>
          </p:nvSpPr>
          <p:spPr>
            <a:xfrm>
              <a:off x="539552" y="5373216"/>
              <a:ext cx="881973"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数据源</a:t>
              </a:r>
              <a:endParaRPr lang="zh-CN" altLang="en-US" b="1" dirty="0">
                <a:latin typeface="微软雅黑" panose="020B0503020204020204" pitchFamily="34" charset="-122"/>
                <a:ea typeface="微软雅黑" panose="020B0503020204020204" pitchFamily="34" charset="-122"/>
              </a:endParaRPr>
            </a:p>
          </p:txBody>
        </p:sp>
        <p:sp>
          <p:nvSpPr>
            <p:cNvPr id="53" name="TextBox 52"/>
            <p:cNvSpPr txBox="1"/>
            <p:nvPr/>
          </p:nvSpPr>
          <p:spPr>
            <a:xfrm>
              <a:off x="539552" y="4571836"/>
              <a:ext cx="881973"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获取层</a:t>
              </a:r>
              <a:endParaRPr lang="zh-CN" altLang="en-US" b="1" dirty="0">
                <a:latin typeface="微软雅黑" panose="020B0503020204020204" pitchFamily="34" charset="-122"/>
                <a:ea typeface="微软雅黑" panose="020B0503020204020204" pitchFamily="34" charset="-122"/>
              </a:endParaRPr>
            </a:p>
          </p:txBody>
        </p:sp>
        <p:sp>
          <p:nvSpPr>
            <p:cNvPr id="54" name="TextBox 53"/>
            <p:cNvSpPr txBox="1"/>
            <p:nvPr/>
          </p:nvSpPr>
          <p:spPr>
            <a:xfrm>
              <a:off x="539552" y="3573016"/>
              <a:ext cx="881973"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数据层</a:t>
              </a:r>
              <a:endParaRPr lang="zh-CN" altLang="en-US" b="1" dirty="0">
                <a:latin typeface="微软雅黑" panose="020B0503020204020204" pitchFamily="34" charset="-122"/>
                <a:ea typeface="微软雅黑" panose="020B0503020204020204" pitchFamily="34" charset="-122"/>
              </a:endParaRPr>
            </a:p>
          </p:txBody>
        </p:sp>
        <p:sp>
          <p:nvSpPr>
            <p:cNvPr id="57" name="TextBox 56"/>
            <p:cNvSpPr txBox="1"/>
            <p:nvPr/>
          </p:nvSpPr>
          <p:spPr>
            <a:xfrm>
              <a:off x="521675" y="1844824"/>
              <a:ext cx="881973"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能力层</a:t>
              </a:r>
              <a:endParaRPr lang="zh-CN" altLang="en-US"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xmlns="" val="3244122463"/>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b="1" dirty="0" smtClean="0">
                <a:solidFill>
                  <a:schemeClr val="tx1"/>
                </a:solidFill>
                <a:latin typeface="黑体" panose="02010609060101010101" pitchFamily="49" charset="-122"/>
                <a:ea typeface="黑体" panose="02010609060101010101" pitchFamily="49" charset="-122"/>
              </a:rPr>
              <a:t>举措</a:t>
            </a:r>
            <a:r>
              <a:rPr lang="en-US" altLang="zh-CN" sz="2400" b="1" dirty="0" smtClean="0">
                <a:solidFill>
                  <a:schemeClr val="tx1"/>
                </a:solidFill>
                <a:latin typeface="黑体" panose="02010609060101010101" pitchFamily="49" charset="-122"/>
                <a:ea typeface="黑体" panose="02010609060101010101" pitchFamily="49" charset="-122"/>
              </a:rPr>
              <a:t>2.2</a:t>
            </a:r>
            <a:r>
              <a:rPr lang="zh-CN" altLang="en-US" sz="2400" b="1" dirty="0" smtClean="0">
                <a:solidFill>
                  <a:schemeClr val="tx1"/>
                </a:solidFill>
                <a:latin typeface="黑体" panose="02010609060101010101" pitchFamily="49" charset="-122"/>
                <a:ea typeface="黑体" panose="02010609060101010101" pitchFamily="49" charset="-122"/>
              </a:rPr>
              <a:t>：规划建设开发测试中心</a:t>
            </a:r>
            <a:endParaRPr lang="zh-CN" altLang="en-US" sz="2400" b="1" dirty="0">
              <a:solidFill>
                <a:schemeClr val="tx1"/>
              </a:solidFill>
              <a:latin typeface="黑体" panose="02010609060101010101" pitchFamily="49" charset="-122"/>
              <a:ea typeface="黑体" panose="02010609060101010101" pitchFamily="49" charset="-122"/>
            </a:endParaRPr>
          </a:p>
        </p:txBody>
      </p:sp>
      <p:grpSp>
        <p:nvGrpSpPr>
          <p:cNvPr id="28" name="组 3"/>
          <p:cNvGrpSpPr/>
          <p:nvPr/>
        </p:nvGrpSpPr>
        <p:grpSpPr>
          <a:xfrm>
            <a:off x="179512" y="2729336"/>
            <a:ext cx="8640960" cy="3940024"/>
            <a:chOff x="179513" y="2564904"/>
            <a:chExt cx="8839348" cy="3812710"/>
          </a:xfrm>
        </p:grpSpPr>
        <p:sp>
          <p:nvSpPr>
            <p:cNvPr id="29" name="圆角矩形 28"/>
            <p:cNvSpPr/>
            <p:nvPr/>
          </p:nvSpPr>
          <p:spPr>
            <a:xfrm>
              <a:off x="1505414" y="3111071"/>
              <a:ext cx="1595889" cy="2911061"/>
            </a:xfrm>
            <a:prstGeom prst="roundRect">
              <a:avLst/>
            </a:prstGeom>
            <a:solidFill>
              <a:sysClr val="window" lastClr="FFFFFF">
                <a:lumMod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39" name="圆角矩形 38"/>
            <p:cNvSpPr/>
            <p:nvPr/>
          </p:nvSpPr>
          <p:spPr>
            <a:xfrm rot="21444755">
              <a:off x="1561994" y="3094979"/>
              <a:ext cx="1626184" cy="2856625"/>
            </a:xfrm>
            <a:prstGeom prst="roundRect">
              <a:avLst/>
            </a:prstGeom>
            <a:solidFill>
              <a:schemeClr val="accent3">
                <a:lumMod val="40000"/>
                <a:lumOff val="60000"/>
              </a:schemeClr>
            </a:solidFill>
            <a:ln w="381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9933FF"/>
                </a:solidFill>
                <a:effectLst/>
                <a:uLnTx/>
                <a:uFillTx/>
                <a:latin typeface="Calibri"/>
                <a:ea typeface="+mn-ea"/>
                <a:cs typeface="+mn-cs"/>
              </a:endParaRPr>
            </a:p>
          </p:txBody>
        </p:sp>
        <p:sp>
          <p:nvSpPr>
            <p:cNvPr id="40" name="圆角矩形 39"/>
            <p:cNvSpPr/>
            <p:nvPr/>
          </p:nvSpPr>
          <p:spPr>
            <a:xfrm rot="21436152">
              <a:off x="1651386" y="3152922"/>
              <a:ext cx="1449223" cy="2725577"/>
            </a:xfrm>
            <a:prstGeom prst="roundRect">
              <a:avLst/>
            </a:prstGeom>
            <a:noFill/>
            <a:ln w="25400" cap="flat" cmpd="sng" algn="ctr">
              <a:solidFill>
                <a:sysClr val="window" lastClr="FFFFFF"/>
              </a:solidFill>
              <a:prstDash val="sysDot"/>
            </a:ln>
            <a:effectLst>
              <a:outerShdw dist="12700" algn="l" rotWithShape="0">
                <a:srgbClr val="F79646">
                  <a:lumMod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1" name="圆角矩形 40"/>
            <p:cNvSpPr/>
            <p:nvPr/>
          </p:nvSpPr>
          <p:spPr>
            <a:xfrm rot="184381">
              <a:off x="3824177" y="2848738"/>
              <a:ext cx="1599616" cy="3524262"/>
            </a:xfrm>
            <a:prstGeom prst="roundRect">
              <a:avLst/>
            </a:prstGeom>
            <a:solidFill>
              <a:sysClr val="window" lastClr="FFFFFF">
                <a:lumMod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4" name="圆角矩形 43"/>
            <p:cNvSpPr/>
            <p:nvPr/>
          </p:nvSpPr>
          <p:spPr>
            <a:xfrm rot="29136">
              <a:off x="3878409" y="2835763"/>
              <a:ext cx="1749481" cy="3541851"/>
            </a:xfrm>
            <a:prstGeom prst="roundRect">
              <a:avLst/>
            </a:prstGeom>
            <a:gradFill flip="none" rotWithShape="1">
              <a:gsLst>
                <a:gs pos="56000">
                  <a:srgbClr val="F29D04"/>
                </a:gs>
                <a:gs pos="100000">
                  <a:srgbClr val="F79646">
                    <a:lumMod val="75000"/>
                    <a:shade val="100000"/>
                    <a:satMod val="115000"/>
                  </a:srgbClr>
                </a:gs>
              </a:gsLst>
              <a:path path="circle">
                <a:fillToRect l="50000" t="50000" r="50000" b="50000"/>
              </a:path>
              <a:tileRect/>
            </a:gradFill>
            <a:ln w="381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5" name="圆角矩形 44"/>
            <p:cNvSpPr/>
            <p:nvPr/>
          </p:nvSpPr>
          <p:spPr>
            <a:xfrm rot="20533">
              <a:off x="3936888" y="2893667"/>
              <a:ext cx="1620078" cy="3407161"/>
            </a:xfrm>
            <a:prstGeom prst="roundRect">
              <a:avLst/>
            </a:prstGeom>
            <a:solidFill>
              <a:schemeClr val="tx2">
                <a:lumMod val="20000"/>
                <a:lumOff val="80000"/>
              </a:schemeClr>
            </a:solidFill>
            <a:ln w="25400" cap="flat" cmpd="sng" algn="ctr">
              <a:noFill/>
              <a:prstDash val="sysDot"/>
            </a:ln>
            <a:effectLst>
              <a:outerShdw dist="12700" algn="l" rotWithShape="0">
                <a:srgbClr val="F79646">
                  <a:lumMod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6" name="圆角矩形 45"/>
            <p:cNvSpPr/>
            <p:nvPr/>
          </p:nvSpPr>
          <p:spPr>
            <a:xfrm>
              <a:off x="6242335" y="3180070"/>
              <a:ext cx="1375434" cy="3051105"/>
            </a:xfrm>
            <a:prstGeom prst="roundRect">
              <a:avLst/>
            </a:prstGeom>
            <a:solidFill>
              <a:sysClr val="window" lastClr="FFFFFF">
                <a:lumMod val="50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7" name="圆角矩形 46"/>
            <p:cNvSpPr/>
            <p:nvPr/>
          </p:nvSpPr>
          <p:spPr>
            <a:xfrm rot="21444755">
              <a:off x="6337654" y="3151053"/>
              <a:ext cx="1723739" cy="3118517"/>
            </a:xfrm>
            <a:prstGeom prst="roundRect">
              <a:avLst/>
            </a:prstGeom>
            <a:solidFill>
              <a:schemeClr val="accent5">
                <a:lumMod val="40000"/>
                <a:lumOff val="60000"/>
              </a:schemeClr>
            </a:solidFill>
            <a:ln w="38100" cap="flat" cmpd="sng" algn="ctr">
              <a:solidFill>
                <a:sysClr val="window" lastClr="FFFFFF"/>
              </a:solid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8" name="圆角矩形 47"/>
            <p:cNvSpPr/>
            <p:nvPr/>
          </p:nvSpPr>
          <p:spPr>
            <a:xfrm rot="21436152">
              <a:off x="6421023" y="3208109"/>
              <a:ext cx="1564813" cy="2945378"/>
            </a:xfrm>
            <a:prstGeom prst="roundRect">
              <a:avLst/>
            </a:prstGeom>
            <a:noFill/>
            <a:ln w="25400" cap="flat" cmpd="sng" algn="ctr">
              <a:solidFill>
                <a:sysClr val="window" lastClr="FFFFFF"/>
              </a:solidFill>
              <a:prstDash val="sysDot"/>
            </a:ln>
            <a:effectLst>
              <a:outerShdw dist="12700" algn="l" rotWithShape="0">
                <a:srgbClr val="F79646">
                  <a:lumMod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49" name="任意多边形 48"/>
            <p:cNvSpPr/>
            <p:nvPr/>
          </p:nvSpPr>
          <p:spPr>
            <a:xfrm>
              <a:off x="179513" y="2764354"/>
              <a:ext cx="2015052" cy="601434"/>
            </a:xfrm>
            <a:custGeom>
              <a:avLst/>
              <a:gdLst>
                <a:gd name="connsiteX0" fmla="*/ 0 w 1993691"/>
                <a:gd name="connsiteY0" fmla="*/ 0 h 974361"/>
                <a:gd name="connsiteX1" fmla="*/ 1993691 w 1993691"/>
                <a:gd name="connsiteY1" fmla="*/ 974361 h 974361"/>
                <a:gd name="connsiteX0" fmla="*/ 0 w 1993691"/>
                <a:gd name="connsiteY0" fmla="*/ 0 h 974361"/>
                <a:gd name="connsiteX1" fmla="*/ 1993691 w 1993691"/>
                <a:gd name="connsiteY1" fmla="*/ 974361 h 974361"/>
                <a:gd name="connsiteX0" fmla="*/ 0 w 1993691"/>
                <a:gd name="connsiteY0" fmla="*/ 0 h 1100308"/>
                <a:gd name="connsiteX1" fmla="*/ 1993691 w 1993691"/>
                <a:gd name="connsiteY1" fmla="*/ 974361 h 1100308"/>
                <a:gd name="connsiteX0" fmla="*/ 0 w 2413100"/>
                <a:gd name="connsiteY0" fmla="*/ 0 h 1100308"/>
                <a:gd name="connsiteX1" fmla="*/ 2413100 w 2413100"/>
                <a:gd name="connsiteY1" fmla="*/ 974361 h 1100308"/>
                <a:gd name="connsiteX0" fmla="*/ 0 w 2565691"/>
                <a:gd name="connsiteY0" fmla="*/ 0 h 908809"/>
                <a:gd name="connsiteX1" fmla="*/ 2565691 w 2565691"/>
                <a:gd name="connsiteY1" fmla="*/ 491153 h 908809"/>
                <a:gd name="connsiteX0" fmla="*/ 0 w 2565691"/>
                <a:gd name="connsiteY0" fmla="*/ 0 h 843485"/>
                <a:gd name="connsiteX1" fmla="*/ 2565691 w 2565691"/>
                <a:gd name="connsiteY1" fmla="*/ 491153 h 843485"/>
              </a:gdLst>
              <a:ahLst/>
              <a:cxnLst>
                <a:cxn ang="0">
                  <a:pos x="connsiteX0" y="connsiteY0"/>
                </a:cxn>
                <a:cxn ang="0">
                  <a:pos x="connsiteX1" y="connsiteY1"/>
                </a:cxn>
              </a:cxnLst>
              <a:rect l="l" t="t" r="r" b="b"/>
              <a:pathLst>
                <a:path w="2565691" h="843485">
                  <a:moveTo>
                    <a:pt x="0" y="0"/>
                  </a:moveTo>
                  <a:cubicBezTo>
                    <a:pt x="1079291" y="1833796"/>
                    <a:pt x="1822812" y="36965"/>
                    <a:pt x="2565691" y="491153"/>
                  </a:cubicBezTo>
                </a:path>
              </a:pathLst>
            </a:custGeom>
            <a:noFill/>
            <a:ln w="25400"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0" name="任意多边形 49"/>
            <p:cNvSpPr/>
            <p:nvPr/>
          </p:nvSpPr>
          <p:spPr>
            <a:xfrm>
              <a:off x="4978436" y="2663832"/>
              <a:ext cx="1546103" cy="515186"/>
            </a:xfrm>
            <a:custGeom>
              <a:avLst/>
              <a:gdLst>
                <a:gd name="connsiteX0" fmla="*/ 0 w 1633987"/>
                <a:gd name="connsiteY0" fmla="*/ 1012754 h 1012754"/>
                <a:gd name="connsiteX1" fmla="*/ 1289154 w 1633987"/>
                <a:gd name="connsiteY1" fmla="*/ 8413 h 1012754"/>
                <a:gd name="connsiteX2" fmla="*/ 1633928 w 1633987"/>
                <a:gd name="connsiteY2" fmla="*/ 518078 h 1012754"/>
                <a:gd name="connsiteX0" fmla="*/ 0 w 1414888"/>
                <a:gd name="connsiteY0" fmla="*/ 1022874 h 1862323"/>
                <a:gd name="connsiteX1" fmla="*/ 1289154 w 1414888"/>
                <a:gd name="connsiteY1" fmla="*/ 18533 h 1862323"/>
                <a:gd name="connsiteX2" fmla="*/ 1364105 w 1414888"/>
                <a:gd name="connsiteY2" fmla="*/ 1862323 h 1862323"/>
                <a:gd name="connsiteX0" fmla="*/ 0 w 1364148"/>
                <a:gd name="connsiteY0" fmla="*/ 279647 h 1119096"/>
                <a:gd name="connsiteX1" fmla="*/ 1034321 w 1364148"/>
                <a:gd name="connsiteY1" fmla="*/ 174716 h 1119096"/>
                <a:gd name="connsiteX2" fmla="*/ 1364105 w 1364148"/>
                <a:gd name="connsiteY2" fmla="*/ 1119096 h 1119096"/>
                <a:gd name="connsiteX0" fmla="*/ 0 w 1364123"/>
                <a:gd name="connsiteY0" fmla="*/ 289987 h 1129436"/>
                <a:gd name="connsiteX1" fmla="*/ 1034321 w 1364123"/>
                <a:gd name="connsiteY1" fmla="*/ 185056 h 1129436"/>
                <a:gd name="connsiteX2" fmla="*/ 1364105 w 1364123"/>
                <a:gd name="connsiteY2" fmla="*/ 1129436 h 1129436"/>
                <a:gd name="connsiteX0" fmla="*/ 0 w 2012625"/>
                <a:gd name="connsiteY0" fmla="*/ 289987 h 913264"/>
                <a:gd name="connsiteX1" fmla="*/ 1034321 w 2012625"/>
                <a:gd name="connsiteY1" fmla="*/ 185056 h 913264"/>
                <a:gd name="connsiteX2" fmla="*/ 2012619 w 2012625"/>
                <a:gd name="connsiteY2" fmla="*/ 913264 h 913264"/>
                <a:gd name="connsiteX0" fmla="*/ 0 w 1669295"/>
                <a:gd name="connsiteY0" fmla="*/ 289987 h 697093"/>
                <a:gd name="connsiteX1" fmla="*/ 1034321 w 1669295"/>
                <a:gd name="connsiteY1" fmla="*/ 185056 h 697093"/>
                <a:gd name="connsiteX2" fmla="*/ 1669287 w 1669295"/>
                <a:gd name="connsiteY2" fmla="*/ 697093 h 697093"/>
                <a:gd name="connsiteX0" fmla="*/ 0 w 1745592"/>
                <a:gd name="connsiteY0" fmla="*/ 289987 h 722526"/>
                <a:gd name="connsiteX1" fmla="*/ 1034321 w 1745592"/>
                <a:gd name="connsiteY1" fmla="*/ 185056 h 722526"/>
                <a:gd name="connsiteX2" fmla="*/ 1745584 w 1745592"/>
                <a:gd name="connsiteY2" fmla="*/ 722526 h 722526"/>
              </a:gdLst>
              <a:ahLst/>
              <a:cxnLst>
                <a:cxn ang="0">
                  <a:pos x="connsiteX0" y="connsiteY0"/>
                </a:cxn>
                <a:cxn ang="0">
                  <a:pos x="connsiteX1" y="connsiteY1"/>
                </a:cxn>
                <a:cxn ang="0">
                  <a:pos x="connsiteX2" y="connsiteY2"/>
                </a:cxn>
              </a:cxnLst>
              <a:rect l="l" t="t" r="r" b="b"/>
              <a:pathLst>
                <a:path w="1745592" h="722526">
                  <a:moveTo>
                    <a:pt x="0" y="289987"/>
                  </a:moveTo>
                  <a:cubicBezTo>
                    <a:pt x="508416" y="-170961"/>
                    <a:pt x="956872" y="15168"/>
                    <a:pt x="1034321" y="185056"/>
                  </a:cubicBezTo>
                  <a:cubicBezTo>
                    <a:pt x="1111770" y="354944"/>
                    <a:pt x="1748082" y="680054"/>
                    <a:pt x="1745584" y="722526"/>
                  </a:cubicBezTo>
                </a:path>
              </a:pathLst>
            </a:custGeom>
            <a:noFill/>
            <a:ln w="25400"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57" name="TextBox 56"/>
            <p:cNvSpPr txBox="1"/>
            <p:nvPr/>
          </p:nvSpPr>
          <p:spPr>
            <a:xfrm rot="21367075">
              <a:off x="1982606" y="5929903"/>
              <a:ext cx="1250591" cy="379309"/>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endParaRPr kumimoji="0" lang="zh-CN" altLang="en-US" sz="2000" b="1" i="0" u="none" strike="noStrike" kern="0" cap="none" spc="0" normalizeH="0" baseline="0" noProof="0" dirty="0">
                <a:ln w="18415" cmpd="sng">
                  <a:noFill/>
                  <a:prstDash val="solid"/>
                </a:ln>
                <a:solidFill>
                  <a:srgbClr val="F79646">
                    <a:lumMod val="50000"/>
                  </a:srgbClr>
                </a:solidFill>
                <a:effectLst>
                  <a:outerShdw dist="38100" dir="5400000" algn="t" rotWithShape="0">
                    <a:sysClr val="window" lastClr="FFFFFF">
                      <a:alpha val="55000"/>
                    </a:sysClr>
                  </a:outerShdw>
                </a:effectLst>
                <a:uLnTx/>
                <a:uFillTx/>
                <a:latin typeface="Arial Black" pitchFamily="34" charset="0"/>
                <a:ea typeface="微软雅黑" pitchFamily="34" charset="-122"/>
                <a:cs typeface="Times New Roman" pitchFamily="18" charset="0"/>
              </a:endParaRPr>
            </a:p>
          </p:txBody>
        </p:sp>
        <p:sp>
          <p:nvSpPr>
            <p:cNvPr id="58" name="TextBox 57"/>
            <p:cNvSpPr txBox="1"/>
            <p:nvPr/>
          </p:nvSpPr>
          <p:spPr>
            <a:xfrm rot="21408878">
              <a:off x="1783137" y="3894294"/>
              <a:ext cx="1285933" cy="1965687"/>
            </a:xfrm>
            <a:prstGeom prst="rect">
              <a:avLst/>
            </a:prstGeom>
            <a:noFill/>
          </p:spPr>
          <p:txBody>
            <a:bodyPr wrap="square" rtlCol="0">
              <a:spAutoFit/>
            </a:bodyPr>
            <a:lstStyle/>
            <a:p>
              <a:pPr>
                <a:lnSpc>
                  <a:spcPct val="150000"/>
                </a:lnSpc>
              </a:pPr>
              <a:r>
                <a:rPr lang="zh-CN" altLang="en-US" sz="1400" dirty="0" smtClean="0">
                  <a:solidFill>
                    <a:srgbClr val="3F3F3F"/>
                  </a:solidFill>
                  <a:latin typeface="微软雅黑" pitchFamily="34" charset="-122"/>
                  <a:ea typeface="微软雅黑" pitchFamily="34" charset="-122"/>
                  <a:sym typeface="Arial" panose="020B0604020202020204" pitchFamily="34" charset="0"/>
                </a:rPr>
                <a:t>主要服务于顺义区软件与信息服务业，进行解决方案联合创新孵化、开发、测试。</a:t>
              </a:r>
              <a:endParaRPr lang="zh-CN" altLang="en-US" sz="1400" dirty="0">
                <a:latin typeface="微软雅黑" pitchFamily="34" charset="-122"/>
                <a:ea typeface="微软雅黑" pitchFamily="34" charset="-122"/>
              </a:endParaRPr>
            </a:p>
          </p:txBody>
        </p:sp>
        <p:sp>
          <p:nvSpPr>
            <p:cNvPr id="59" name="TextBox 58"/>
            <p:cNvSpPr txBox="1"/>
            <p:nvPr/>
          </p:nvSpPr>
          <p:spPr>
            <a:xfrm rot="21408878">
              <a:off x="6436112" y="3843815"/>
              <a:ext cx="1480142" cy="1965686"/>
            </a:xfrm>
            <a:prstGeom prst="rect">
              <a:avLst/>
            </a:prstGeom>
            <a:noFill/>
          </p:spPr>
          <p:txBody>
            <a:bodyPr wrap="square" rtlCol="0">
              <a:spAutoFit/>
            </a:bodyPr>
            <a:lstStyle/>
            <a:p>
              <a:pPr>
                <a:lnSpc>
                  <a:spcPct val="150000"/>
                </a:lnSpc>
              </a:pPr>
              <a:r>
                <a:rPr lang="zh-CN" altLang="en-US" sz="1400" dirty="0" smtClean="0">
                  <a:solidFill>
                    <a:srgbClr val="3F3F3F"/>
                  </a:solidFill>
                  <a:latin typeface="微软雅黑" pitchFamily="34" charset="-122"/>
                  <a:ea typeface="微软雅黑" pitchFamily="34" charset="-122"/>
                  <a:sym typeface="Arial" panose="020B0604020202020204" pitchFamily="34" charset="0"/>
                </a:rPr>
                <a:t>主要是对解决方案进行互通测试、对接测试等集成验证，对创新方案、市场重大项目进行集成验证。</a:t>
              </a:r>
              <a:endParaRPr lang="zh-CN" altLang="en-US" sz="1400" dirty="0">
                <a:latin typeface="微软雅黑" pitchFamily="34" charset="-122"/>
                <a:ea typeface="微软雅黑" pitchFamily="34" charset="-122"/>
              </a:endParaRPr>
            </a:p>
          </p:txBody>
        </p:sp>
        <p:sp>
          <p:nvSpPr>
            <p:cNvPr id="60" name="TextBox 59"/>
            <p:cNvSpPr txBox="1"/>
            <p:nvPr/>
          </p:nvSpPr>
          <p:spPr>
            <a:xfrm rot="41803">
              <a:off x="3936343" y="3525116"/>
              <a:ext cx="1677089" cy="2278410"/>
            </a:xfrm>
            <a:prstGeom prst="rect">
              <a:avLst/>
            </a:prstGeom>
            <a:noFill/>
          </p:spPr>
          <p:txBody>
            <a:bodyPr wrap="square" rtlCol="0">
              <a:spAutoFit/>
            </a:bodyPr>
            <a:lstStyle/>
            <a:p>
              <a:pPr>
                <a:lnSpc>
                  <a:spcPct val="150000"/>
                </a:lnSpc>
              </a:pPr>
              <a:r>
                <a:rPr lang="zh-CN" altLang="en-US" sz="1400" dirty="0" smtClean="0">
                  <a:solidFill>
                    <a:srgbClr val="3F3F3F"/>
                  </a:solidFill>
                  <a:latin typeface="微软雅黑" pitchFamily="34" charset="-122"/>
                  <a:ea typeface="微软雅黑" pitchFamily="34" charset="-122"/>
                  <a:sym typeface="Arial" panose="020B0604020202020204" pitchFamily="34" charset="0"/>
                </a:rPr>
                <a:t>为顺义区软件与信息服务业提供了一套完善的开发测试平台，同时还为合作伙伴提供基于</a:t>
              </a:r>
              <a:r>
                <a:rPr lang="en-US" altLang="zh-CN" sz="1400" dirty="0" smtClean="0">
                  <a:solidFill>
                    <a:srgbClr val="3F3F3F"/>
                  </a:solidFill>
                  <a:latin typeface="微软雅黑" pitchFamily="34" charset="-122"/>
                  <a:ea typeface="微软雅黑" pitchFamily="34" charset="-122"/>
                  <a:sym typeface="Arial" panose="020B0604020202020204" pitchFamily="34" charset="0"/>
                </a:rPr>
                <a:t>Internet</a:t>
              </a:r>
              <a:r>
                <a:rPr lang="zh-CN" altLang="en-US" sz="1400" dirty="0" smtClean="0">
                  <a:solidFill>
                    <a:srgbClr val="3F3F3F"/>
                  </a:solidFill>
                  <a:latin typeface="微软雅黑" pitchFamily="34" charset="-122"/>
                  <a:ea typeface="微软雅黑" pitchFamily="34" charset="-122"/>
                  <a:sym typeface="Arial" panose="020B0604020202020204" pitchFamily="34" charset="0"/>
                </a:rPr>
                <a:t>的远程开发测试环境。</a:t>
              </a:r>
              <a:endParaRPr lang="zh-CN" altLang="en-US" sz="1400" dirty="0">
                <a:latin typeface="微软雅黑" pitchFamily="34" charset="-122"/>
                <a:ea typeface="微软雅黑" pitchFamily="34" charset="-122"/>
              </a:endParaRPr>
            </a:p>
          </p:txBody>
        </p:sp>
        <p:sp>
          <p:nvSpPr>
            <p:cNvPr id="61" name="椭圆 60"/>
            <p:cNvSpPr/>
            <p:nvPr/>
          </p:nvSpPr>
          <p:spPr>
            <a:xfrm rot="184381">
              <a:off x="4714013" y="2959026"/>
              <a:ext cx="205972" cy="165815"/>
            </a:xfrm>
            <a:prstGeom prst="ellipse">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2" name="椭圆 61"/>
            <p:cNvSpPr/>
            <p:nvPr/>
          </p:nvSpPr>
          <p:spPr>
            <a:xfrm>
              <a:off x="6806077" y="3281054"/>
              <a:ext cx="205972" cy="165815"/>
            </a:xfrm>
            <a:prstGeom prst="ellipse">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3" name="椭圆 62"/>
            <p:cNvSpPr/>
            <p:nvPr/>
          </p:nvSpPr>
          <p:spPr>
            <a:xfrm>
              <a:off x="2296491" y="3234428"/>
              <a:ext cx="205972" cy="165815"/>
            </a:xfrm>
            <a:prstGeom prst="ellipse">
              <a:avLst/>
            </a:prstGeom>
            <a:solidFill>
              <a:sysClr val="window" lastClr="FFFFFF"/>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4" name="任意多边形 63"/>
            <p:cNvSpPr/>
            <p:nvPr/>
          </p:nvSpPr>
          <p:spPr>
            <a:xfrm>
              <a:off x="2374033" y="2564904"/>
              <a:ext cx="2470928" cy="778251"/>
            </a:xfrm>
            <a:custGeom>
              <a:avLst/>
              <a:gdLst>
                <a:gd name="connsiteX0" fmla="*/ 0 w 1633987"/>
                <a:gd name="connsiteY0" fmla="*/ 1012754 h 1012754"/>
                <a:gd name="connsiteX1" fmla="*/ 1289154 w 1633987"/>
                <a:gd name="connsiteY1" fmla="*/ 8413 h 1012754"/>
                <a:gd name="connsiteX2" fmla="*/ 1633928 w 1633987"/>
                <a:gd name="connsiteY2" fmla="*/ 518078 h 1012754"/>
                <a:gd name="connsiteX0" fmla="*/ 0 w 1708912"/>
                <a:gd name="connsiteY0" fmla="*/ 1013432 h 1013432"/>
                <a:gd name="connsiteX1" fmla="*/ 1289154 w 1708912"/>
                <a:gd name="connsiteY1" fmla="*/ 9091 h 1013432"/>
                <a:gd name="connsiteX2" fmla="*/ 1708879 w 1708912"/>
                <a:gd name="connsiteY2" fmla="*/ 503766 h 1013432"/>
                <a:gd name="connsiteX0" fmla="*/ 0 w 2789742"/>
                <a:gd name="connsiteY0" fmla="*/ 1011706 h 1011706"/>
                <a:gd name="connsiteX1" fmla="*/ 1289154 w 2789742"/>
                <a:gd name="connsiteY1" fmla="*/ 7365 h 1011706"/>
                <a:gd name="connsiteX2" fmla="*/ 2789739 w 2789742"/>
                <a:gd name="connsiteY2" fmla="*/ 641916 h 1011706"/>
                <a:gd name="connsiteX0" fmla="*/ 0 w 2789743"/>
                <a:gd name="connsiteY0" fmla="*/ 1004341 h 1004341"/>
                <a:gd name="connsiteX1" fmla="*/ 1289154 w 2789743"/>
                <a:gd name="connsiteY1" fmla="*/ 0 h 1004341"/>
                <a:gd name="connsiteX2" fmla="*/ 2789739 w 2789743"/>
                <a:gd name="connsiteY2" fmla="*/ 634551 h 1004341"/>
                <a:gd name="connsiteX0" fmla="*/ 0 w 2789743"/>
                <a:gd name="connsiteY0" fmla="*/ 1091464 h 1091464"/>
                <a:gd name="connsiteX1" fmla="*/ 1289154 w 2789743"/>
                <a:gd name="connsiteY1" fmla="*/ 87123 h 1091464"/>
                <a:gd name="connsiteX2" fmla="*/ 2789739 w 2789743"/>
                <a:gd name="connsiteY2" fmla="*/ 721674 h 1091464"/>
              </a:gdLst>
              <a:ahLst/>
              <a:cxnLst>
                <a:cxn ang="0">
                  <a:pos x="connsiteX0" y="connsiteY0"/>
                </a:cxn>
                <a:cxn ang="0">
                  <a:pos x="connsiteX1" y="connsiteY1"/>
                </a:cxn>
                <a:cxn ang="0">
                  <a:pos x="connsiteX2" y="connsiteY2"/>
                </a:cxn>
              </a:cxnLst>
              <a:rect l="l" t="t" r="r" b="b"/>
              <a:pathLst>
                <a:path w="2789743" h="1091464">
                  <a:moveTo>
                    <a:pt x="0" y="1091464"/>
                  </a:moveTo>
                  <a:cubicBezTo>
                    <a:pt x="508416" y="630516"/>
                    <a:pt x="813602" y="-285709"/>
                    <a:pt x="1289154" y="87123"/>
                  </a:cubicBezTo>
                  <a:cubicBezTo>
                    <a:pt x="1701127" y="816003"/>
                    <a:pt x="2792237" y="679202"/>
                    <a:pt x="2789739" y="721674"/>
                  </a:cubicBezTo>
                </a:path>
              </a:pathLst>
            </a:custGeom>
            <a:noFill/>
            <a:ln w="25400"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5" name="任意多边形 64"/>
            <p:cNvSpPr/>
            <p:nvPr/>
          </p:nvSpPr>
          <p:spPr>
            <a:xfrm>
              <a:off x="6949462" y="2907360"/>
              <a:ext cx="2069399" cy="565891"/>
            </a:xfrm>
            <a:custGeom>
              <a:avLst/>
              <a:gdLst>
                <a:gd name="connsiteX0" fmla="*/ 0 w 1633987"/>
                <a:gd name="connsiteY0" fmla="*/ 1012754 h 1012754"/>
                <a:gd name="connsiteX1" fmla="*/ 1289154 w 1633987"/>
                <a:gd name="connsiteY1" fmla="*/ 8413 h 1012754"/>
                <a:gd name="connsiteX2" fmla="*/ 1633928 w 1633987"/>
                <a:gd name="connsiteY2" fmla="*/ 518078 h 1012754"/>
                <a:gd name="connsiteX0" fmla="*/ 0 w 1414888"/>
                <a:gd name="connsiteY0" fmla="*/ 1022874 h 1862323"/>
                <a:gd name="connsiteX1" fmla="*/ 1289154 w 1414888"/>
                <a:gd name="connsiteY1" fmla="*/ 18533 h 1862323"/>
                <a:gd name="connsiteX2" fmla="*/ 1364105 w 1414888"/>
                <a:gd name="connsiteY2" fmla="*/ 1862323 h 1862323"/>
                <a:gd name="connsiteX0" fmla="*/ 0 w 1364148"/>
                <a:gd name="connsiteY0" fmla="*/ 279647 h 1119096"/>
                <a:gd name="connsiteX1" fmla="*/ 1034321 w 1364148"/>
                <a:gd name="connsiteY1" fmla="*/ 174716 h 1119096"/>
                <a:gd name="connsiteX2" fmla="*/ 1364105 w 1364148"/>
                <a:gd name="connsiteY2" fmla="*/ 1119096 h 1119096"/>
                <a:gd name="connsiteX0" fmla="*/ 0 w 1364123"/>
                <a:gd name="connsiteY0" fmla="*/ 289987 h 1129436"/>
                <a:gd name="connsiteX1" fmla="*/ 1034321 w 1364123"/>
                <a:gd name="connsiteY1" fmla="*/ 185056 h 1129436"/>
                <a:gd name="connsiteX2" fmla="*/ 1364105 w 1364123"/>
                <a:gd name="connsiteY2" fmla="*/ 1129436 h 1129436"/>
                <a:gd name="connsiteX0" fmla="*/ 0 w 1723880"/>
                <a:gd name="connsiteY0" fmla="*/ 513114 h 513114"/>
                <a:gd name="connsiteX1" fmla="*/ 1034321 w 1723880"/>
                <a:gd name="connsiteY1" fmla="*/ 408183 h 513114"/>
                <a:gd name="connsiteX2" fmla="*/ 1723869 w 1723880"/>
                <a:gd name="connsiteY2" fmla="*/ 3448 h 513114"/>
                <a:gd name="connsiteX0" fmla="*/ 0 w 1723877"/>
                <a:gd name="connsiteY0" fmla="*/ 511809 h 654152"/>
                <a:gd name="connsiteX1" fmla="*/ 884419 w 1723877"/>
                <a:gd name="connsiteY1" fmla="*/ 646721 h 654152"/>
                <a:gd name="connsiteX2" fmla="*/ 1723869 w 1723877"/>
                <a:gd name="connsiteY2" fmla="*/ 2143 h 654152"/>
                <a:gd name="connsiteX0" fmla="*/ 0 w 2219797"/>
                <a:gd name="connsiteY0" fmla="*/ 651296 h 793639"/>
                <a:gd name="connsiteX1" fmla="*/ 884419 w 2219797"/>
                <a:gd name="connsiteY1" fmla="*/ 786208 h 793639"/>
                <a:gd name="connsiteX2" fmla="*/ 2219793 w 2219797"/>
                <a:gd name="connsiteY2" fmla="*/ 1754 h 793639"/>
              </a:gdLst>
              <a:ahLst/>
              <a:cxnLst>
                <a:cxn ang="0">
                  <a:pos x="connsiteX0" y="connsiteY0"/>
                </a:cxn>
                <a:cxn ang="0">
                  <a:pos x="connsiteX1" y="connsiteY1"/>
                </a:cxn>
                <a:cxn ang="0">
                  <a:pos x="connsiteX2" y="connsiteY2"/>
                </a:cxn>
              </a:cxnLst>
              <a:rect l="l" t="t" r="r" b="b"/>
              <a:pathLst>
                <a:path w="2219797" h="793639">
                  <a:moveTo>
                    <a:pt x="0" y="651296"/>
                  </a:moveTo>
                  <a:cubicBezTo>
                    <a:pt x="508416" y="190348"/>
                    <a:pt x="597108" y="871152"/>
                    <a:pt x="884419" y="786208"/>
                  </a:cubicBezTo>
                  <a:cubicBezTo>
                    <a:pt x="1171730" y="701264"/>
                    <a:pt x="2222291" y="-40718"/>
                    <a:pt x="2219793" y="1754"/>
                  </a:cubicBezTo>
                </a:path>
              </a:pathLst>
            </a:custGeom>
            <a:noFill/>
            <a:ln w="25400" cap="flat" cmpd="sng" algn="ctr">
              <a:solidFill>
                <a:sysClr val="windowText" lastClr="000000">
                  <a:lumMod val="50000"/>
                  <a:lumOff val="50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Calibri"/>
                <a:ea typeface="+mn-ea"/>
                <a:cs typeface="+mn-cs"/>
              </a:endParaRPr>
            </a:p>
          </p:txBody>
        </p:sp>
        <p:sp>
          <p:nvSpPr>
            <p:cNvPr id="66" name="TextBox 47"/>
            <p:cNvSpPr txBox="1"/>
            <p:nvPr/>
          </p:nvSpPr>
          <p:spPr>
            <a:xfrm rot="21367075">
              <a:off x="2053057" y="3462768"/>
              <a:ext cx="833195" cy="38606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zh-CN" altLang="en-US" sz="2000" b="1" i="0" u="none" strike="noStrike" kern="0" cap="none" spc="0" normalizeH="0" baseline="0" noProof="0" dirty="0" smtClean="0">
                  <a:ln w="18415" cmpd="sng">
                    <a:noFill/>
                    <a:prstDash val="solid"/>
                  </a:ln>
                  <a:solidFill>
                    <a:schemeClr val="tx1"/>
                  </a:solidFill>
                  <a:effectLst>
                    <a:outerShdw dist="38100" dir="5400000" algn="t" rotWithShape="0">
                      <a:sysClr val="window" lastClr="FFFFFF">
                        <a:alpha val="55000"/>
                      </a:sysClr>
                    </a:outerShdw>
                  </a:effectLst>
                  <a:uLnTx/>
                  <a:uFillTx/>
                  <a:latin typeface="Arial Black" pitchFamily="34" charset="0"/>
                  <a:ea typeface="微软雅黑" pitchFamily="34" charset="-122"/>
                  <a:cs typeface="Times New Roman" pitchFamily="18" charset="0"/>
                </a:rPr>
                <a:t>创新</a:t>
              </a:r>
              <a:endParaRPr kumimoji="0" lang="zh-CN" altLang="en-US" sz="2000" b="1" i="0" u="none" strike="noStrike" kern="0" cap="none" spc="0" normalizeH="0" baseline="0" noProof="0" dirty="0">
                <a:ln w="18415" cmpd="sng">
                  <a:noFill/>
                  <a:prstDash val="solid"/>
                </a:ln>
                <a:solidFill>
                  <a:schemeClr val="tx1"/>
                </a:solidFill>
                <a:effectLst>
                  <a:outerShdw dist="38100" dir="5400000" algn="t" rotWithShape="0">
                    <a:sysClr val="window" lastClr="FFFFFF">
                      <a:alpha val="55000"/>
                    </a:sysClr>
                  </a:outerShdw>
                </a:effectLst>
                <a:uLnTx/>
                <a:uFillTx/>
                <a:latin typeface="Arial Black" pitchFamily="34" charset="0"/>
                <a:ea typeface="微软雅黑" pitchFamily="34" charset="-122"/>
                <a:cs typeface="Times New Roman" pitchFamily="18" charset="0"/>
              </a:endParaRPr>
            </a:p>
          </p:txBody>
        </p:sp>
        <p:sp>
          <p:nvSpPr>
            <p:cNvPr id="67" name="TextBox 51"/>
            <p:cNvSpPr txBox="1"/>
            <p:nvPr/>
          </p:nvSpPr>
          <p:spPr>
            <a:xfrm>
              <a:off x="4450241" y="3219887"/>
              <a:ext cx="868308" cy="38606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zh-CN" altLang="en-US" sz="2000" b="1" i="0" u="none" strike="noStrike" kern="0" cap="none" spc="0" normalizeH="0" baseline="0" noProof="0" dirty="0" smtClean="0">
                  <a:ln w="18415" cmpd="sng">
                    <a:noFill/>
                    <a:prstDash val="solid"/>
                  </a:ln>
                  <a:solidFill>
                    <a:schemeClr val="tx1"/>
                  </a:solidFill>
                  <a:effectLst>
                    <a:outerShdw dist="38100" dir="5400000" algn="t" rotWithShape="0">
                      <a:sysClr val="window" lastClr="FFFFFF">
                        <a:alpha val="55000"/>
                      </a:sysClr>
                    </a:outerShdw>
                  </a:effectLst>
                  <a:uLnTx/>
                  <a:uFillTx/>
                  <a:latin typeface="Arial Black" pitchFamily="34" charset="0"/>
                  <a:ea typeface="微软雅黑" pitchFamily="34" charset="-122"/>
                  <a:cs typeface="Times New Roman" pitchFamily="18" charset="0"/>
                </a:rPr>
                <a:t>合作</a:t>
              </a:r>
              <a:endParaRPr kumimoji="0" lang="zh-CN" altLang="en-US" sz="2000" b="1" i="0" u="none" strike="noStrike" kern="0" cap="none" spc="0" normalizeH="0" baseline="0" noProof="0" dirty="0">
                <a:ln w="18415" cmpd="sng">
                  <a:noFill/>
                  <a:prstDash val="solid"/>
                </a:ln>
                <a:solidFill>
                  <a:schemeClr val="tx1"/>
                </a:solidFill>
                <a:effectLst>
                  <a:outerShdw dist="38100" dir="5400000" algn="t" rotWithShape="0">
                    <a:sysClr val="window" lastClr="FFFFFF">
                      <a:alpha val="55000"/>
                    </a:sysClr>
                  </a:outerShdw>
                </a:effectLst>
                <a:uLnTx/>
                <a:uFillTx/>
                <a:latin typeface="Arial Black" pitchFamily="34" charset="0"/>
                <a:ea typeface="微软雅黑" pitchFamily="34" charset="-122"/>
                <a:cs typeface="Times New Roman" pitchFamily="18" charset="0"/>
              </a:endParaRPr>
            </a:p>
          </p:txBody>
        </p:sp>
        <p:sp>
          <p:nvSpPr>
            <p:cNvPr id="68" name="TextBox 49"/>
            <p:cNvSpPr txBox="1"/>
            <p:nvPr/>
          </p:nvSpPr>
          <p:spPr>
            <a:xfrm rot="21367075">
              <a:off x="6573467" y="3441271"/>
              <a:ext cx="762872" cy="567096"/>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lvl="0">
                <a:lnSpc>
                  <a:spcPct val="150000"/>
                </a:lnSpc>
                <a:defRPr/>
              </a:pPr>
              <a:r>
                <a:rPr kumimoji="0" lang="zh-CN" altLang="en-US" sz="2000" b="1" i="0" u="none" strike="noStrike" kern="0" cap="none" spc="0" normalizeH="0" baseline="0" noProof="0" dirty="0" smtClean="0">
                  <a:ln w="18415" cmpd="sng">
                    <a:noFill/>
                    <a:prstDash val="solid"/>
                  </a:ln>
                  <a:solidFill>
                    <a:schemeClr val="tx1"/>
                  </a:solidFill>
                  <a:effectLst>
                    <a:outerShdw dist="38100" dir="5400000" algn="t" rotWithShape="0">
                      <a:sysClr val="window" lastClr="FFFFFF">
                        <a:alpha val="55000"/>
                      </a:sysClr>
                    </a:outerShdw>
                  </a:effectLst>
                  <a:uLnTx/>
                  <a:uFillTx/>
                  <a:latin typeface="Arial Black" pitchFamily="34" charset="0"/>
                  <a:cs typeface="Times New Roman" pitchFamily="18" charset="0"/>
                </a:rPr>
                <a:t>验证</a:t>
              </a:r>
              <a:endParaRPr kumimoji="0" lang="zh-CN" altLang="en-US" sz="2000" b="1" i="0" u="none" strike="noStrike" kern="0" cap="none" spc="0" normalizeH="0" baseline="0" noProof="0" dirty="0">
                <a:ln w="18415" cmpd="sng">
                  <a:noFill/>
                  <a:prstDash val="solid"/>
                </a:ln>
                <a:solidFill>
                  <a:schemeClr val="tx1"/>
                </a:solidFill>
                <a:effectLst>
                  <a:outerShdw dist="38100" dir="5400000" algn="t" rotWithShape="0">
                    <a:sysClr val="window" lastClr="FFFFFF">
                      <a:alpha val="55000"/>
                    </a:sysClr>
                  </a:outerShdw>
                </a:effectLst>
                <a:uLnTx/>
                <a:uFillTx/>
                <a:latin typeface="Arial Black" pitchFamily="34" charset="0"/>
                <a:cs typeface="Times New Roman" pitchFamily="18" charset="0"/>
              </a:endParaRPr>
            </a:p>
          </p:txBody>
        </p:sp>
      </p:grpSp>
      <p:sp>
        <p:nvSpPr>
          <p:cNvPr id="69" name="圆角矩形 68"/>
          <p:cNvSpPr/>
          <p:nvPr/>
        </p:nvSpPr>
        <p:spPr bwMode="auto">
          <a:xfrm>
            <a:off x="395536" y="1340768"/>
            <a:ext cx="8352928" cy="1440160"/>
          </a:xfrm>
          <a:prstGeom prst="roundRect">
            <a:avLst/>
          </a:prstGeom>
          <a:ln>
            <a:headEnd/>
            <a:tailEnd/>
          </a:ln>
        </p:spPr>
        <p:style>
          <a:lnRef idx="1">
            <a:schemeClr val="accent3"/>
          </a:lnRef>
          <a:fillRef idx="2">
            <a:schemeClr val="accent3"/>
          </a:fillRef>
          <a:effectRef idx="1">
            <a:schemeClr val="accent3"/>
          </a:effectRef>
          <a:fontRef idx="minor">
            <a:schemeClr val="dk1"/>
          </a:fontRef>
        </p:style>
        <p:txBody>
          <a:bodyPr rtlCol="0" anchor="ctr"/>
          <a:lstStyle/>
          <a:p>
            <a:pPr>
              <a:lnSpc>
                <a:spcPct val="150000"/>
              </a:lnSpc>
            </a:pPr>
            <a:r>
              <a:rPr lang="zh-CN" altLang="zh-CN" sz="1400" dirty="0" smtClean="0">
                <a:latin typeface="微软雅黑" pitchFamily="34" charset="-122"/>
                <a:ea typeface="微软雅黑" pitchFamily="34" charset="-122"/>
              </a:rPr>
              <a:t>在</a:t>
            </a:r>
            <a:r>
              <a:rPr lang="en-US" altLang="zh-CN" sz="1400" dirty="0" smtClean="0">
                <a:latin typeface="微软雅黑" pitchFamily="34" charset="-122"/>
                <a:ea typeface="微软雅黑" pitchFamily="34" charset="-122"/>
              </a:rPr>
              <a:t>X86</a:t>
            </a:r>
            <a:r>
              <a:rPr lang="zh-CN" altLang="zh-CN" sz="1400" dirty="0" smtClean="0">
                <a:latin typeface="微软雅黑" pitchFamily="34" charset="-122"/>
                <a:ea typeface="微软雅黑" pitchFamily="34" charset="-122"/>
              </a:rPr>
              <a:t>云基础设施平台上部署</a:t>
            </a:r>
            <a:r>
              <a:rPr lang="en-US" altLang="zh-CN" sz="1400" dirty="0" smtClean="0">
                <a:latin typeface="微软雅黑" pitchFamily="34" charset="-122"/>
                <a:ea typeface="微软雅黑" pitchFamily="34" charset="-122"/>
              </a:rPr>
              <a:t>Linux</a:t>
            </a:r>
            <a:r>
              <a:rPr lang="zh-CN" altLang="zh-CN" sz="1400" dirty="0" smtClean="0">
                <a:latin typeface="微软雅黑" pitchFamily="34" charset="-122"/>
                <a:ea typeface="微软雅黑" pitchFamily="34" charset="-122"/>
              </a:rPr>
              <a:t>、</a:t>
            </a:r>
            <a:r>
              <a:rPr lang="en-US" altLang="zh-CN" sz="1400" dirty="0" err="1" smtClean="0">
                <a:latin typeface="微软雅黑" pitchFamily="34" charset="-122"/>
                <a:ea typeface="微软雅黑" pitchFamily="34" charset="-122"/>
              </a:rPr>
              <a:t>Hadoop</a:t>
            </a:r>
            <a:r>
              <a:rPr lang="zh-CN" altLang="zh-CN" sz="1400" dirty="0" smtClean="0">
                <a:latin typeface="微软雅黑" pitchFamily="34" charset="-122"/>
                <a:ea typeface="微软雅黑" pitchFamily="34" charset="-122"/>
              </a:rPr>
              <a:t>、</a:t>
            </a:r>
            <a:r>
              <a:rPr lang="en-US" altLang="zh-CN" sz="1400" dirty="0" smtClean="0">
                <a:latin typeface="微软雅黑" pitchFamily="34" charset="-122"/>
                <a:ea typeface="微软雅黑" pitchFamily="34" charset="-122"/>
              </a:rPr>
              <a:t>eclipse-SDK</a:t>
            </a:r>
            <a:r>
              <a:rPr lang="zh-CN" altLang="zh-CN" sz="1400" dirty="0" smtClean="0">
                <a:latin typeface="微软雅黑" pitchFamily="34" charset="-122"/>
                <a:ea typeface="微软雅黑" pitchFamily="34" charset="-122"/>
              </a:rPr>
              <a:t>，建立开发测试环境，服务于顺义区软件与信息技术服务业，进行解决方案联合创新孵化、开发、测试</a:t>
            </a:r>
            <a:r>
              <a:rPr lang="zh-CN" altLang="en-US" sz="1400" dirty="0" smtClean="0">
                <a:latin typeface="微软雅黑" pitchFamily="34" charset="-122"/>
                <a:ea typeface="微软雅黑" pitchFamily="34" charset="-122"/>
              </a:rPr>
              <a:t>、产品演示</a:t>
            </a:r>
            <a:r>
              <a:rPr lang="zh-CN" altLang="zh-CN" sz="1400" dirty="0" smtClean="0">
                <a:latin typeface="微软雅黑" pitchFamily="34" charset="-122"/>
                <a:ea typeface="微软雅黑" pitchFamily="34" charset="-122"/>
              </a:rPr>
              <a:t>。提供一个完善的软件产品演示环境，提供软件开发商与客户的交互平台，快速响应客户的需求，为客户提供真实场景下的解决方案体验，为体验式营销提供了一个展示空间</a:t>
            </a:r>
            <a:r>
              <a:rPr lang="zh-CN" altLang="en-US" sz="1400" dirty="0" smtClean="0">
                <a:latin typeface="微软雅黑" pitchFamily="34" charset="-122"/>
                <a:ea typeface="微软雅黑" pitchFamily="34" charset="-122"/>
              </a:rPr>
              <a:t>。</a:t>
            </a:r>
            <a:endParaRPr lang="zh-CN" altLang="en-US" sz="1400" dirty="0">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fld id="{57F98C0C-FAF2-480B-87BE-9D56BE4863FC}" type="slidenum">
              <a:rPr lang="zh-CN" altLang="en-US" smtClean="0"/>
              <a:pPr/>
              <a:t>76</a:t>
            </a:fld>
            <a:endParaRPr lang="zh-CN" altLang="en-US" dirty="0"/>
          </a:p>
        </p:txBody>
      </p:sp>
    </p:spTree>
    <p:extLst>
      <p:ext uri="{BB962C8B-B14F-4D97-AF65-F5344CB8AC3E}">
        <p14:creationId xmlns:p14="http://schemas.microsoft.com/office/powerpoint/2010/main" xmlns="" val="172254433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latin typeface="黑体" panose="02010609060101010101" pitchFamily="49" charset="-122"/>
                <a:ea typeface="黑体" panose="02010609060101010101" pitchFamily="49" charset="-122"/>
              </a:rPr>
              <a:t>举措</a:t>
            </a:r>
            <a:r>
              <a:rPr lang="en-US" altLang="zh-CN" sz="2400" b="1" dirty="0" smtClean="0">
                <a:solidFill>
                  <a:schemeClr val="tx1"/>
                </a:solidFill>
                <a:latin typeface="黑体" panose="02010609060101010101" pitchFamily="49" charset="-122"/>
                <a:ea typeface="黑体" panose="02010609060101010101" pitchFamily="49" charset="-122"/>
              </a:rPr>
              <a:t>3 </a:t>
            </a:r>
            <a:r>
              <a:rPr lang="zh-CN" altLang="en-US" sz="2400" b="1" dirty="0" smtClean="0">
                <a:solidFill>
                  <a:schemeClr val="tx1"/>
                </a:solidFill>
                <a:latin typeface="黑体" panose="02010609060101010101" pitchFamily="49" charset="-122"/>
                <a:ea typeface="黑体" panose="02010609060101010101" pitchFamily="49" charset="-122"/>
              </a:rPr>
              <a:t>规划建设三项重点应用</a:t>
            </a:r>
            <a:endParaRPr lang="zh-CN" altLang="en-US" sz="2400" b="1" dirty="0">
              <a:solidFill>
                <a:schemeClr val="tx1"/>
              </a:solidFill>
              <a:latin typeface="黑体" panose="02010609060101010101" pitchFamily="49" charset="-122"/>
              <a:ea typeface="黑体" panose="02010609060101010101" pitchFamily="49" charset="-122"/>
            </a:endParaRPr>
          </a:p>
        </p:txBody>
      </p:sp>
      <p:pic>
        <p:nvPicPr>
          <p:cNvPr id="55" name="图片 54"/>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a:off x="0" y="1484784"/>
            <a:ext cx="8820472" cy="4968552"/>
          </a:xfrm>
          <a:prstGeom prst="rect">
            <a:avLst/>
          </a:prstGeom>
        </p:spPr>
      </p:pic>
      <p:sp>
        <p:nvSpPr>
          <p:cNvPr id="60" name="矩形 59"/>
          <p:cNvSpPr/>
          <p:nvPr/>
        </p:nvSpPr>
        <p:spPr>
          <a:xfrm>
            <a:off x="2123728" y="2813734"/>
            <a:ext cx="6264696" cy="2631490"/>
          </a:xfrm>
          <a:prstGeom prst="rect">
            <a:avLst/>
          </a:prstGeom>
        </p:spPr>
        <p:txBody>
          <a:bodyPr wrap="square">
            <a:spAutoFit/>
          </a:bodyPr>
          <a:lstStyle/>
          <a:p>
            <a:pPr>
              <a:lnSpc>
                <a:spcPct val="150000"/>
              </a:lnSpc>
            </a:pPr>
            <a:r>
              <a:rPr lang="zh-CN" altLang="zh-CN" sz="1600" b="1" dirty="0" smtClean="0">
                <a:solidFill>
                  <a:schemeClr val="bg1"/>
                </a:solidFill>
                <a:latin typeface="微软雅黑" pitchFamily="34" charset="-122"/>
                <a:ea typeface="微软雅黑" pitchFamily="34" charset="-122"/>
              </a:rPr>
              <a:t>三个重点应用，暨“跨境电商”、“投融资平台”、“智慧城市”应用。跨境电商的构建，为京津冀居民海外购提供便捷的购物体验，为顺义区企业商品海外销售提供交易服务平台，引领顺义区物流产业、电商产业、金融产业快速发展；投融资平台立足服务顺义区区内企业投融资需求，为企业提供安全、便捷、个性化的投融资服务；智慧城市，提供电子政务、智慧医疗、数字城管、平安城市等服务功能，为企业、民生提供安全、舒适、便捷的一站式服务。</a:t>
            </a:r>
            <a:endParaRPr lang="zh-CN" altLang="zh-CN" b="1" dirty="0">
              <a:solidFill>
                <a:schemeClr val="bg1"/>
              </a:solidFill>
              <a:latin typeface="微软雅黑" pitchFamily="34" charset="-122"/>
              <a:ea typeface="微软雅黑" pitchFamily="34" charset="-122"/>
            </a:endParaRPr>
          </a:p>
        </p:txBody>
      </p:sp>
      <p:sp>
        <p:nvSpPr>
          <p:cNvPr id="2" name="灯片编号占位符 1"/>
          <p:cNvSpPr>
            <a:spLocks noGrp="1"/>
          </p:cNvSpPr>
          <p:nvPr>
            <p:ph type="sldNum" sz="quarter" idx="12"/>
          </p:nvPr>
        </p:nvSpPr>
        <p:spPr/>
        <p:txBody>
          <a:bodyPr/>
          <a:lstStyle/>
          <a:p>
            <a:fld id="{57F98C0C-FAF2-480B-87BE-9D56BE4863FC}" type="slidenum">
              <a:rPr lang="zh-CN" altLang="en-US" smtClean="0"/>
              <a:pPr/>
              <a:t>77</a:t>
            </a:fld>
            <a:endParaRPr lang="zh-CN" altLang="en-US" dirty="0"/>
          </a:p>
        </p:txBody>
      </p:sp>
    </p:spTree>
    <p:extLst>
      <p:ext uri="{BB962C8B-B14F-4D97-AF65-F5344CB8AC3E}">
        <p14:creationId xmlns:p14="http://schemas.microsoft.com/office/powerpoint/2010/main" xmlns="" val="323139156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b="1" dirty="0" smtClean="0">
                <a:solidFill>
                  <a:schemeClr val="tx1"/>
                </a:solidFill>
                <a:latin typeface="黑体" panose="02010609060101010101" pitchFamily="49" charset="-122"/>
                <a:ea typeface="黑体" panose="02010609060101010101" pitchFamily="49" charset="-122"/>
              </a:rPr>
              <a:t>举措</a:t>
            </a:r>
            <a:r>
              <a:rPr lang="en-US" altLang="zh-CN" sz="2400" b="1" dirty="0" smtClean="0">
                <a:solidFill>
                  <a:schemeClr val="tx1"/>
                </a:solidFill>
                <a:latin typeface="黑体" panose="02010609060101010101" pitchFamily="49" charset="-122"/>
                <a:ea typeface="黑体" panose="02010609060101010101" pitchFamily="49" charset="-122"/>
              </a:rPr>
              <a:t>3.1</a:t>
            </a:r>
            <a:r>
              <a:rPr lang="zh-CN" altLang="en-US" sz="2400" b="1" dirty="0" smtClean="0">
                <a:solidFill>
                  <a:schemeClr val="tx1"/>
                </a:solidFill>
                <a:latin typeface="黑体" panose="02010609060101010101" pitchFamily="49" charset="-122"/>
                <a:ea typeface="黑体" panose="02010609060101010101" pitchFamily="49" charset="-122"/>
              </a:rPr>
              <a:t>：规划建设跨境电商平台</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18" name="灯片编号占位符 17"/>
          <p:cNvSpPr>
            <a:spLocks noGrp="1"/>
          </p:cNvSpPr>
          <p:nvPr>
            <p:ph type="sldNum" sz="quarter" idx="12"/>
          </p:nvPr>
        </p:nvSpPr>
        <p:spPr/>
        <p:txBody>
          <a:bodyPr/>
          <a:lstStyle/>
          <a:p>
            <a:fld id="{57F98C0C-FAF2-480B-87BE-9D56BE4863FC}" type="slidenum">
              <a:rPr lang="zh-CN" altLang="en-US" smtClean="0"/>
              <a:pPr/>
              <a:t>78</a:t>
            </a:fld>
            <a:endParaRPr lang="zh-CN" altLang="en-US" dirty="0"/>
          </a:p>
        </p:txBody>
      </p:sp>
      <p:sp>
        <p:nvSpPr>
          <p:cNvPr id="38" name="圆角矩形 37"/>
          <p:cNvSpPr/>
          <p:nvPr/>
        </p:nvSpPr>
        <p:spPr bwMode="auto">
          <a:xfrm>
            <a:off x="323528" y="1340768"/>
            <a:ext cx="8424936" cy="1656184"/>
          </a:xfrm>
          <a:prstGeom prst="roundRect">
            <a:avLst/>
          </a:prstGeom>
          <a:ln>
            <a:headEnd/>
            <a:tailEnd/>
          </a:ln>
        </p:spPr>
        <p:style>
          <a:lnRef idx="2">
            <a:schemeClr val="accent4"/>
          </a:lnRef>
          <a:fillRef idx="1">
            <a:schemeClr val="lt1"/>
          </a:fillRef>
          <a:effectRef idx="0">
            <a:schemeClr val="accent4"/>
          </a:effectRef>
          <a:fontRef idx="minor">
            <a:schemeClr val="dk1"/>
          </a:fontRef>
        </p:style>
        <p:txBody>
          <a:bodyPr rtlCol="0" anchor="ctr"/>
          <a:lstStyle/>
          <a:p>
            <a:pPr>
              <a:lnSpc>
                <a:spcPct val="150000"/>
              </a:lnSpc>
            </a:pPr>
            <a:r>
              <a:rPr lang="zh-CN" altLang="zh-CN" sz="1400" dirty="0" smtClean="0">
                <a:latin typeface="微软雅黑" pitchFamily="34" charset="-122"/>
                <a:ea typeface="微软雅黑" pitchFamily="34" charset="-122"/>
              </a:rPr>
              <a:t>参照阿里巴巴、亚马逊的成功电子商务模式，结合临空经济核心区区位优势，构建跨境电商平台。为顺义跨境电子商务产业园区企业提供海外商品和国内商品采购、销售、售后服务一体化平台，从而为海外商品国内销售和国内商品走出国门提供了便捷通道，降低企业成本，进而为消费者降低了购买成本。为顺义区企业，如：北京汽车、汇源果汁、燕京啤酒等提供统一的网上交易洽谈平台，重塑产业链，吸附顺义区物流、金融、电商等企业，以获得更多的商业机会。引导传统产业向“互联网</a:t>
            </a:r>
            <a:r>
              <a:rPr lang="en-US" altLang="zh-CN" sz="1400" dirty="0" smtClean="0">
                <a:latin typeface="微软雅黑" pitchFamily="34" charset="-122"/>
                <a:ea typeface="微软雅黑" pitchFamily="34" charset="-122"/>
              </a:rPr>
              <a:t>+</a:t>
            </a:r>
            <a:r>
              <a:rPr lang="zh-CN" altLang="zh-CN" sz="1400" dirty="0" smtClean="0">
                <a:latin typeface="微软雅黑" pitchFamily="34" charset="-122"/>
                <a:ea typeface="微软雅黑" pitchFamily="34" charset="-122"/>
              </a:rPr>
              <a:t>”转型升级。</a:t>
            </a:r>
            <a:endParaRPr lang="zh-CN" altLang="en-US" sz="1400" dirty="0">
              <a:latin typeface="微软雅黑" pitchFamily="34" charset="-122"/>
              <a:ea typeface="微软雅黑" pitchFamily="34" charset="-122"/>
            </a:endParaRPr>
          </a:p>
        </p:txBody>
      </p:sp>
      <p:grpSp>
        <p:nvGrpSpPr>
          <p:cNvPr id="41" name="组合 40"/>
          <p:cNvGrpSpPr/>
          <p:nvPr/>
        </p:nvGrpSpPr>
        <p:grpSpPr>
          <a:xfrm>
            <a:off x="323528" y="3068960"/>
            <a:ext cx="8424936" cy="3681700"/>
            <a:chOff x="683568" y="2627620"/>
            <a:chExt cx="7776864" cy="3681700"/>
          </a:xfrm>
        </p:grpSpPr>
        <p:sp>
          <p:nvSpPr>
            <p:cNvPr id="42" name="Rectangle 7"/>
            <p:cNvSpPr>
              <a:spLocks noChangeArrowheads="1"/>
            </p:cNvSpPr>
            <p:nvPr/>
          </p:nvSpPr>
          <p:spPr bwMode="auto">
            <a:xfrm>
              <a:off x="683568" y="2636912"/>
              <a:ext cx="7776864" cy="3672408"/>
            </a:xfrm>
            <a:prstGeom prst="roundRect">
              <a:avLst>
                <a:gd name="adj" fmla="val 3505"/>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anchor="ctr"/>
            <a:lstStyle/>
            <a:p>
              <a:pPr algn="ctr" eaLnBrk="1" fontAlgn="auto" hangingPunct="1">
                <a:spcBef>
                  <a:spcPct val="35000"/>
                </a:spcBef>
                <a:spcAft>
                  <a:spcPct val="15000"/>
                </a:spcAft>
                <a:buClr>
                  <a:srgbClr val="000000"/>
                </a:buClr>
                <a:buFont typeface="Arial" pitchFamily="34" charset="0"/>
                <a:buNone/>
                <a:defRPr/>
              </a:pPr>
              <a:endParaRPr kumimoji="0" lang="en-US" altLang="zh-CN" sz="1400" kern="0" dirty="0">
                <a:latin typeface="微软雅黑" pitchFamily="34" charset="-122"/>
                <a:ea typeface="微软雅黑" pitchFamily="34" charset="-122"/>
              </a:endParaRPr>
            </a:p>
          </p:txBody>
        </p:sp>
        <p:sp>
          <p:nvSpPr>
            <p:cNvPr id="43" name="矩形 42"/>
            <p:cNvSpPr/>
            <p:nvPr/>
          </p:nvSpPr>
          <p:spPr>
            <a:xfrm>
              <a:off x="899592" y="4509120"/>
              <a:ext cx="7344816" cy="648072"/>
            </a:xfrm>
            <a:prstGeom prst="rect">
              <a:avLst/>
            </a:prstGeom>
            <a:gradFill>
              <a:gsLst>
                <a:gs pos="0">
                  <a:srgbClr val="5E9EFF"/>
                </a:gs>
                <a:gs pos="39999">
                  <a:srgbClr val="85C2FF"/>
                </a:gs>
                <a:gs pos="70000">
                  <a:srgbClr val="C4D6EB"/>
                </a:gs>
                <a:gs pos="100000">
                  <a:srgbClr val="FFEBFA"/>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b="1" dirty="0">
                <a:solidFill>
                  <a:schemeClr val="tx1"/>
                </a:solidFill>
              </a:endParaRPr>
            </a:p>
          </p:txBody>
        </p:sp>
        <p:sp>
          <p:nvSpPr>
            <p:cNvPr id="44" name="矩形 43"/>
            <p:cNvSpPr/>
            <p:nvPr/>
          </p:nvSpPr>
          <p:spPr>
            <a:xfrm>
              <a:off x="899592" y="5164224"/>
              <a:ext cx="7344816" cy="1073088"/>
            </a:xfrm>
            <a:prstGeom prst="rect">
              <a:avLst/>
            </a:prstGeom>
            <a:gradFill>
              <a:gsLst>
                <a:gs pos="0">
                  <a:srgbClr val="CCCCFF"/>
                </a:gs>
                <a:gs pos="17999">
                  <a:srgbClr val="99CCFF"/>
                </a:gs>
                <a:gs pos="36000">
                  <a:srgbClr val="9966FF"/>
                </a:gs>
                <a:gs pos="61000">
                  <a:srgbClr val="CC99FF"/>
                </a:gs>
                <a:gs pos="82001">
                  <a:srgbClr val="99CCFF"/>
                </a:gs>
                <a:gs pos="100000">
                  <a:srgbClr val="CCCCFF"/>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b="1" dirty="0">
                <a:solidFill>
                  <a:schemeClr val="tx1"/>
                </a:solidFill>
              </a:endParaRPr>
            </a:p>
          </p:txBody>
        </p:sp>
        <p:sp>
          <p:nvSpPr>
            <p:cNvPr id="45" name="矩形 44"/>
            <p:cNvSpPr/>
            <p:nvPr/>
          </p:nvSpPr>
          <p:spPr bwMode="auto">
            <a:xfrm>
              <a:off x="917675" y="2996952"/>
              <a:ext cx="7291891" cy="1584602"/>
            </a:xfrm>
            <a:prstGeom prst="rect">
              <a:avLst/>
            </a:prstGeom>
            <a:solidFill>
              <a:srgbClr val="6699FF">
                <a:alpha val="20000"/>
              </a:srgbClr>
            </a:solidFill>
            <a:ln w="19050" cap="flat" cmpd="sng" algn="ctr">
              <a:solidFill>
                <a:srgbClr val="000000">
                  <a:lumMod val="50000"/>
                  <a:lumOff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eaLnBrk="1" fontAlgn="auto" latinLnBrk="0" hangingPunct="1">
                <a:lnSpc>
                  <a:spcPct val="90000"/>
                </a:lnSpc>
                <a:spcBef>
                  <a:spcPts val="0"/>
                </a:spcBef>
                <a:spcAft>
                  <a:spcPts val="0"/>
                </a:spcAft>
                <a:buClrTx/>
                <a:buSzTx/>
                <a:buFontTx/>
                <a:buNone/>
                <a:tabLst/>
                <a:defRPr/>
              </a:pPr>
              <a:endParaRPr kumimoji="0" lang="zh-CN" altLang="en-US" sz="2200" b="0" i="0" u="none" strike="noStrike" kern="0" cap="none" spc="0" normalizeH="0" baseline="0" noProof="0" smtClean="0">
                <a:ln>
                  <a:noFill/>
                </a:ln>
                <a:solidFill>
                  <a:srgbClr val="7889FB"/>
                </a:solidFill>
                <a:effectLst/>
                <a:uLnTx/>
                <a:uFillTx/>
                <a:latin typeface="微软雅黑" pitchFamily="34" charset="-122"/>
                <a:ea typeface="微软雅黑" pitchFamily="34" charset="-122"/>
              </a:endParaRPr>
            </a:p>
          </p:txBody>
        </p:sp>
        <p:pic>
          <p:nvPicPr>
            <p:cNvPr id="46" name="Picture 1026" descr="grosnuage"/>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xmlns="" val="0"/>
                </a:ext>
              </a:extLst>
            </a:blip>
            <a:srcRect/>
            <a:stretch>
              <a:fillRect/>
            </a:stretch>
          </p:blipFill>
          <p:spPr bwMode="auto">
            <a:xfrm>
              <a:off x="1233092" y="5373216"/>
              <a:ext cx="6507260" cy="7404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7" name="TextBox 84"/>
            <p:cNvSpPr txBox="1">
              <a:spLocks noChangeArrowheads="1"/>
            </p:cNvSpPr>
            <p:nvPr/>
          </p:nvSpPr>
          <p:spPr bwMode="auto">
            <a:xfrm>
              <a:off x="2290482" y="5517232"/>
              <a:ext cx="429774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457200" eaLnBrk="0" hangingPunct="0">
                <a:defRPr sz="1700" b="1">
                  <a:solidFill>
                    <a:schemeClr val="tx1"/>
                  </a:solidFill>
                  <a:latin typeface="Arial" pitchFamily="34" charset="0"/>
                  <a:ea typeface="MS PGothic" pitchFamily="34" charset="-128"/>
                </a:defRPr>
              </a:lvl1pPr>
              <a:lvl2pPr marL="742950" indent="-285750" defTabSz="457200" eaLnBrk="0" hangingPunct="0">
                <a:defRPr sz="1700" b="1">
                  <a:solidFill>
                    <a:schemeClr val="tx1"/>
                  </a:solidFill>
                  <a:latin typeface="Arial" pitchFamily="34" charset="0"/>
                  <a:ea typeface="MS PGothic" pitchFamily="34" charset="-128"/>
                </a:defRPr>
              </a:lvl2pPr>
              <a:lvl3pPr marL="1143000" indent="-228600" defTabSz="457200" eaLnBrk="0" hangingPunct="0">
                <a:defRPr sz="1700" b="1">
                  <a:solidFill>
                    <a:schemeClr val="tx1"/>
                  </a:solidFill>
                  <a:latin typeface="Arial" pitchFamily="34" charset="0"/>
                  <a:ea typeface="MS PGothic" pitchFamily="34" charset="-128"/>
                </a:defRPr>
              </a:lvl3pPr>
              <a:lvl4pPr marL="1600200" indent="-228600" defTabSz="457200" eaLnBrk="0" hangingPunct="0">
                <a:defRPr sz="1700" b="1">
                  <a:solidFill>
                    <a:schemeClr val="tx1"/>
                  </a:solidFill>
                  <a:latin typeface="Arial" pitchFamily="34" charset="0"/>
                  <a:ea typeface="MS PGothic" pitchFamily="34" charset="-128"/>
                </a:defRPr>
              </a:lvl4pPr>
              <a:lvl5pPr marL="2057400" indent="-228600" defTabSz="457200" eaLnBrk="0" hangingPunct="0">
                <a:defRPr sz="1700" b="1">
                  <a:solidFill>
                    <a:schemeClr val="tx1"/>
                  </a:solidFill>
                  <a:latin typeface="Arial" pitchFamily="34" charset="0"/>
                  <a:ea typeface="MS PGothic" pitchFamily="34" charset="-128"/>
                </a:defRPr>
              </a:lvl5pPr>
              <a:lvl6pPr marL="25146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6pPr>
              <a:lvl7pPr marL="29718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7pPr>
              <a:lvl8pPr marL="34290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8pPr>
              <a:lvl9pPr marL="38862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9pPr>
            </a:lstStyle>
            <a:p>
              <a:pPr algn="ctr" eaLnBrk="1" fontAlgn="auto" hangingPunct="1">
                <a:spcBef>
                  <a:spcPts val="0"/>
                </a:spcBef>
                <a:spcAft>
                  <a:spcPts val="0"/>
                </a:spcAft>
                <a:buClr>
                  <a:srgbClr val="000000"/>
                </a:buClr>
                <a:buSzPct val="100000"/>
                <a:buFont typeface="Arial" pitchFamily="34" charset="0"/>
                <a:buNone/>
                <a:defRPr/>
              </a:pPr>
              <a:r>
                <a:rPr lang="zh-CN" altLang="en-US" sz="1400" b="0" kern="0" dirty="0" smtClean="0">
                  <a:latin typeface="微软雅黑" pitchFamily="34" charset="-122"/>
                  <a:ea typeface="微软雅黑" pitchFamily="34" charset="-122"/>
                </a:rPr>
                <a:t>云计算数据中心</a:t>
              </a:r>
              <a:endParaRPr kumimoji="0" lang="zh-CN" altLang="en-US" sz="1400" b="0" kern="0" dirty="0" smtClean="0">
                <a:latin typeface="微软雅黑" pitchFamily="34" charset="-122"/>
                <a:ea typeface="微软雅黑" pitchFamily="34" charset="-122"/>
              </a:endParaRPr>
            </a:p>
          </p:txBody>
        </p:sp>
        <p:sp>
          <p:nvSpPr>
            <p:cNvPr id="48" name="矩形 28"/>
            <p:cNvSpPr>
              <a:spLocks noChangeArrowheads="1"/>
            </p:cNvSpPr>
            <p:nvPr/>
          </p:nvSpPr>
          <p:spPr bwMode="auto">
            <a:xfrm>
              <a:off x="1016110" y="4019286"/>
              <a:ext cx="2259744" cy="370024"/>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虚拟展会</a:t>
              </a:r>
            </a:p>
          </p:txBody>
        </p:sp>
        <p:sp>
          <p:nvSpPr>
            <p:cNvPr id="49" name="Cloud 353"/>
            <p:cNvSpPr>
              <a:spLocks/>
            </p:cNvSpPr>
            <p:nvPr/>
          </p:nvSpPr>
          <p:spPr bwMode="auto">
            <a:xfrm>
              <a:off x="1198450" y="5775462"/>
              <a:ext cx="6469894" cy="389842"/>
            </a:xfrm>
            <a:custGeom>
              <a:avLst/>
              <a:gdLst>
                <a:gd name="T0" fmla="*/ 82116750 w 43200"/>
                <a:gd name="T1" fmla="*/ 1654229 h 43200"/>
                <a:gd name="T2" fmla="*/ 37794989 w 43200"/>
                <a:gd name="T3" fmla="*/ 1603861 h 43200"/>
                <a:gd name="T4" fmla="*/ 121224078 w 43200"/>
                <a:gd name="T5" fmla="*/ 2205405 h 43200"/>
                <a:gd name="T6" fmla="*/ 101836622 w 43200"/>
                <a:gd name="T7" fmla="*/ 2229484 h 43200"/>
                <a:gd name="T8" fmla="*/ 288327236 w 43200"/>
                <a:gd name="T9" fmla="*/ 2470257 h 43200"/>
                <a:gd name="T10" fmla="*/ 276638676 w 43200"/>
                <a:gd name="T11" fmla="*/ 2360300 h 43200"/>
                <a:gd name="T12" fmla="*/ 504406388 w 43200"/>
                <a:gd name="T13" fmla="*/ 2196056 h 43200"/>
                <a:gd name="T14" fmla="*/ 499734430 w 43200"/>
                <a:gd name="T15" fmla="*/ 2316689 h 43200"/>
                <a:gd name="T16" fmla="*/ 597179129 w 43200"/>
                <a:gd name="T17" fmla="*/ 1450555 h 43200"/>
                <a:gd name="T18" fmla="*/ 654064210 w 43200"/>
                <a:gd name="T19" fmla="*/ 1901505 h 43200"/>
                <a:gd name="T20" fmla="*/ 731369051 w 43200"/>
                <a:gd name="T21" fmla="*/ 970280 h 43200"/>
                <a:gd name="T22" fmla="*/ 706032352 w 43200"/>
                <a:gd name="T23" fmla="*/ 1139389 h 43200"/>
                <a:gd name="T24" fmla="*/ 670582007 w 43200"/>
                <a:gd name="T25" fmla="*/ 342892 h 43200"/>
                <a:gd name="T26" fmla="*/ 671911807 w 43200"/>
                <a:gd name="T27" fmla="*/ 422769 h 43200"/>
                <a:gd name="T28" fmla="*/ 508798312 w 43200"/>
                <a:gd name="T29" fmla="*/ 249740 h 43200"/>
                <a:gd name="T30" fmla="*/ 521781485 w 43200"/>
                <a:gd name="T31" fmla="*/ 147876 h 43200"/>
                <a:gd name="T32" fmla="*/ 387416690 w 43200"/>
                <a:gd name="T33" fmla="*/ 298272 h 43200"/>
                <a:gd name="T34" fmla="*/ 393698350 w 43200"/>
                <a:gd name="T35" fmla="*/ 210438 h 43200"/>
                <a:gd name="T36" fmla="*/ 244967803 w 43200"/>
                <a:gd name="T37" fmla="*/ 328106 h 43200"/>
                <a:gd name="T38" fmla="*/ 267714878 w 43200"/>
                <a:gd name="T39" fmla="*/ 413293 h 43200"/>
                <a:gd name="T40" fmla="*/ 72213030 w 43200"/>
                <a:gd name="T41" fmla="*/ 997769 h 43200"/>
                <a:gd name="T42" fmla="*/ 68241091 w 43200"/>
                <a:gd name="T43" fmla="*/ 908099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gradFill rotWithShape="1">
              <a:gsLst>
                <a:gs pos="0">
                  <a:srgbClr val="EDEDED"/>
                </a:gs>
                <a:gs pos="64999">
                  <a:srgbClr val="D0D0D0"/>
                </a:gs>
                <a:gs pos="100000">
                  <a:srgbClr val="BCBCBC"/>
                </a:gs>
              </a:gsLst>
              <a:lin ang="5400000" scaled="1"/>
            </a:gradFill>
            <a:ln w="9525" cap="flat" cmpd="sng">
              <a:solidFill>
                <a:srgbClr val="7F7F7F"/>
              </a:solidFill>
              <a:prstDash val="solid"/>
              <a:round/>
              <a:headEnd type="none" w="med" len="med"/>
              <a:tailEnd type="none" w="med" len="med"/>
            </a:ln>
            <a:effectLst>
              <a:outerShdw blurRad="40000" dist="20000" dir="5400000" rotWithShape="0">
                <a:srgbClr val="000000">
                  <a:alpha val="37999"/>
                </a:srgbClr>
              </a:outerShdw>
            </a:effectLst>
          </p:spPr>
          <p:txBody>
            <a:bodyPr/>
            <a:lstStyle/>
            <a:p>
              <a:pPr eaLnBrk="1" fontAlgn="auto" hangingPunct="1">
                <a:spcBef>
                  <a:spcPts val="0"/>
                </a:spcBef>
                <a:spcAft>
                  <a:spcPts val="0"/>
                </a:spcAft>
                <a:defRPr/>
              </a:pPr>
              <a:endParaRPr kumimoji="0" lang="zh-CN" altLang="en-US" sz="1800" kern="0">
                <a:solidFill>
                  <a:sysClr val="windowText" lastClr="000000"/>
                </a:solidFill>
                <a:latin typeface="微软雅黑" pitchFamily="34" charset="-122"/>
                <a:ea typeface="微软雅黑" pitchFamily="34" charset="-122"/>
              </a:endParaRPr>
            </a:p>
          </p:txBody>
        </p:sp>
        <p:sp>
          <p:nvSpPr>
            <p:cNvPr id="50" name="TextBox 58"/>
            <p:cNvSpPr txBox="1">
              <a:spLocks noChangeArrowheads="1"/>
            </p:cNvSpPr>
            <p:nvPr/>
          </p:nvSpPr>
          <p:spPr bwMode="auto">
            <a:xfrm>
              <a:off x="1931045" y="5850531"/>
              <a:ext cx="4945211" cy="3147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700" b="1">
                  <a:solidFill>
                    <a:schemeClr val="tx1"/>
                  </a:solidFill>
                  <a:latin typeface="Arial" pitchFamily="34" charset="0"/>
                  <a:ea typeface="MS PGothic" pitchFamily="34" charset="-128"/>
                </a:defRPr>
              </a:lvl1pPr>
              <a:lvl2pPr marL="742950" indent="-285750" eaLnBrk="0" hangingPunct="0">
                <a:defRPr sz="1700" b="1">
                  <a:solidFill>
                    <a:schemeClr val="tx1"/>
                  </a:solidFill>
                  <a:latin typeface="Arial" pitchFamily="34" charset="0"/>
                  <a:ea typeface="MS PGothic" pitchFamily="34" charset="-128"/>
                </a:defRPr>
              </a:lvl2pPr>
              <a:lvl3pPr marL="1143000" indent="-228600" eaLnBrk="0" hangingPunct="0">
                <a:defRPr sz="1700" b="1">
                  <a:solidFill>
                    <a:schemeClr val="tx1"/>
                  </a:solidFill>
                  <a:latin typeface="Arial" pitchFamily="34" charset="0"/>
                  <a:ea typeface="MS PGothic" pitchFamily="34" charset="-128"/>
                </a:defRPr>
              </a:lvl3pPr>
              <a:lvl4pPr marL="1600200" indent="-228600" eaLnBrk="0" hangingPunct="0">
                <a:defRPr sz="1700" b="1">
                  <a:solidFill>
                    <a:schemeClr val="tx1"/>
                  </a:solidFill>
                  <a:latin typeface="Arial" pitchFamily="34" charset="0"/>
                  <a:ea typeface="MS PGothic" pitchFamily="34" charset="-128"/>
                </a:defRPr>
              </a:lvl4pPr>
              <a:lvl5pPr marL="2057400" indent="-228600" eaLnBrk="0" hangingPunct="0">
                <a:defRPr sz="1700" b="1">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700" b="1">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700" b="1">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700" b="1">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700" b="1">
                  <a:solidFill>
                    <a:schemeClr val="tx1"/>
                  </a:solidFill>
                  <a:latin typeface="Arial" pitchFamily="34" charset="0"/>
                  <a:ea typeface="MS PGothic" pitchFamily="34" charset="-128"/>
                </a:defRPr>
              </a:lvl9pPr>
            </a:lstStyle>
            <a:p>
              <a:pPr algn="ctr" eaLnBrk="1" fontAlgn="auto" hangingPunct="1">
                <a:spcBef>
                  <a:spcPts val="0"/>
                </a:spcBef>
                <a:spcAft>
                  <a:spcPts val="0"/>
                </a:spcAft>
                <a:defRPr/>
              </a:pPr>
              <a:r>
                <a:rPr kumimoji="0" lang="zh-CN" altLang="en-US" sz="1100" b="0" kern="0" dirty="0" smtClean="0">
                  <a:solidFill>
                    <a:srgbClr val="000000"/>
                  </a:solidFill>
                  <a:latin typeface="微软雅黑" pitchFamily="34" charset="-122"/>
                  <a:ea typeface="微软雅黑" pitchFamily="34" charset="-122"/>
                </a:rPr>
                <a:t>物联网</a:t>
              </a:r>
              <a:r>
                <a:rPr kumimoji="0" lang="zh-CN" altLang="en-US" sz="1100" b="0" kern="0" dirty="0">
                  <a:solidFill>
                    <a:srgbClr val="000000"/>
                  </a:solidFill>
                  <a:latin typeface="微软雅黑" pitchFamily="34" charset="-122"/>
                  <a:ea typeface="微软雅黑" pitchFamily="34" charset="-122"/>
                </a:rPr>
                <a:t>网络</a:t>
              </a:r>
              <a:r>
                <a:rPr kumimoji="0" lang="zh-CN" altLang="en-US" sz="1100" b="0" kern="0" dirty="0" smtClean="0">
                  <a:solidFill>
                    <a:srgbClr val="000000"/>
                  </a:solidFill>
                  <a:latin typeface="微软雅黑" pitchFamily="34" charset="-122"/>
                  <a:ea typeface="微软雅黑" pitchFamily="34" charset="-122"/>
                </a:rPr>
                <a:t>         </a:t>
              </a:r>
              <a:r>
                <a:rPr lang="zh-CN" altLang="en-US" sz="1100" b="0" kern="0" dirty="0" smtClean="0">
                  <a:solidFill>
                    <a:srgbClr val="000000"/>
                  </a:solidFill>
                  <a:latin typeface="微软雅黑" pitchFamily="34" charset="-122"/>
                  <a:ea typeface="微软雅黑" pitchFamily="34" charset="-122"/>
                </a:rPr>
                <a:t>互联网</a:t>
              </a:r>
              <a:r>
                <a:rPr kumimoji="0" lang="zh-CN" altLang="en-US" sz="1100" b="0" kern="0" dirty="0" smtClean="0">
                  <a:solidFill>
                    <a:srgbClr val="000000"/>
                  </a:solidFill>
                  <a:latin typeface="微软雅黑" pitchFamily="34" charset="-122"/>
                  <a:ea typeface="微软雅黑" pitchFamily="34" charset="-122"/>
                </a:rPr>
                <a:t>网络     通信网网络</a:t>
              </a:r>
            </a:p>
          </p:txBody>
        </p:sp>
        <p:sp>
          <p:nvSpPr>
            <p:cNvPr id="51" name="矩形 46"/>
            <p:cNvSpPr>
              <a:spLocks noChangeArrowheads="1"/>
            </p:cNvSpPr>
            <p:nvPr/>
          </p:nvSpPr>
          <p:spPr bwMode="auto">
            <a:xfrm>
              <a:off x="2123841" y="4653136"/>
              <a:ext cx="1944103" cy="406094"/>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lang="zh-CN" altLang="en-US" sz="1200" kern="0" dirty="0" smtClean="0">
                  <a:solidFill>
                    <a:sysClr val="windowText" lastClr="000000"/>
                  </a:solidFill>
                  <a:latin typeface="微软雅黑" pitchFamily="34" charset="-122"/>
                  <a:ea typeface="微软雅黑" pitchFamily="34" charset="-122"/>
                </a:rPr>
                <a:t>大数据中心</a:t>
              </a:r>
              <a:endParaRPr kumimoji="0" lang="zh-CN" altLang="en-US" sz="120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52" name="矩形 46"/>
            <p:cNvSpPr>
              <a:spLocks noChangeArrowheads="1"/>
            </p:cNvSpPr>
            <p:nvPr/>
          </p:nvSpPr>
          <p:spPr bwMode="auto">
            <a:xfrm>
              <a:off x="5179981" y="4653135"/>
              <a:ext cx="1984307" cy="41881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lang="zh-CN" altLang="en-US" sz="1200" kern="0" dirty="0" smtClean="0">
                  <a:solidFill>
                    <a:sysClr val="windowText" lastClr="000000"/>
                  </a:solidFill>
                  <a:latin typeface="微软雅黑" pitchFamily="34" charset="-122"/>
                  <a:ea typeface="微软雅黑" pitchFamily="34" charset="-122"/>
                </a:rPr>
                <a:t>开发测试中心</a:t>
              </a:r>
              <a:endParaRPr kumimoji="0" lang="zh-CN" altLang="en-US" sz="120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53" name="TextBox 52"/>
            <p:cNvSpPr txBox="1"/>
            <p:nvPr/>
          </p:nvSpPr>
          <p:spPr>
            <a:xfrm>
              <a:off x="3784810" y="2627620"/>
              <a:ext cx="1579278" cy="369332"/>
            </a:xfrm>
            <a:prstGeom prst="rect">
              <a:avLst/>
            </a:prstGeom>
            <a:noFill/>
          </p:spPr>
          <p:txBody>
            <a:bodyPr wrap="none" rtlCol="0">
              <a:spAutoFit/>
            </a:bodyPr>
            <a:lstStyle/>
            <a:p>
              <a:r>
                <a:rPr lang="zh-CN" altLang="en-US" b="1" dirty="0" smtClean="0"/>
                <a:t>跨境电商平台</a:t>
              </a:r>
              <a:endParaRPr lang="zh-CN" altLang="en-US" b="1" dirty="0"/>
            </a:p>
          </p:txBody>
        </p:sp>
        <p:cxnSp>
          <p:nvCxnSpPr>
            <p:cNvPr id="54" name="直接连接符 53"/>
            <p:cNvCxnSpPr/>
            <p:nvPr/>
          </p:nvCxnSpPr>
          <p:spPr>
            <a:xfrm>
              <a:off x="875715" y="4484246"/>
              <a:ext cx="7380855" cy="24874"/>
            </a:xfrm>
            <a:prstGeom prst="line">
              <a:avLst/>
            </a:prstGeom>
          </p:spPr>
          <p:style>
            <a:lnRef idx="2">
              <a:schemeClr val="accent1"/>
            </a:lnRef>
            <a:fillRef idx="0">
              <a:schemeClr val="accent1"/>
            </a:fillRef>
            <a:effectRef idx="1">
              <a:schemeClr val="accent1"/>
            </a:effectRef>
            <a:fontRef idx="minor">
              <a:schemeClr val="tx1"/>
            </a:fontRef>
          </p:style>
        </p:cxnSp>
        <p:sp>
          <p:nvSpPr>
            <p:cNvPr id="55" name="矩形 28"/>
            <p:cNvSpPr>
              <a:spLocks noChangeArrowheads="1"/>
            </p:cNvSpPr>
            <p:nvPr/>
          </p:nvSpPr>
          <p:spPr bwMode="auto">
            <a:xfrm>
              <a:off x="3359478" y="4019286"/>
              <a:ext cx="2259744" cy="370024"/>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供求商品信息发布 </a:t>
              </a:r>
            </a:p>
          </p:txBody>
        </p:sp>
        <p:sp>
          <p:nvSpPr>
            <p:cNvPr id="56" name="矩形 28"/>
            <p:cNvSpPr>
              <a:spLocks noChangeArrowheads="1"/>
            </p:cNvSpPr>
            <p:nvPr/>
          </p:nvSpPr>
          <p:spPr bwMode="auto">
            <a:xfrm>
              <a:off x="5700900" y="4019286"/>
              <a:ext cx="2259744" cy="370024"/>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lang="zh-CN" altLang="en-US" sz="1200" kern="0" dirty="0" smtClean="0">
                  <a:solidFill>
                    <a:srgbClr val="000000"/>
                  </a:solidFill>
                  <a:latin typeface="微软雅黑" pitchFamily="34" charset="-122"/>
                  <a:ea typeface="微软雅黑" pitchFamily="34" charset="-122"/>
                </a:rPr>
                <a:t>电商企业管理</a:t>
              </a:r>
              <a:endPar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57" name="矩形 28"/>
            <p:cNvSpPr>
              <a:spLocks noChangeArrowheads="1"/>
            </p:cNvSpPr>
            <p:nvPr/>
          </p:nvSpPr>
          <p:spPr bwMode="auto">
            <a:xfrm>
              <a:off x="1018057" y="3572682"/>
              <a:ext cx="2259744" cy="370024"/>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跨境库存管理</a:t>
              </a:r>
            </a:p>
          </p:txBody>
        </p:sp>
        <p:sp>
          <p:nvSpPr>
            <p:cNvPr id="58" name="矩形 28"/>
            <p:cNvSpPr>
              <a:spLocks noChangeArrowheads="1"/>
            </p:cNvSpPr>
            <p:nvPr/>
          </p:nvSpPr>
          <p:spPr bwMode="auto">
            <a:xfrm>
              <a:off x="3361425" y="3572682"/>
              <a:ext cx="2259744" cy="370024"/>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网上交易</a:t>
              </a:r>
            </a:p>
          </p:txBody>
        </p:sp>
        <p:sp>
          <p:nvSpPr>
            <p:cNvPr id="59" name="矩形 28"/>
            <p:cNvSpPr>
              <a:spLocks noChangeArrowheads="1"/>
            </p:cNvSpPr>
            <p:nvPr/>
          </p:nvSpPr>
          <p:spPr bwMode="auto">
            <a:xfrm>
              <a:off x="5702846" y="3572682"/>
              <a:ext cx="2259744" cy="370024"/>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lang="zh-CN" altLang="en-US" sz="1200" kern="0" dirty="0" smtClean="0">
                  <a:solidFill>
                    <a:srgbClr val="000000"/>
                  </a:solidFill>
                  <a:latin typeface="微软雅黑" pitchFamily="34" charset="-122"/>
                  <a:ea typeface="微软雅黑" pitchFamily="34" charset="-122"/>
                </a:rPr>
                <a:t>咨询洽谈</a:t>
              </a:r>
              <a:endPar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60" name="矩形 28"/>
            <p:cNvSpPr>
              <a:spLocks noChangeArrowheads="1"/>
            </p:cNvSpPr>
            <p:nvPr/>
          </p:nvSpPr>
          <p:spPr bwMode="auto">
            <a:xfrm>
              <a:off x="1018057" y="3100326"/>
              <a:ext cx="2259744" cy="370024"/>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综合运营</a:t>
              </a:r>
            </a:p>
          </p:txBody>
        </p:sp>
        <p:sp>
          <p:nvSpPr>
            <p:cNvPr id="61" name="矩形 28"/>
            <p:cNvSpPr>
              <a:spLocks noChangeArrowheads="1"/>
            </p:cNvSpPr>
            <p:nvPr/>
          </p:nvSpPr>
          <p:spPr bwMode="auto">
            <a:xfrm>
              <a:off x="3361425" y="3100326"/>
              <a:ext cx="2259744" cy="370024"/>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退税服务</a:t>
              </a:r>
            </a:p>
          </p:txBody>
        </p:sp>
        <p:sp>
          <p:nvSpPr>
            <p:cNvPr id="62" name="矩形 28"/>
            <p:cNvSpPr>
              <a:spLocks noChangeArrowheads="1"/>
            </p:cNvSpPr>
            <p:nvPr/>
          </p:nvSpPr>
          <p:spPr bwMode="auto">
            <a:xfrm>
              <a:off x="5702846" y="3100326"/>
              <a:ext cx="2259744" cy="370024"/>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通关服务</a:t>
              </a:r>
            </a:p>
          </p:txBody>
        </p:sp>
      </p:grpSp>
    </p:spTree>
    <p:extLst>
      <p:ext uri="{BB962C8B-B14F-4D97-AF65-F5344CB8AC3E}">
        <p14:creationId xmlns:p14="http://schemas.microsoft.com/office/powerpoint/2010/main" xmlns="" val="1302269373"/>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b="1" dirty="0" smtClean="0">
                <a:solidFill>
                  <a:schemeClr val="tx1"/>
                </a:solidFill>
                <a:latin typeface="黑体" panose="02010609060101010101" pitchFamily="49" charset="-122"/>
                <a:ea typeface="黑体" panose="02010609060101010101" pitchFamily="49" charset="-122"/>
              </a:rPr>
              <a:t>举措</a:t>
            </a:r>
            <a:r>
              <a:rPr lang="en-US" altLang="zh-CN" sz="2400" b="1" dirty="0" smtClean="0">
                <a:solidFill>
                  <a:schemeClr val="tx1"/>
                </a:solidFill>
                <a:latin typeface="黑体" panose="02010609060101010101" pitchFamily="49" charset="-122"/>
                <a:ea typeface="黑体" panose="02010609060101010101" pitchFamily="49" charset="-122"/>
              </a:rPr>
              <a:t>3.2</a:t>
            </a:r>
            <a:r>
              <a:rPr lang="zh-CN" altLang="en-US" sz="2400" b="1" dirty="0" smtClean="0">
                <a:solidFill>
                  <a:schemeClr val="tx1"/>
                </a:solidFill>
                <a:latin typeface="黑体" panose="02010609060101010101" pitchFamily="49" charset="-122"/>
                <a:ea typeface="黑体" panose="02010609060101010101" pitchFamily="49" charset="-122"/>
              </a:rPr>
              <a:t>：规划建设互联网投融资平台</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18" name="灯片编号占位符 17"/>
          <p:cNvSpPr>
            <a:spLocks noGrp="1"/>
          </p:cNvSpPr>
          <p:nvPr>
            <p:ph type="sldNum" sz="quarter" idx="12"/>
          </p:nvPr>
        </p:nvSpPr>
        <p:spPr/>
        <p:txBody>
          <a:bodyPr/>
          <a:lstStyle/>
          <a:p>
            <a:fld id="{57F98C0C-FAF2-480B-87BE-9D56BE4863FC}" type="slidenum">
              <a:rPr lang="zh-CN" altLang="en-US" smtClean="0"/>
              <a:pPr/>
              <a:t>79</a:t>
            </a:fld>
            <a:endParaRPr lang="zh-CN" altLang="en-US" dirty="0"/>
          </a:p>
        </p:txBody>
      </p:sp>
      <p:sp>
        <p:nvSpPr>
          <p:cNvPr id="27" name="圆角矩形 26"/>
          <p:cNvSpPr/>
          <p:nvPr/>
        </p:nvSpPr>
        <p:spPr bwMode="auto">
          <a:xfrm>
            <a:off x="323528" y="1340768"/>
            <a:ext cx="8424936" cy="1296144"/>
          </a:xfrm>
          <a:prstGeom prst="roundRect">
            <a:avLst/>
          </a:prstGeom>
          <a:ln>
            <a:headEnd/>
            <a:tailEnd/>
          </a:ln>
        </p:spPr>
        <p:style>
          <a:lnRef idx="2">
            <a:schemeClr val="accent4"/>
          </a:lnRef>
          <a:fillRef idx="1">
            <a:schemeClr val="lt1"/>
          </a:fillRef>
          <a:effectRef idx="0">
            <a:schemeClr val="accent4"/>
          </a:effectRef>
          <a:fontRef idx="minor">
            <a:schemeClr val="dk1"/>
          </a:fontRef>
        </p:style>
        <p:txBody>
          <a:bodyPr rtlCol="0" anchor="ctr"/>
          <a:lstStyle/>
          <a:p>
            <a:pPr>
              <a:lnSpc>
                <a:spcPct val="150000"/>
              </a:lnSpc>
            </a:pPr>
            <a:r>
              <a:rPr lang="zh-CN" altLang="zh-CN" sz="1400" dirty="0" smtClean="0">
                <a:latin typeface="微软雅黑" pitchFamily="34" charset="-122"/>
                <a:ea typeface="微软雅黑" pitchFamily="34" charset="-122"/>
              </a:rPr>
              <a:t>研究开发互联网投融资平台，帮助投资企业或自然人寻找优质创业项目，为中小企业寻找融资资金。利用互联网工具为投资方和项目方提供一个展示、撮合和交易的一体化平台。</a:t>
            </a:r>
          </a:p>
          <a:p>
            <a:pPr>
              <a:lnSpc>
                <a:spcPct val="150000"/>
              </a:lnSpc>
            </a:pPr>
            <a:r>
              <a:rPr lang="zh-CN" altLang="zh-CN" sz="1400" dirty="0" smtClean="0">
                <a:latin typeface="微软雅黑" pitchFamily="34" charset="-122"/>
                <a:ea typeface="微软雅黑" pitchFamily="34" charset="-122"/>
              </a:rPr>
              <a:t>建立</a:t>
            </a:r>
            <a:r>
              <a:rPr lang="en-US" altLang="zh-CN" sz="1400" dirty="0" smtClean="0">
                <a:latin typeface="微软雅黑" pitchFamily="34" charset="-122"/>
                <a:ea typeface="微软雅黑" pitchFamily="34" charset="-122"/>
              </a:rPr>
              <a:t>P2P</a:t>
            </a:r>
            <a:r>
              <a:rPr lang="zh-CN" altLang="zh-CN" sz="1400" dirty="0" smtClean="0">
                <a:latin typeface="微软雅黑" pitchFamily="34" charset="-122"/>
                <a:ea typeface="微软雅黑" pitchFamily="34" charset="-122"/>
              </a:rPr>
              <a:t>、众筹融资等线上投融资服务体系，面向综保区企业、中小企业或创新创业企业提供个性化的投融资产品和服务</a:t>
            </a:r>
            <a:r>
              <a:rPr lang="zh-CN" altLang="zh-CN" sz="1400" dirty="0" smtClean="0"/>
              <a:t>。</a:t>
            </a:r>
            <a:endParaRPr lang="zh-CN" altLang="en-US" sz="1400" dirty="0">
              <a:latin typeface="微软雅黑" pitchFamily="34" charset="-122"/>
              <a:ea typeface="微软雅黑" pitchFamily="34" charset="-122"/>
            </a:endParaRPr>
          </a:p>
        </p:txBody>
      </p:sp>
      <p:grpSp>
        <p:nvGrpSpPr>
          <p:cNvPr id="28" name="组合 28"/>
          <p:cNvGrpSpPr/>
          <p:nvPr/>
        </p:nvGrpSpPr>
        <p:grpSpPr>
          <a:xfrm>
            <a:off x="323528" y="2708920"/>
            <a:ext cx="8424936" cy="3888432"/>
            <a:chOff x="755576" y="2708920"/>
            <a:chExt cx="7632848" cy="3888432"/>
          </a:xfrm>
        </p:grpSpPr>
        <p:sp>
          <p:nvSpPr>
            <p:cNvPr id="29" name="Rectangle 7"/>
            <p:cNvSpPr>
              <a:spLocks noChangeArrowheads="1"/>
            </p:cNvSpPr>
            <p:nvPr/>
          </p:nvSpPr>
          <p:spPr bwMode="auto">
            <a:xfrm>
              <a:off x="755576" y="2708920"/>
              <a:ext cx="7632848" cy="3888432"/>
            </a:xfrm>
            <a:prstGeom prst="roundRect">
              <a:avLst>
                <a:gd name="adj" fmla="val 3505"/>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anchor="ctr"/>
            <a:lstStyle/>
            <a:p>
              <a:pPr algn="ctr" eaLnBrk="1" fontAlgn="auto" hangingPunct="1">
                <a:spcBef>
                  <a:spcPct val="35000"/>
                </a:spcBef>
                <a:spcAft>
                  <a:spcPct val="15000"/>
                </a:spcAft>
                <a:buClr>
                  <a:srgbClr val="000000"/>
                </a:buClr>
                <a:buFont typeface="Arial" pitchFamily="34" charset="0"/>
                <a:buNone/>
                <a:defRPr/>
              </a:pPr>
              <a:endParaRPr kumimoji="0" lang="en-US" altLang="zh-CN" sz="1400" kern="0" dirty="0">
                <a:latin typeface="微软雅黑" pitchFamily="34" charset="-122"/>
                <a:ea typeface="微软雅黑" pitchFamily="34" charset="-122"/>
              </a:endParaRPr>
            </a:p>
          </p:txBody>
        </p:sp>
        <p:sp>
          <p:nvSpPr>
            <p:cNvPr id="30" name="矩形 29"/>
            <p:cNvSpPr/>
            <p:nvPr/>
          </p:nvSpPr>
          <p:spPr bwMode="auto">
            <a:xfrm>
              <a:off x="919668" y="3140968"/>
              <a:ext cx="7252732" cy="1489999"/>
            </a:xfrm>
            <a:prstGeom prst="rect">
              <a:avLst/>
            </a:prstGeom>
            <a:solidFill>
              <a:srgbClr val="6699FF">
                <a:alpha val="20000"/>
              </a:srgbClr>
            </a:solidFill>
            <a:ln w="19050" cap="flat" cmpd="sng" algn="ctr">
              <a:solidFill>
                <a:srgbClr val="000000">
                  <a:lumMod val="50000"/>
                  <a:lumOff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eaLnBrk="1" fontAlgn="auto" latinLnBrk="0" hangingPunct="1">
                <a:lnSpc>
                  <a:spcPct val="90000"/>
                </a:lnSpc>
                <a:spcBef>
                  <a:spcPts val="0"/>
                </a:spcBef>
                <a:spcAft>
                  <a:spcPts val="0"/>
                </a:spcAft>
                <a:buClrTx/>
                <a:buSzTx/>
                <a:buFontTx/>
                <a:buNone/>
                <a:tabLst/>
                <a:defRPr/>
              </a:pPr>
              <a:endParaRPr kumimoji="0" lang="zh-CN" altLang="en-US" sz="2200" b="0" i="0" u="none" strike="noStrike" kern="0" cap="none" spc="0" normalizeH="0" baseline="0" noProof="0" smtClean="0">
                <a:ln>
                  <a:noFill/>
                </a:ln>
                <a:solidFill>
                  <a:srgbClr val="7889FB"/>
                </a:solidFill>
                <a:effectLst/>
                <a:uLnTx/>
                <a:uFillTx/>
                <a:latin typeface="微软雅黑" pitchFamily="34" charset="-122"/>
                <a:ea typeface="微软雅黑" pitchFamily="34" charset="-122"/>
              </a:endParaRPr>
            </a:p>
          </p:txBody>
        </p:sp>
        <p:sp>
          <p:nvSpPr>
            <p:cNvPr id="31" name="矩形 28"/>
            <p:cNvSpPr>
              <a:spLocks noChangeArrowheads="1"/>
            </p:cNvSpPr>
            <p:nvPr/>
          </p:nvSpPr>
          <p:spPr bwMode="auto">
            <a:xfrm>
              <a:off x="1081960" y="4231577"/>
              <a:ext cx="2217897"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en-US" altLang="zh-CN"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P2P</a:t>
              </a:r>
              <a:endPar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38" name="TextBox 37"/>
            <p:cNvSpPr txBox="1"/>
            <p:nvPr/>
          </p:nvSpPr>
          <p:spPr>
            <a:xfrm>
              <a:off x="3563888" y="2771636"/>
              <a:ext cx="2044149" cy="369332"/>
            </a:xfrm>
            <a:prstGeom prst="rect">
              <a:avLst/>
            </a:prstGeom>
            <a:noFill/>
          </p:spPr>
          <p:txBody>
            <a:bodyPr wrap="none" rtlCol="0">
              <a:spAutoFit/>
            </a:bodyPr>
            <a:lstStyle/>
            <a:p>
              <a:r>
                <a:rPr lang="zh-CN" altLang="en-US" b="1" dirty="0" smtClean="0"/>
                <a:t>互联网投融资平台</a:t>
              </a:r>
              <a:endParaRPr lang="zh-CN" altLang="en-US" b="1" dirty="0"/>
            </a:p>
          </p:txBody>
        </p:sp>
        <p:cxnSp>
          <p:nvCxnSpPr>
            <p:cNvPr id="41" name="直接连接符 40"/>
            <p:cNvCxnSpPr/>
            <p:nvPr/>
          </p:nvCxnSpPr>
          <p:spPr>
            <a:xfrm>
              <a:off x="944165" y="4653136"/>
              <a:ext cx="7244172" cy="23389"/>
            </a:xfrm>
            <a:prstGeom prst="line">
              <a:avLst/>
            </a:prstGeom>
          </p:spPr>
          <p:style>
            <a:lnRef idx="2">
              <a:schemeClr val="accent1"/>
            </a:lnRef>
            <a:fillRef idx="0">
              <a:schemeClr val="accent1"/>
            </a:fillRef>
            <a:effectRef idx="1">
              <a:schemeClr val="accent1"/>
            </a:effectRef>
            <a:fontRef idx="minor">
              <a:schemeClr val="tx1"/>
            </a:fontRef>
          </p:style>
        </p:cxnSp>
        <p:sp>
          <p:nvSpPr>
            <p:cNvPr id="42" name="矩形 28"/>
            <p:cNvSpPr>
              <a:spLocks noChangeArrowheads="1"/>
            </p:cNvSpPr>
            <p:nvPr/>
          </p:nvSpPr>
          <p:spPr bwMode="auto">
            <a:xfrm>
              <a:off x="3381932" y="4231577"/>
              <a:ext cx="2217897"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信用评估</a:t>
              </a:r>
            </a:p>
          </p:txBody>
        </p:sp>
        <p:sp>
          <p:nvSpPr>
            <p:cNvPr id="43" name="矩形 28"/>
            <p:cNvSpPr>
              <a:spLocks noChangeArrowheads="1"/>
            </p:cNvSpPr>
            <p:nvPr/>
          </p:nvSpPr>
          <p:spPr bwMode="auto">
            <a:xfrm>
              <a:off x="5679994" y="4231577"/>
              <a:ext cx="2217897"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投资管理</a:t>
              </a:r>
            </a:p>
          </p:txBody>
        </p:sp>
        <p:sp>
          <p:nvSpPr>
            <p:cNvPr id="44" name="矩形 28"/>
            <p:cNvSpPr>
              <a:spLocks noChangeArrowheads="1"/>
            </p:cNvSpPr>
            <p:nvPr/>
          </p:nvSpPr>
          <p:spPr bwMode="auto">
            <a:xfrm>
              <a:off x="1083871" y="3811636"/>
              <a:ext cx="2217897"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lang="zh-CN" altLang="en-US" sz="1200" kern="0" dirty="0" smtClean="0">
                  <a:solidFill>
                    <a:srgbClr val="000000"/>
                  </a:solidFill>
                  <a:latin typeface="微软雅黑" pitchFamily="34" charset="-122"/>
                  <a:ea typeface="微软雅黑" pitchFamily="34" charset="-122"/>
                </a:rPr>
                <a:t>撮合服务</a:t>
              </a:r>
              <a:endPar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45" name="矩形 28"/>
            <p:cNvSpPr>
              <a:spLocks noChangeArrowheads="1"/>
            </p:cNvSpPr>
            <p:nvPr/>
          </p:nvSpPr>
          <p:spPr bwMode="auto">
            <a:xfrm>
              <a:off x="3383843" y="3811636"/>
              <a:ext cx="2217897"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lang="zh-CN" altLang="en-US" sz="1200" kern="0" dirty="0" smtClean="0">
                  <a:solidFill>
                    <a:srgbClr val="000000"/>
                  </a:solidFill>
                  <a:latin typeface="微软雅黑" pitchFamily="34" charset="-122"/>
                  <a:ea typeface="微软雅黑" pitchFamily="34" charset="-122"/>
                </a:rPr>
                <a:t>集合融资</a:t>
              </a:r>
              <a:endPar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46" name="矩形 28"/>
            <p:cNvSpPr>
              <a:spLocks noChangeArrowheads="1"/>
            </p:cNvSpPr>
            <p:nvPr/>
          </p:nvSpPr>
          <p:spPr bwMode="auto">
            <a:xfrm>
              <a:off x="5681904" y="3811636"/>
              <a:ext cx="2217897"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融资租赁</a:t>
              </a:r>
            </a:p>
          </p:txBody>
        </p:sp>
        <p:sp>
          <p:nvSpPr>
            <p:cNvPr id="47" name="矩形 28"/>
            <p:cNvSpPr>
              <a:spLocks noChangeArrowheads="1"/>
            </p:cNvSpPr>
            <p:nvPr/>
          </p:nvSpPr>
          <p:spPr bwMode="auto">
            <a:xfrm>
              <a:off x="1083871" y="3367481"/>
              <a:ext cx="2217897"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lang="zh-CN" altLang="en-US" sz="1200" kern="0" dirty="0" smtClean="0">
                  <a:solidFill>
                    <a:srgbClr val="000000"/>
                  </a:solidFill>
                  <a:latin typeface="微软雅黑" pitchFamily="34" charset="-122"/>
                  <a:ea typeface="微软雅黑" pitchFamily="34" charset="-122"/>
                </a:rPr>
                <a:t>项目融资受理</a:t>
              </a:r>
              <a:endPar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endParaRPr>
            </a:p>
          </p:txBody>
        </p:sp>
        <p:sp>
          <p:nvSpPr>
            <p:cNvPr id="48" name="矩形 28"/>
            <p:cNvSpPr>
              <a:spLocks noChangeArrowheads="1"/>
            </p:cNvSpPr>
            <p:nvPr/>
          </p:nvSpPr>
          <p:spPr bwMode="auto">
            <a:xfrm>
              <a:off x="3383843" y="3367481"/>
              <a:ext cx="2217897"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lvl="0" algn="ctr">
                <a:spcBef>
                  <a:spcPct val="75000"/>
                </a:spcBef>
                <a:defRPr/>
              </a:pPr>
              <a:r>
                <a:rPr lang="zh-CN" altLang="en-US" sz="1200" kern="0" dirty="0" smtClean="0">
                  <a:solidFill>
                    <a:srgbClr val="000000"/>
                  </a:solidFill>
                  <a:latin typeface="微软雅黑" pitchFamily="34" charset="-122"/>
                  <a:ea typeface="微软雅黑" pitchFamily="34" charset="-122"/>
                </a:rPr>
                <a:t>审核推荐</a:t>
              </a:r>
            </a:p>
          </p:txBody>
        </p:sp>
        <p:sp>
          <p:nvSpPr>
            <p:cNvPr id="49" name="矩形 28"/>
            <p:cNvSpPr>
              <a:spLocks noChangeArrowheads="1"/>
            </p:cNvSpPr>
            <p:nvPr/>
          </p:nvSpPr>
          <p:spPr bwMode="auto">
            <a:xfrm>
              <a:off x="5681904" y="3367481"/>
              <a:ext cx="2217897"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担保</a:t>
              </a:r>
            </a:p>
          </p:txBody>
        </p:sp>
        <p:sp>
          <p:nvSpPr>
            <p:cNvPr id="50" name="矩形 49"/>
            <p:cNvSpPr/>
            <p:nvPr/>
          </p:nvSpPr>
          <p:spPr>
            <a:xfrm>
              <a:off x="899592" y="4725144"/>
              <a:ext cx="7344816" cy="738806"/>
            </a:xfrm>
            <a:prstGeom prst="rect">
              <a:avLst/>
            </a:prstGeom>
            <a:gradFill>
              <a:gsLst>
                <a:gs pos="0">
                  <a:srgbClr val="5E9EFF"/>
                </a:gs>
                <a:gs pos="39999">
                  <a:srgbClr val="85C2FF"/>
                </a:gs>
                <a:gs pos="70000">
                  <a:srgbClr val="C4D6EB"/>
                </a:gs>
                <a:gs pos="100000">
                  <a:srgbClr val="FFEBFA"/>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b="1" dirty="0">
                <a:solidFill>
                  <a:schemeClr val="tx1"/>
                </a:solidFill>
              </a:endParaRPr>
            </a:p>
          </p:txBody>
        </p:sp>
        <p:sp>
          <p:nvSpPr>
            <p:cNvPr id="51" name="矩形 50"/>
            <p:cNvSpPr/>
            <p:nvPr/>
          </p:nvSpPr>
          <p:spPr>
            <a:xfrm>
              <a:off x="899592" y="5470982"/>
              <a:ext cx="7344816" cy="1073088"/>
            </a:xfrm>
            <a:prstGeom prst="rect">
              <a:avLst/>
            </a:prstGeom>
            <a:gradFill>
              <a:gsLst>
                <a:gs pos="0">
                  <a:srgbClr val="CCCCFF"/>
                </a:gs>
                <a:gs pos="17999">
                  <a:srgbClr val="99CCFF"/>
                </a:gs>
                <a:gs pos="36000">
                  <a:srgbClr val="9966FF"/>
                </a:gs>
                <a:gs pos="61000">
                  <a:srgbClr val="CC99FF"/>
                </a:gs>
                <a:gs pos="82001">
                  <a:srgbClr val="99CCFF"/>
                </a:gs>
                <a:gs pos="100000">
                  <a:srgbClr val="CCCCFF"/>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b="1" dirty="0">
                <a:solidFill>
                  <a:schemeClr val="tx1"/>
                </a:solidFill>
              </a:endParaRPr>
            </a:p>
          </p:txBody>
        </p:sp>
        <p:pic>
          <p:nvPicPr>
            <p:cNvPr id="52" name="Picture 1026" descr="grosnuage"/>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xmlns="" val="0"/>
                </a:ext>
              </a:extLst>
            </a:blip>
            <a:srcRect/>
            <a:stretch>
              <a:fillRect/>
            </a:stretch>
          </p:blipFill>
          <p:spPr bwMode="auto">
            <a:xfrm>
              <a:off x="1233092" y="5391942"/>
              <a:ext cx="6507260" cy="10284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3" name="TextBox 84"/>
            <p:cNvSpPr txBox="1">
              <a:spLocks noChangeArrowheads="1"/>
            </p:cNvSpPr>
            <p:nvPr/>
          </p:nvSpPr>
          <p:spPr bwMode="auto">
            <a:xfrm>
              <a:off x="2290482" y="5565232"/>
              <a:ext cx="4297742" cy="6552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457200" eaLnBrk="0" hangingPunct="0">
                <a:defRPr sz="1700" b="1">
                  <a:solidFill>
                    <a:schemeClr val="tx1"/>
                  </a:solidFill>
                  <a:latin typeface="Arial" pitchFamily="34" charset="0"/>
                  <a:ea typeface="MS PGothic" pitchFamily="34" charset="-128"/>
                </a:defRPr>
              </a:lvl1pPr>
              <a:lvl2pPr marL="742950" indent="-285750" defTabSz="457200" eaLnBrk="0" hangingPunct="0">
                <a:defRPr sz="1700" b="1">
                  <a:solidFill>
                    <a:schemeClr val="tx1"/>
                  </a:solidFill>
                  <a:latin typeface="Arial" pitchFamily="34" charset="0"/>
                  <a:ea typeface="MS PGothic" pitchFamily="34" charset="-128"/>
                </a:defRPr>
              </a:lvl2pPr>
              <a:lvl3pPr marL="1143000" indent="-228600" defTabSz="457200" eaLnBrk="0" hangingPunct="0">
                <a:defRPr sz="1700" b="1">
                  <a:solidFill>
                    <a:schemeClr val="tx1"/>
                  </a:solidFill>
                  <a:latin typeface="Arial" pitchFamily="34" charset="0"/>
                  <a:ea typeface="MS PGothic" pitchFamily="34" charset="-128"/>
                </a:defRPr>
              </a:lvl3pPr>
              <a:lvl4pPr marL="1600200" indent="-228600" defTabSz="457200" eaLnBrk="0" hangingPunct="0">
                <a:defRPr sz="1700" b="1">
                  <a:solidFill>
                    <a:schemeClr val="tx1"/>
                  </a:solidFill>
                  <a:latin typeface="Arial" pitchFamily="34" charset="0"/>
                  <a:ea typeface="MS PGothic" pitchFamily="34" charset="-128"/>
                </a:defRPr>
              </a:lvl4pPr>
              <a:lvl5pPr marL="2057400" indent="-228600" defTabSz="457200" eaLnBrk="0" hangingPunct="0">
                <a:defRPr sz="1700" b="1">
                  <a:solidFill>
                    <a:schemeClr val="tx1"/>
                  </a:solidFill>
                  <a:latin typeface="Arial" pitchFamily="34" charset="0"/>
                  <a:ea typeface="MS PGothic" pitchFamily="34" charset="-128"/>
                </a:defRPr>
              </a:lvl5pPr>
              <a:lvl6pPr marL="25146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6pPr>
              <a:lvl7pPr marL="29718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7pPr>
              <a:lvl8pPr marL="34290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8pPr>
              <a:lvl9pPr marL="38862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9pPr>
            </a:lstStyle>
            <a:p>
              <a:pPr algn="ctr" eaLnBrk="1" fontAlgn="auto" hangingPunct="1">
                <a:spcBef>
                  <a:spcPts val="0"/>
                </a:spcBef>
                <a:spcAft>
                  <a:spcPts val="0"/>
                </a:spcAft>
                <a:buClr>
                  <a:srgbClr val="000000"/>
                </a:buClr>
                <a:buSzPct val="100000"/>
                <a:buFont typeface="Arial" pitchFamily="34" charset="0"/>
                <a:buNone/>
                <a:defRPr/>
              </a:pPr>
              <a:r>
                <a:rPr lang="zh-CN" altLang="en-US" sz="1400" b="0" kern="0" dirty="0" smtClean="0">
                  <a:latin typeface="微软雅黑" pitchFamily="34" charset="-122"/>
                  <a:ea typeface="微软雅黑" pitchFamily="34" charset="-122"/>
                </a:rPr>
                <a:t>云计算数据中心</a:t>
              </a:r>
              <a:endParaRPr kumimoji="0" lang="zh-CN" altLang="en-US" sz="1400" b="0" kern="0" dirty="0" smtClean="0">
                <a:latin typeface="微软雅黑" pitchFamily="34" charset="-122"/>
                <a:ea typeface="微软雅黑" pitchFamily="34" charset="-122"/>
              </a:endParaRPr>
            </a:p>
          </p:txBody>
        </p:sp>
        <p:sp>
          <p:nvSpPr>
            <p:cNvPr id="54" name="Cloud 353"/>
            <p:cNvSpPr>
              <a:spLocks/>
            </p:cNvSpPr>
            <p:nvPr/>
          </p:nvSpPr>
          <p:spPr bwMode="auto">
            <a:xfrm>
              <a:off x="1198450" y="6082220"/>
              <a:ext cx="6469894" cy="389842"/>
            </a:xfrm>
            <a:custGeom>
              <a:avLst/>
              <a:gdLst>
                <a:gd name="T0" fmla="*/ 82116750 w 43200"/>
                <a:gd name="T1" fmla="*/ 1654229 h 43200"/>
                <a:gd name="T2" fmla="*/ 37794989 w 43200"/>
                <a:gd name="T3" fmla="*/ 1603861 h 43200"/>
                <a:gd name="T4" fmla="*/ 121224078 w 43200"/>
                <a:gd name="T5" fmla="*/ 2205405 h 43200"/>
                <a:gd name="T6" fmla="*/ 101836622 w 43200"/>
                <a:gd name="T7" fmla="*/ 2229484 h 43200"/>
                <a:gd name="T8" fmla="*/ 288327236 w 43200"/>
                <a:gd name="T9" fmla="*/ 2470257 h 43200"/>
                <a:gd name="T10" fmla="*/ 276638676 w 43200"/>
                <a:gd name="T11" fmla="*/ 2360300 h 43200"/>
                <a:gd name="T12" fmla="*/ 504406388 w 43200"/>
                <a:gd name="T13" fmla="*/ 2196056 h 43200"/>
                <a:gd name="T14" fmla="*/ 499734430 w 43200"/>
                <a:gd name="T15" fmla="*/ 2316689 h 43200"/>
                <a:gd name="T16" fmla="*/ 597179129 w 43200"/>
                <a:gd name="T17" fmla="*/ 1450555 h 43200"/>
                <a:gd name="T18" fmla="*/ 654064210 w 43200"/>
                <a:gd name="T19" fmla="*/ 1901505 h 43200"/>
                <a:gd name="T20" fmla="*/ 731369051 w 43200"/>
                <a:gd name="T21" fmla="*/ 970280 h 43200"/>
                <a:gd name="T22" fmla="*/ 706032352 w 43200"/>
                <a:gd name="T23" fmla="*/ 1139389 h 43200"/>
                <a:gd name="T24" fmla="*/ 670582007 w 43200"/>
                <a:gd name="T25" fmla="*/ 342892 h 43200"/>
                <a:gd name="T26" fmla="*/ 671911807 w 43200"/>
                <a:gd name="T27" fmla="*/ 422769 h 43200"/>
                <a:gd name="T28" fmla="*/ 508798312 w 43200"/>
                <a:gd name="T29" fmla="*/ 249740 h 43200"/>
                <a:gd name="T30" fmla="*/ 521781485 w 43200"/>
                <a:gd name="T31" fmla="*/ 147876 h 43200"/>
                <a:gd name="T32" fmla="*/ 387416690 w 43200"/>
                <a:gd name="T33" fmla="*/ 298272 h 43200"/>
                <a:gd name="T34" fmla="*/ 393698350 w 43200"/>
                <a:gd name="T35" fmla="*/ 210438 h 43200"/>
                <a:gd name="T36" fmla="*/ 244967803 w 43200"/>
                <a:gd name="T37" fmla="*/ 328106 h 43200"/>
                <a:gd name="T38" fmla="*/ 267714878 w 43200"/>
                <a:gd name="T39" fmla="*/ 413293 h 43200"/>
                <a:gd name="T40" fmla="*/ 72213030 w 43200"/>
                <a:gd name="T41" fmla="*/ 997769 h 43200"/>
                <a:gd name="T42" fmla="*/ 68241091 w 43200"/>
                <a:gd name="T43" fmla="*/ 908099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gradFill rotWithShape="1">
              <a:gsLst>
                <a:gs pos="0">
                  <a:srgbClr val="EDEDED"/>
                </a:gs>
                <a:gs pos="64999">
                  <a:srgbClr val="D0D0D0"/>
                </a:gs>
                <a:gs pos="100000">
                  <a:srgbClr val="BCBCBC"/>
                </a:gs>
              </a:gsLst>
              <a:lin ang="5400000" scaled="1"/>
            </a:gradFill>
            <a:ln w="9525" cap="flat" cmpd="sng">
              <a:solidFill>
                <a:srgbClr val="7F7F7F"/>
              </a:solidFill>
              <a:prstDash val="solid"/>
              <a:round/>
              <a:headEnd type="none" w="med" len="med"/>
              <a:tailEnd type="none" w="med" len="med"/>
            </a:ln>
            <a:effectLst>
              <a:outerShdw blurRad="40000" dist="20000" dir="5400000" rotWithShape="0">
                <a:srgbClr val="000000">
                  <a:alpha val="37999"/>
                </a:srgbClr>
              </a:outerShdw>
            </a:effectLst>
          </p:spPr>
          <p:txBody>
            <a:bodyPr/>
            <a:lstStyle/>
            <a:p>
              <a:pPr eaLnBrk="1" fontAlgn="auto" hangingPunct="1">
                <a:spcBef>
                  <a:spcPts val="0"/>
                </a:spcBef>
                <a:spcAft>
                  <a:spcPts val="0"/>
                </a:spcAft>
                <a:defRPr/>
              </a:pPr>
              <a:endParaRPr kumimoji="0" lang="zh-CN" altLang="en-US" sz="1800" kern="0">
                <a:solidFill>
                  <a:sysClr val="windowText" lastClr="000000"/>
                </a:solidFill>
                <a:latin typeface="微软雅黑" pitchFamily="34" charset="-122"/>
                <a:ea typeface="微软雅黑" pitchFamily="34" charset="-122"/>
              </a:endParaRPr>
            </a:p>
          </p:txBody>
        </p:sp>
        <p:sp>
          <p:nvSpPr>
            <p:cNvPr id="55" name="TextBox 58"/>
            <p:cNvSpPr txBox="1">
              <a:spLocks noChangeArrowheads="1"/>
            </p:cNvSpPr>
            <p:nvPr/>
          </p:nvSpPr>
          <p:spPr bwMode="auto">
            <a:xfrm>
              <a:off x="1931045" y="6157289"/>
              <a:ext cx="4945211" cy="3147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700" b="1">
                  <a:solidFill>
                    <a:schemeClr val="tx1"/>
                  </a:solidFill>
                  <a:latin typeface="Arial" pitchFamily="34" charset="0"/>
                  <a:ea typeface="MS PGothic" pitchFamily="34" charset="-128"/>
                </a:defRPr>
              </a:lvl1pPr>
              <a:lvl2pPr marL="742950" indent="-285750" eaLnBrk="0" hangingPunct="0">
                <a:defRPr sz="1700" b="1">
                  <a:solidFill>
                    <a:schemeClr val="tx1"/>
                  </a:solidFill>
                  <a:latin typeface="Arial" pitchFamily="34" charset="0"/>
                  <a:ea typeface="MS PGothic" pitchFamily="34" charset="-128"/>
                </a:defRPr>
              </a:lvl2pPr>
              <a:lvl3pPr marL="1143000" indent="-228600" eaLnBrk="0" hangingPunct="0">
                <a:defRPr sz="1700" b="1">
                  <a:solidFill>
                    <a:schemeClr val="tx1"/>
                  </a:solidFill>
                  <a:latin typeface="Arial" pitchFamily="34" charset="0"/>
                  <a:ea typeface="MS PGothic" pitchFamily="34" charset="-128"/>
                </a:defRPr>
              </a:lvl3pPr>
              <a:lvl4pPr marL="1600200" indent="-228600" eaLnBrk="0" hangingPunct="0">
                <a:defRPr sz="1700" b="1">
                  <a:solidFill>
                    <a:schemeClr val="tx1"/>
                  </a:solidFill>
                  <a:latin typeface="Arial" pitchFamily="34" charset="0"/>
                  <a:ea typeface="MS PGothic" pitchFamily="34" charset="-128"/>
                </a:defRPr>
              </a:lvl4pPr>
              <a:lvl5pPr marL="2057400" indent="-228600" eaLnBrk="0" hangingPunct="0">
                <a:defRPr sz="1700" b="1">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700" b="1">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700" b="1">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700" b="1">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700" b="1">
                  <a:solidFill>
                    <a:schemeClr val="tx1"/>
                  </a:solidFill>
                  <a:latin typeface="Arial" pitchFamily="34" charset="0"/>
                  <a:ea typeface="MS PGothic" pitchFamily="34" charset="-128"/>
                </a:defRPr>
              </a:lvl9pPr>
            </a:lstStyle>
            <a:p>
              <a:pPr algn="ctr" eaLnBrk="1" fontAlgn="auto" hangingPunct="1">
                <a:spcBef>
                  <a:spcPts val="0"/>
                </a:spcBef>
                <a:spcAft>
                  <a:spcPts val="0"/>
                </a:spcAft>
                <a:defRPr/>
              </a:pPr>
              <a:r>
                <a:rPr kumimoji="0" lang="zh-CN" altLang="en-US" sz="1100" b="0" kern="0" dirty="0" smtClean="0">
                  <a:solidFill>
                    <a:srgbClr val="000000"/>
                  </a:solidFill>
                  <a:latin typeface="微软雅黑" pitchFamily="34" charset="-122"/>
                  <a:ea typeface="微软雅黑" pitchFamily="34" charset="-122"/>
                </a:rPr>
                <a:t>物联网</a:t>
              </a:r>
              <a:r>
                <a:rPr kumimoji="0" lang="zh-CN" altLang="en-US" sz="1100" b="0" kern="0" dirty="0">
                  <a:solidFill>
                    <a:srgbClr val="000000"/>
                  </a:solidFill>
                  <a:latin typeface="微软雅黑" pitchFamily="34" charset="-122"/>
                  <a:ea typeface="微软雅黑" pitchFamily="34" charset="-122"/>
                </a:rPr>
                <a:t>网络</a:t>
              </a:r>
              <a:r>
                <a:rPr kumimoji="0" lang="zh-CN" altLang="en-US" sz="1100" b="0" kern="0" dirty="0" smtClean="0">
                  <a:solidFill>
                    <a:srgbClr val="000000"/>
                  </a:solidFill>
                  <a:latin typeface="微软雅黑" pitchFamily="34" charset="-122"/>
                  <a:ea typeface="微软雅黑" pitchFamily="34" charset="-122"/>
                </a:rPr>
                <a:t>         </a:t>
              </a:r>
              <a:r>
                <a:rPr lang="zh-CN" altLang="en-US" sz="1100" b="0" kern="0" dirty="0" smtClean="0">
                  <a:solidFill>
                    <a:srgbClr val="000000"/>
                  </a:solidFill>
                  <a:latin typeface="微软雅黑" pitchFamily="34" charset="-122"/>
                  <a:ea typeface="微软雅黑" pitchFamily="34" charset="-122"/>
                </a:rPr>
                <a:t>互联网</a:t>
              </a:r>
              <a:r>
                <a:rPr kumimoji="0" lang="zh-CN" altLang="en-US" sz="1100" b="0" kern="0" dirty="0" smtClean="0">
                  <a:solidFill>
                    <a:srgbClr val="000000"/>
                  </a:solidFill>
                  <a:latin typeface="微软雅黑" pitchFamily="34" charset="-122"/>
                  <a:ea typeface="微软雅黑" pitchFamily="34" charset="-122"/>
                </a:rPr>
                <a:t>网络     通信网网络</a:t>
              </a:r>
            </a:p>
          </p:txBody>
        </p:sp>
        <p:sp>
          <p:nvSpPr>
            <p:cNvPr id="56" name="矩形 46"/>
            <p:cNvSpPr>
              <a:spLocks noChangeArrowheads="1"/>
            </p:cNvSpPr>
            <p:nvPr/>
          </p:nvSpPr>
          <p:spPr bwMode="auto">
            <a:xfrm>
              <a:off x="1456966" y="4815628"/>
              <a:ext cx="1944103" cy="550110"/>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lang="zh-CN" altLang="en-US" sz="1200" kern="0" dirty="0" smtClean="0">
                  <a:solidFill>
                    <a:sysClr val="windowText" lastClr="000000"/>
                  </a:solidFill>
                  <a:latin typeface="微软雅黑" pitchFamily="34" charset="-122"/>
                  <a:ea typeface="微软雅黑" pitchFamily="34" charset="-122"/>
                </a:rPr>
                <a:t>大数据中心</a:t>
              </a:r>
              <a:endParaRPr kumimoji="0" lang="zh-CN" altLang="en-US" sz="120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57" name="矩形 46"/>
            <p:cNvSpPr>
              <a:spLocks noChangeArrowheads="1"/>
            </p:cNvSpPr>
            <p:nvPr/>
          </p:nvSpPr>
          <p:spPr bwMode="auto">
            <a:xfrm>
              <a:off x="5581984" y="4823106"/>
              <a:ext cx="1942344" cy="550110"/>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lvl="0" algn="ctr">
                <a:spcBef>
                  <a:spcPct val="75000"/>
                </a:spcBef>
                <a:defRPr/>
              </a:pPr>
              <a:r>
                <a:rPr lang="zh-CN" altLang="en-US" sz="1200" kern="0" dirty="0" smtClean="0">
                  <a:solidFill>
                    <a:sysClr val="windowText" lastClr="000000"/>
                  </a:solidFill>
                  <a:latin typeface="微软雅黑" pitchFamily="34" charset="-122"/>
                  <a:ea typeface="微软雅黑" pitchFamily="34" charset="-122"/>
                </a:rPr>
                <a:t>开发测试中心</a:t>
              </a:r>
              <a:endParaRPr lang="zh-CN" altLang="en-US" sz="1200" kern="0" dirty="0">
                <a:solidFill>
                  <a:sysClr val="windowText" lastClr="000000"/>
                </a:solidFill>
                <a:latin typeface="微软雅黑" pitchFamily="34" charset="-122"/>
                <a:ea typeface="微软雅黑" pitchFamily="34" charset="-122"/>
              </a:endParaRPr>
            </a:p>
          </p:txBody>
        </p:sp>
        <p:cxnSp>
          <p:nvCxnSpPr>
            <p:cNvPr id="58" name="直接连接符 57"/>
            <p:cNvCxnSpPr/>
            <p:nvPr/>
          </p:nvCxnSpPr>
          <p:spPr>
            <a:xfrm>
              <a:off x="875715" y="4662170"/>
              <a:ext cx="7380855" cy="24874"/>
            </a:xfrm>
            <a:prstGeom prst="line">
              <a:avLst/>
            </a:prstGeom>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xmlns="" val="130226937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8</a:t>
            </a:fld>
            <a:endParaRPr lang="zh-CN" altLang="en-US"/>
          </a:p>
        </p:txBody>
      </p:sp>
      <p:pic>
        <p:nvPicPr>
          <p:cNvPr id="10" name="图片 9"/>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403648" y="2564904"/>
            <a:ext cx="6552728" cy="1023864"/>
          </a:xfrm>
          <a:prstGeom prst="rect">
            <a:avLst/>
          </a:prstGeom>
          <a:effectLst>
            <a:outerShdw blurRad="203200" dist="63500" dir="5400000" algn="t" rotWithShape="0">
              <a:prstClr val="black">
                <a:alpha val="29000"/>
              </a:prstClr>
            </a:outerShdw>
          </a:effectLst>
        </p:spPr>
      </p:pic>
      <p:sp>
        <p:nvSpPr>
          <p:cNvPr id="11" name="TextBox 10"/>
          <p:cNvSpPr txBox="1"/>
          <p:nvPr/>
        </p:nvSpPr>
        <p:spPr>
          <a:xfrm>
            <a:off x="2656868" y="2789970"/>
            <a:ext cx="4893810" cy="461665"/>
          </a:xfrm>
          <a:prstGeom prst="rect">
            <a:avLst/>
          </a:prstGeom>
          <a:noFill/>
        </p:spPr>
        <p:txBody>
          <a:bodyPr wrap="square" rtlCol="0">
            <a:spAutoFit/>
          </a:bodyPr>
          <a:lstStyle/>
          <a:p>
            <a:pPr lvl="0" algn="just">
              <a:defRPr/>
            </a:pPr>
            <a:r>
              <a:rPr lang="zh-CN" altLang="zh-CN" sz="2400" b="1" dirty="0">
                <a:latin typeface="Microsoft YaHei" charset="0"/>
                <a:ea typeface="Microsoft YaHei" charset="0"/>
                <a:cs typeface="Microsoft YaHei" charset="0"/>
              </a:rPr>
              <a:t>政策环境分析 </a:t>
            </a:r>
            <a:endParaRPr kumimoji="0" lang="en-US" altLang="zh-CN" sz="2400" b="1" i="0" u="none" strike="noStrike" kern="0" cap="none" spc="0" normalizeH="0" baseline="0" noProof="0" dirty="0">
              <a:ln>
                <a:noFill/>
              </a:ln>
              <a:solidFill>
                <a:sysClr val="windowText" lastClr="000000">
                  <a:lumMod val="75000"/>
                  <a:lumOff val="25000"/>
                </a:sysClr>
              </a:solidFill>
              <a:effectLst/>
              <a:uLnTx/>
              <a:uFillTx/>
              <a:latin typeface="Microsoft YaHei" charset="0"/>
              <a:ea typeface="Microsoft YaHei" charset="0"/>
              <a:cs typeface="Microsoft YaHei" charset="0"/>
            </a:endParaRPr>
          </a:p>
        </p:txBody>
      </p:sp>
      <p:sp>
        <p:nvSpPr>
          <p:cNvPr id="12" name="六边形 4"/>
          <p:cNvSpPr/>
          <p:nvPr/>
        </p:nvSpPr>
        <p:spPr>
          <a:xfrm>
            <a:off x="1579748" y="2749206"/>
            <a:ext cx="841512" cy="704977"/>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3" name="TextBox 12"/>
          <p:cNvSpPr txBox="1"/>
          <p:nvPr/>
        </p:nvSpPr>
        <p:spPr>
          <a:xfrm flipH="1">
            <a:off x="1572234" y="2884766"/>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1</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pic>
        <p:nvPicPr>
          <p:cNvPr id="14" name="图片 1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403648" y="3692788"/>
            <a:ext cx="6552728" cy="1023864"/>
          </a:xfrm>
          <a:prstGeom prst="rect">
            <a:avLst/>
          </a:prstGeom>
          <a:effectLst>
            <a:outerShdw blurRad="203200" dist="63500" dir="5400000" algn="t" rotWithShape="0">
              <a:prstClr val="black">
                <a:alpha val="29000"/>
              </a:prstClr>
            </a:outerShdw>
          </a:effectLst>
        </p:spPr>
      </p:pic>
      <p:sp>
        <p:nvSpPr>
          <p:cNvPr id="15" name="六边形 4"/>
          <p:cNvSpPr/>
          <p:nvPr/>
        </p:nvSpPr>
        <p:spPr>
          <a:xfrm>
            <a:off x="1579748" y="3877090"/>
            <a:ext cx="841512" cy="704977"/>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16" name="TextBox 15"/>
          <p:cNvSpPr txBox="1"/>
          <p:nvPr/>
        </p:nvSpPr>
        <p:spPr>
          <a:xfrm flipH="1">
            <a:off x="1572234" y="4012650"/>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2</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pic>
        <p:nvPicPr>
          <p:cNvPr id="17" name="图片 16"/>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403648" y="4820672"/>
            <a:ext cx="6552728" cy="1023864"/>
          </a:xfrm>
          <a:prstGeom prst="rect">
            <a:avLst/>
          </a:prstGeom>
          <a:effectLst>
            <a:outerShdw blurRad="203200" dist="63500" dir="5400000" algn="t" rotWithShape="0">
              <a:prstClr val="black">
                <a:alpha val="29000"/>
              </a:prstClr>
            </a:outerShdw>
          </a:effectLst>
        </p:spPr>
      </p:pic>
      <p:sp>
        <p:nvSpPr>
          <p:cNvPr id="18" name="TextBox 17"/>
          <p:cNvSpPr txBox="1"/>
          <p:nvPr/>
        </p:nvSpPr>
        <p:spPr>
          <a:xfrm>
            <a:off x="2656868" y="5045738"/>
            <a:ext cx="4893810" cy="461665"/>
          </a:xfrm>
          <a:prstGeom prst="rect">
            <a:avLst/>
          </a:prstGeom>
          <a:noFill/>
        </p:spPr>
        <p:txBody>
          <a:bodyPr wrap="square" rtlCol="0">
            <a:spAutoFit/>
          </a:bodyPr>
          <a:lstStyle/>
          <a:p>
            <a:pPr marL="0" marR="0" lvl="0" indent="0" algn="just"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smtClean="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rPr>
              <a:t>技术环境分析</a:t>
            </a:r>
            <a:endParaRPr kumimoji="0" lang="en-US" altLang="zh-CN" sz="2400" b="1" i="0" u="none" strike="noStrike" kern="0" cap="none" spc="0" normalizeH="0" baseline="0" noProof="0" dirty="0">
              <a:ln>
                <a:noFill/>
              </a:ln>
              <a:solidFill>
                <a:sysClr val="windowText" lastClr="000000">
                  <a:lumMod val="75000"/>
                  <a:lumOff val="25000"/>
                </a:sysClr>
              </a:solidFill>
              <a:effectLst/>
              <a:uLnTx/>
              <a:uFillTx/>
              <a:latin typeface="Arial" pitchFamily="34" charset="0"/>
              <a:ea typeface="微软雅黑" pitchFamily="34" charset="-122"/>
              <a:cs typeface="Arial" pitchFamily="34" charset="0"/>
            </a:endParaRPr>
          </a:p>
        </p:txBody>
      </p:sp>
      <p:sp>
        <p:nvSpPr>
          <p:cNvPr id="19" name="六边形 4"/>
          <p:cNvSpPr/>
          <p:nvPr/>
        </p:nvSpPr>
        <p:spPr>
          <a:xfrm>
            <a:off x="1579748" y="5004974"/>
            <a:ext cx="841512" cy="704977"/>
          </a:xfrm>
          <a:custGeom>
            <a:avLst/>
            <a:gdLst>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31786 h 663572"/>
              <a:gd name="connsiteX4" fmla="*/ 600442 w 792088"/>
              <a:gd name="connsiteY4" fmla="*/ 663572 h 663572"/>
              <a:gd name="connsiteX5" fmla="*/ 191646 w 792088"/>
              <a:gd name="connsiteY5" fmla="*/ 663572 h 663572"/>
              <a:gd name="connsiteX6" fmla="*/ 0 w 792088"/>
              <a:gd name="connsiteY6" fmla="*/ 331786 h 663572"/>
              <a:gd name="connsiteX0" fmla="*/ 0 w 772770"/>
              <a:gd name="connsiteY0" fmla="*/ 331786 h 663572"/>
              <a:gd name="connsiteX1" fmla="*/ 191646 w 772770"/>
              <a:gd name="connsiteY1" fmla="*/ 0 h 663572"/>
              <a:gd name="connsiteX2" fmla="*/ 600442 w 772770"/>
              <a:gd name="connsiteY2" fmla="*/ 0 h 663572"/>
              <a:gd name="connsiteX3" fmla="*/ 772770 w 772770"/>
              <a:gd name="connsiteY3" fmla="*/ 312468 h 663572"/>
              <a:gd name="connsiteX4" fmla="*/ 600442 w 772770"/>
              <a:gd name="connsiteY4" fmla="*/ 663572 h 663572"/>
              <a:gd name="connsiteX5" fmla="*/ 191646 w 772770"/>
              <a:gd name="connsiteY5" fmla="*/ 663572 h 663572"/>
              <a:gd name="connsiteX6" fmla="*/ 0 w 772770"/>
              <a:gd name="connsiteY6" fmla="*/ 331786 h 663572"/>
              <a:gd name="connsiteX0" fmla="*/ 0 w 792088"/>
              <a:gd name="connsiteY0" fmla="*/ 331786 h 663572"/>
              <a:gd name="connsiteX1" fmla="*/ 191646 w 792088"/>
              <a:gd name="connsiteY1" fmla="*/ 0 h 663572"/>
              <a:gd name="connsiteX2" fmla="*/ 600442 w 792088"/>
              <a:gd name="connsiteY2" fmla="*/ 0 h 663572"/>
              <a:gd name="connsiteX3" fmla="*/ 792088 w 792088"/>
              <a:gd name="connsiteY3" fmla="*/ 312468 h 663572"/>
              <a:gd name="connsiteX4" fmla="*/ 600442 w 792088"/>
              <a:gd name="connsiteY4" fmla="*/ 663572 h 663572"/>
              <a:gd name="connsiteX5" fmla="*/ 191646 w 792088"/>
              <a:gd name="connsiteY5" fmla="*/ 663572 h 663572"/>
              <a:gd name="connsiteX6" fmla="*/ 0 w 792088"/>
              <a:gd name="connsiteY6" fmla="*/ 331786 h 663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92088" h="663572">
                <a:moveTo>
                  <a:pt x="0" y="331786"/>
                </a:moveTo>
                <a:lnTo>
                  <a:pt x="191646" y="0"/>
                </a:lnTo>
                <a:lnTo>
                  <a:pt x="600442" y="0"/>
                </a:lnTo>
                <a:lnTo>
                  <a:pt x="792088" y="312468"/>
                </a:lnTo>
                <a:lnTo>
                  <a:pt x="600442" y="663572"/>
                </a:lnTo>
                <a:lnTo>
                  <a:pt x="191646" y="663572"/>
                </a:lnTo>
                <a:lnTo>
                  <a:pt x="0" y="331786"/>
                </a:lnTo>
                <a:close/>
              </a:path>
            </a:pathLst>
          </a:custGeom>
          <a:gradFill flip="none" rotWithShape="1">
            <a:gsLst>
              <a:gs pos="0">
                <a:srgbClr val="F79646">
                  <a:lumMod val="75000"/>
                  <a:shade val="67500"/>
                  <a:satMod val="115000"/>
                </a:srgbClr>
              </a:gs>
              <a:gs pos="36000">
                <a:srgbClr val="EE9A0E"/>
              </a:gs>
              <a:gs pos="100000">
                <a:srgbClr val="F1A00F"/>
              </a:gs>
            </a:gsLst>
            <a:lin ang="2700000" scaled="1"/>
            <a:tileRect/>
          </a:gradFill>
          <a:ln w="25400" cap="flat" cmpd="sng" algn="ctr">
            <a:noFill/>
            <a:prstDash val="solid"/>
          </a:ln>
          <a:effectLst>
            <a:innerShdw blurRad="139700" dist="50800" dir="13500000">
              <a:prstClr val="black">
                <a:alpha val="45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Calibri"/>
              <a:ea typeface="+mn-ea"/>
              <a:cs typeface="+mn-cs"/>
            </a:endParaRPr>
          </a:p>
        </p:txBody>
      </p:sp>
      <p:sp>
        <p:nvSpPr>
          <p:cNvPr id="20" name="TextBox 19"/>
          <p:cNvSpPr txBox="1"/>
          <p:nvPr/>
        </p:nvSpPr>
        <p:spPr>
          <a:xfrm flipH="1">
            <a:off x="1572234" y="5140534"/>
            <a:ext cx="862428" cy="486287"/>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rPr>
              <a:t>3</a:t>
            </a:r>
            <a:endParaRPr kumimoji="0" lang="zh-CN" altLang="en-US" sz="3200" b="1" i="0" u="none" strike="noStrike" kern="0" cap="none" spc="0" normalizeH="0" baseline="0" noProof="0" dirty="0">
              <a:ln w="18415" cmpd="sng">
                <a:noFill/>
                <a:prstDash val="solid"/>
              </a:ln>
              <a:solidFill>
                <a:sysClr val="window" lastClr="FFFFFF"/>
              </a:solidFill>
              <a:effectLst>
                <a:outerShdw blurRad="63500" sx="102000" sy="102000" algn="ctr" rotWithShape="0">
                  <a:prstClr val="black">
                    <a:alpha val="40000"/>
                  </a:prstClr>
                </a:outerShdw>
              </a:effectLst>
              <a:uLnTx/>
              <a:uFillTx/>
              <a:latin typeface="Arial Rounded MT Bold" pitchFamily="34" charset="0"/>
              <a:ea typeface="微软雅黑" pitchFamily="34" charset="-122"/>
              <a:cs typeface="Times New Roman" pitchFamily="18" charset="0"/>
            </a:endParaRPr>
          </a:p>
        </p:txBody>
      </p:sp>
      <p:sp>
        <p:nvSpPr>
          <p:cNvPr id="21" name="TextBox 21"/>
          <p:cNvSpPr txBox="1"/>
          <p:nvPr/>
        </p:nvSpPr>
        <p:spPr>
          <a:xfrm>
            <a:off x="2656868" y="3945197"/>
            <a:ext cx="4893810" cy="461665"/>
          </a:xfrm>
          <a:prstGeom prst="rect">
            <a:avLst/>
          </a:prstGeom>
          <a:noFill/>
        </p:spPr>
        <p:txBody>
          <a:bodyPr wrap="square" rtlCol="0">
            <a:spAutoFit/>
          </a:bodyPr>
          <a:lstStyle/>
          <a:p>
            <a:pPr lvl="0" algn="just">
              <a:defRPr/>
            </a:pPr>
            <a:r>
              <a:rPr lang="zh-CN" altLang="en-US" sz="2400" b="1" dirty="0" smtClean="0">
                <a:latin typeface="Microsoft YaHei" charset="0"/>
                <a:ea typeface="Microsoft YaHei" charset="0"/>
                <a:cs typeface="Microsoft YaHei" charset="0"/>
              </a:rPr>
              <a:t>经济</a:t>
            </a:r>
            <a:r>
              <a:rPr lang="zh-CN" altLang="zh-CN" sz="2400" b="1" dirty="0" smtClean="0">
                <a:latin typeface="Microsoft YaHei" charset="0"/>
                <a:ea typeface="Microsoft YaHei" charset="0"/>
                <a:cs typeface="Microsoft YaHei" charset="0"/>
              </a:rPr>
              <a:t>环境</a:t>
            </a:r>
            <a:r>
              <a:rPr lang="zh-CN" altLang="zh-CN" sz="2400" b="1" dirty="0">
                <a:latin typeface="Microsoft YaHei" charset="0"/>
                <a:ea typeface="Microsoft YaHei" charset="0"/>
                <a:cs typeface="Microsoft YaHei" charset="0"/>
              </a:rPr>
              <a:t>分析 </a:t>
            </a:r>
            <a:endParaRPr kumimoji="0" lang="en-US" altLang="zh-CN" sz="2400" b="1" i="0" u="none" strike="noStrike" kern="0" cap="none" spc="0" normalizeH="0" baseline="0" noProof="0" dirty="0">
              <a:ln>
                <a:noFill/>
              </a:ln>
              <a:solidFill>
                <a:sysClr val="windowText" lastClr="000000">
                  <a:lumMod val="75000"/>
                  <a:lumOff val="25000"/>
                </a:sysClr>
              </a:solidFill>
              <a:effectLst/>
              <a:uLnTx/>
              <a:uFillTx/>
              <a:latin typeface="Microsoft YaHei" charset="0"/>
              <a:ea typeface="Microsoft YaHei" charset="0"/>
              <a:cs typeface="Microsoft YaHei" charset="0"/>
            </a:endParaRPr>
          </a:p>
        </p:txBody>
      </p:sp>
      <p:sp>
        <p:nvSpPr>
          <p:cNvPr id="22" name="矩形 21"/>
          <p:cNvSpPr/>
          <p:nvPr/>
        </p:nvSpPr>
        <p:spPr>
          <a:xfrm>
            <a:off x="395536" y="764784"/>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2400" b="1" dirty="0" smtClean="0">
                <a:solidFill>
                  <a:schemeClr val="tx1"/>
                </a:solidFill>
                <a:latin typeface="黑体" panose="02010609060101010101" pitchFamily="49" charset="-122"/>
                <a:ea typeface="黑体" panose="02010609060101010101" pitchFamily="49" charset="-122"/>
              </a:rPr>
              <a:t>1.1 </a:t>
            </a:r>
            <a:r>
              <a:rPr lang="zh-CN" altLang="en-US" sz="2400" b="1" dirty="0" smtClean="0">
                <a:solidFill>
                  <a:schemeClr val="tx1"/>
                </a:solidFill>
                <a:latin typeface="黑体" panose="02010609060101010101" pitchFamily="49" charset="-122"/>
                <a:ea typeface="黑体" panose="02010609060101010101" pitchFamily="49" charset="-122"/>
              </a:rPr>
              <a:t>宏观环境分析从政策、经济和技术环境分析展开</a:t>
            </a:r>
            <a:endParaRPr lang="zh-CN" altLang="en-US" sz="2400" b="1"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568570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afterEffect">
                                  <p:stCondLst>
                                    <p:cond delay="0"/>
                                  </p:stCondLst>
                                  <p:childTnLst>
                                    <p:set>
                                      <p:cBhvr rctx="PPT">
                                        <p:cTn id="6" dur="indefinite"/>
                                        <p:tgtEl>
                                          <p:spTgt spid="21"/>
                                        </p:tgtEl>
                                        <p:attrNameLst>
                                          <p:attrName>style.opacity</p:attrName>
                                        </p:attrNameLst>
                                      </p:cBhvr>
                                      <p:to>
                                        <p:strVal val="0.25"/>
                                      </p:to>
                                    </p:set>
                                    <p:animEffect filter="image" prLst="opacity: 0.25">
                                      <p:cBhvr rctx="IE">
                                        <p:cTn id="7" dur="indefinite"/>
                                        <p:tgtEl>
                                          <p:spTgt spid="21"/>
                                        </p:tgtEl>
                                      </p:cBhvr>
                                    </p:animEffect>
                                  </p:childTnLst>
                                </p:cTn>
                              </p:par>
                            </p:childTnLst>
                          </p:cTn>
                        </p:par>
                        <p:par>
                          <p:cTn id="8" fill="hold">
                            <p:stCondLst>
                              <p:cond delay="0"/>
                            </p:stCondLst>
                            <p:childTnLst>
                              <p:par>
                                <p:cTn id="9" presetID="9" presetClass="emph" presetSubtype="0" grpId="0" nodeType="afterEffect">
                                  <p:stCondLst>
                                    <p:cond delay="0"/>
                                  </p:stCondLst>
                                  <p:childTnLst>
                                    <p:set>
                                      <p:cBhvr rctx="PPT">
                                        <p:cTn id="10" dur="indefinite"/>
                                        <p:tgtEl>
                                          <p:spTgt spid="18"/>
                                        </p:tgtEl>
                                        <p:attrNameLst>
                                          <p:attrName>style.opacity</p:attrName>
                                        </p:attrNameLst>
                                      </p:cBhvr>
                                      <p:to>
                                        <p:strVal val="0.25"/>
                                      </p:to>
                                    </p:set>
                                    <p:animEffect filter="image" prLst="opacity: 0.25">
                                      <p:cBhvr rctx="IE">
                                        <p:cTn id="11" dur="indefinite"/>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54868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b="1" dirty="0" smtClean="0">
                <a:solidFill>
                  <a:schemeClr val="tx1"/>
                </a:solidFill>
                <a:latin typeface="黑体" panose="02010609060101010101" pitchFamily="49" charset="-122"/>
                <a:ea typeface="黑体" panose="02010609060101010101" pitchFamily="49" charset="-122"/>
              </a:rPr>
              <a:t>举措</a:t>
            </a:r>
            <a:r>
              <a:rPr lang="en-US" altLang="zh-CN" sz="2400" b="1" dirty="0" smtClean="0">
                <a:solidFill>
                  <a:schemeClr val="tx1"/>
                </a:solidFill>
                <a:latin typeface="黑体" panose="02010609060101010101" pitchFamily="49" charset="-122"/>
                <a:ea typeface="黑体" panose="02010609060101010101" pitchFamily="49" charset="-122"/>
              </a:rPr>
              <a:t>3.3</a:t>
            </a:r>
            <a:r>
              <a:rPr lang="zh-CN" altLang="en-US" sz="2400" b="1" dirty="0" smtClean="0">
                <a:solidFill>
                  <a:schemeClr val="tx1"/>
                </a:solidFill>
                <a:latin typeface="黑体" panose="02010609060101010101" pitchFamily="49" charset="-122"/>
                <a:ea typeface="黑体" panose="02010609060101010101" pitchFamily="49" charset="-122"/>
              </a:rPr>
              <a:t>：规划建设智慧城市平台</a:t>
            </a:r>
            <a:endParaRPr lang="en-US" altLang="zh-CN" sz="2400" b="1" dirty="0">
              <a:solidFill>
                <a:schemeClr val="tx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57F98C0C-FAF2-480B-87BE-9D56BE4863FC}" type="slidenum">
              <a:rPr lang="zh-CN" altLang="en-US" smtClean="0"/>
              <a:pPr/>
              <a:t>80</a:t>
            </a:fld>
            <a:endParaRPr lang="zh-CN" altLang="en-US" dirty="0"/>
          </a:p>
        </p:txBody>
      </p:sp>
      <p:grpSp>
        <p:nvGrpSpPr>
          <p:cNvPr id="76" name="组合 75"/>
          <p:cNvGrpSpPr/>
          <p:nvPr/>
        </p:nvGrpSpPr>
        <p:grpSpPr>
          <a:xfrm>
            <a:off x="323528" y="2852935"/>
            <a:ext cx="8424936" cy="3672409"/>
            <a:chOff x="827584" y="2568904"/>
            <a:chExt cx="7128792" cy="3876432"/>
          </a:xfrm>
        </p:grpSpPr>
        <p:sp>
          <p:nvSpPr>
            <p:cNvPr id="43" name="Rectangle 7"/>
            <p:cNvSpPr>
              <a:spLocks noChangeArrowheads="1"/>
            </p:cNvSpPr>
            <p:nvPr/>
          </p:nvSpPr>
          <p:spPr bwMode="auto">
            <a:xfrm>
              <a:off x="827584" y="2568905"/>
              <a:ext cx="7128792" cy="3876431"/>
            </a:xfrm>
            <a:prstGeom prst="roundRect">
              <a:avLst>
                <a:gd name="adj" fmla="val 3505"/>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anchor="ctr"/>
            <a:lstStyle/>
            <a:p>
              <a:pPr algn="ctr" eaLnBrk="1" fontAlgn="auto" hangingPunct="1">
                <a:spcBef>
                  <a:spcPct val="35000"/>
                </a:spcBef>
                <a:spcAft>
                  <a:spcPct val="15000"/>
                </a:spcAft>
                <a:buClr>
                  <a:srgbClr val="000000"/>
                </a:buClr>
                <a:buFont typeface="Arial" pitchFamily="34" charset="0"/>
                <a:buNone/>
                <a:defRPr/>
              </a:pPr>
              <a:endParaRPr kumimoji="0" lang="en-US" altLang="zh-CN" sz="1600" kern="0" dirty="0">
                <a:latin typeface="微软雅黑" panose="020B0503020204020204" pitchFamily="34" charset="-122"/>
                <a:ea typeface="微软雅黑" panose="020B0503020204020204" pitchFamily="34" charset="-122"/>
              </a:endParaRPr>
            </a:p>
          </p:txBody>
        </p:sp>
        <p:sp>
          <p:nvSpPr>
            <p:cNvPr id="44" name="矩形 43"/>
            <p:cNvSpPr/>
            <p:nvPr/>
          </p:nvSpPr>
          <p:spPr bwMode="auto">
            <a:xfrm>
              <a:off x="1042182" y="3068960"/>
              <a:ext cx="6684233" cy="1464263"/>
            </a:xfrm>
            <a:prstGeom prst="rect">
              <a:avLst/>
            </a:prstGeom>
            <a:solidFill>
              <a:srgbClr val="6699FF">
                <a:alpha val="20000"/>
              </a:srgbClr>
            </a:solidFill>
            <a:ln w="19050" cap="flat" cmpd="sng" algn="ctr">
              <a:solidFill>
                <a:srgbClr val="000000">
                  <a:lumMod val="50000"/>
                  <a:lumOff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eaLnBrk="1" fontAlgn="auto" latinLnBrk="0" hangingPunct="1">
                <a:lnSpc>
                  <a:spcPct val="9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7889FB"/>
                </a:solidFill>
                <a:effectLst/>
                <a:uLnTx/>
                <a:uFillTx/>
                <a:latin typeface="微软雅黑" panose="020B0503020204020204" pitchFamily="34" charset="-122"/>
                <a:ea typeface="微软雅黑" panose="020B0503020204020204" pitchFamily="34" charset="-122"/>
              </a:endParaRPr>
            </a:p>
          </p:txBody>
        </p:sp>
        <p:sp>
          <p:nvSpPr>
            <p:cNvPr id="46" name="矩形 28"/>
            <p:cNvSpPr>
              <a:spLocks noChangeArrowheads="1"/>
            </p:cNvSpPr>
            <p:nvPr/>
          </p:nvSpPr>
          <p:spPr bwMode="auto">
            <a:xfrm>
              <a:off x="1132415" y="4061559"/>
              <a:ext cx="2071432" cy="37555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电子政务</a:t>
              </a:r>
            </a:p>
          </p:txBody>
        </p:sp>
        <p:sp>
          <p:nvSpPr>
            <p:cNvPr id="54" name="TextBox 53"/>
            <p:cNvSpPr txBox="1"/>
            <p:nvPr/>
          </p:nvSpPr>
          <p:spPr>
            <a:xfrm>
              <a:off x="3388511" y="2568904"/>
              <a:ext cx="1723549" cy="400110"/>
            </a:xfrm>
            <a:prstGeom prst="rect">
              <a:avLst/>
            </a:prstGeom>
            <a:noFill/>
          </p:spPr>
          <p:txBody>
            <a:bodyPr wrap="none" rtlCol="0">
              <a:spAutoFit/>
            </a:bodyPr>
            <a:lstStyle/>
            <a:p>
              <a:r>
                <a:rPr lang="zh-CN" altLang="en-US" sz="2000" b="1" dirty="0" smtClean="0">
                  <a:latin typeface="微软雅黑" panose="020B0503020204020204" pitchFamily="34" charset="-122"/>
                  <a:ea typeface="微软雅黑" panose="020B0503020204020204" pitchFamily="34" charset="-122"/>
                </a:rPr>
                <a:t>智慧城市平台</a:t>
              </a:r>
              <a:endParaRPr lang="zh-CN" altLang="en-US" sz="2000" b="1" dirty="0">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1003719" y="4483874"/>
              <a:ext cx="6765783" cy="25246"/>
            </a:xfrm>
            <a:prstGeom prst="line">
              <a:avLst/>
            </a:prstGeom>
          </p:spPr>
          <p:style>
            <a:lnRef idx="2">
              <a:schemeClr val="accent1"/>
            </a:lnRef>
            <a:fillRef idx="0">
              <a:schemeClr val="accent1"/>
            </a:fillRef>
            <a:effectRef idx="1">
              <a:schemeClr val="accent1"/>
            </a:effectRef>
            <a:fontRef idx="minor">
              <a:schemeClr val="tx1"/>
            </a:fontRef>
          </p:style>
        </p:cxnSp>
        <p:sp>
          <p:nvSpPr>
            <p:cNvPr id="56" name="矩形 28"/>
            <p:cNvSpPr>
              <a:spLocks noChangeArrowheads="1"/>
            </p:cNvSpPr>
            <p:nvPr/>
          </p:nvSpPr>
          <p:spPr bwMode="auto">
            <a:xfrm>
              <a:off x="3280502" y="4061559"/>
              <a:ext cx="2071432" cy="37555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智慧医疗</a:t>
              </a:r>
            </a:p>
          </p:txBody>
        </p:sp>
        <p:sp>
          <p:nvSpPr>
            <p:cNvPr id="57" name="矩形 28"/>
            <p:cNvSpPr>
              <a:spLocks noChangeArrowheads="1"/>
            </p:cNvSpPr>
            <p:nvPr/>
          </p:nvSpPr>
          <p:spPr bwMode="auto">
            <a:xfrm>
              <a:off x="5426805" y="4061559"/>
              <a:ext cx="2071432" cy="37555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智慧教育</a:t>
              </a:r>
            </a:p>
          </p:txBody>
        </p:sp>
        <p:sp>
          <p:nvSpPr>
            <p:cNvPr id="58" name="矩形 28"/>
            <p:cNvSpPr>
              <a:spLocks noChangeArrowheads="1"/>
            </p:cNvSpPr>
            <p:nvPr/>
          </p:nvSpPr>
          <p:spPr bwMode="auto">
            <a:xfrm>
              <a:off x="1134199" y="3608282"/>
              <a:ext cx="2071432" cy="37555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平安城市</a:t>
              </a:r>
            </a:p>
          </p:txBody>
        </p:sp>
        <p:sp>
          <p:nvSpPr>
            <p:cNvPr id="59" name="矩形 28"/>
            <p:cNvSpPr>
              <a:spLocks noChangeArrowheads="1"/>
            </p:cNvSpPr>
            <p:nvPr/>
          </p:nvSpPr>
          <p:spPr bwMode="auto">
            <a:xfrm>
              <a:off x="3282286" y="3608282"/>
              <a:ext cx="2071432" cy="37555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lang="zh-CN" altLang="en-US" sz="1400" kern="0" dirty="0" smtClean="0">
                  <a:solidFill>
                    <a:srgbClr val="000000"/>
                  </a:solidFill>
                  <a:latin typeface="微软雅黑" panose="020B0503020204020204" pitchFamily="34" charset="-122"/>
                  <a:ea typeface="微软雅黑" panose="020B0503020204020204" pitchFamily="34" charset="-122"/>
                </a:rPr>
                <a:t>智慧环保</a:t>
              </a:r>
              <a:endParaRPr kumimoji="0" lang="zh-CN" altLang="en-US" sz="1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0" name="矩形 28"/>
            <p:cNvSpPr>
              <a:spLocks noChangeArrowheads="1"/>
            </p:cNvSpPr>
            <p:nvPr/>
          </p:nvSpPr>
          <p:spPr bwMode="auto">
            <a:xfrm>
              <a:off x="5428589" y="3608282"/>
              <a:ext cx="2071432" cy="37555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智慧</a:t>
              </a:r>
              <a:r>
                <a:rPr lang="zh-CN" altLang="en-US" sz="1400" kern="0" dirty="0" smtClean="0">
                  <a:solidFill>
                    <a:srgbClr val="000000"/>
                  </a:solidFill>
                  <a:latin typeface="微软雅黑" panose="020B0503020204020204" pitchFamily="34" charset="-122"/>
                  <a:ea typeface="微软雅黑" panose="020B0503020204020204" pitchFamily="34" charset="-122"/>
                </a:rPr>
                <a:t>物流</a:t>
              </a:r>
              <a:endParaRPr kumimoji="0" lang="zh-CN" altLang="en-US" sz="1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1" name="矩形 28"/>
            <p:cNvSpPr>
              <a:spLocks noChangeArrowheads="1"/>
            </p:cNvSpPr>
            <p:nvPr/>
          </p:nvSpPr>
          <p:spPr bwMode="auto">
            <a:xfrm>
              <a:off x="1134199" y="3128869"/>
              <a:ext cx="2071432" cy="37555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数字城管</a:t>
              </a:r>
            </a:p>
          </p:txBody>
        </p:sp>
        <p:sp>
          <p:nvSpPr>
            <p:cNvPr id="62" name="矩形 28"/>
            <p:cNvSpPr>
              <a:spLocks noChangeArrowheads="1"/>
            </p:cNvSpPr>
            <p:nvPr/>
          </p:nvSpPr>
          <p:spPr bwMode="auto">
            <a:xfrm>
              <a:off x="3282286" y="3128869"/>
              <a:ext cx="2071432" cy="37555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市民</a:t>
              </a:r>
              <a:r>
                <a:rPr kumimoji="0" lang="en-US" altLang="zh-CN" sz="1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APP</a:t>
              </a:r>
              <a:endParaRPr kumimoji="0" lang="zh-CN" altLang="en-US" sz="1400"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3" name="矩形 28"/>
            <p:cNvSpPr>
              <a:spLocks noChangeArrowheads="1"/>
            </p:cNvSpPr>
            <p:nvPr/>
          </p:nvSpPr>
          <p:spPr bwMode="auto">
            <a:xfrm>
              <a:off x="5428589" y="3128869"/>
              <a:ext cx="2071432" cy="37555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4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智慧交通</a:t>
              </a:r>
            </a:p>
          </p:txBody>
        </p:sp>
        <p:sp>
          <p:nvSpPr>
            <p:cNvPr id="64" name="矩形 63"/>
            <p:cNvSpPr/>
            <p:nvPr/>
          </p:nvSpPr>
          <p:spPr>
            <a:xfrm>
              <a:off x="1007604" y="4509120"/>
              <a:ext cx="6696744" cy="648072"/>
            </a:xfrm>
            <a:prstGeom prst="rect">
              <a:avLst/>
            </a:prstGeom>
            <a:gradFill>
              <a:gsLst>
                <a:gs pos="0">
                  <a:srgbClr val="5E9EFF"/>
                </a:gs>
                <a:gs pos="39999">
                  <a:srgbClr val="85C2FF"/>
                </a:gs>
                <a:gs pos="70000">
                  <a:srgbClr val="C4D6EB"/>
                </a:gs>
                <a:gs pos="100000">
                  <a:srgbClr val="FFEBFA"/>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b="1" dirty="0">
                <a:solidFill>
                  <a:schemeClr val="tx1"/>
                </a:solidFill>
              </a:endParaRPr>
            </a:p>
          </p:txBody>
        </p:sp>
        <p:sp>
          <p:nvSpPr>
            <p:cNvPr id="65" name="矩形 64"/>
            <p:cNvSpPr/>
            <p:nvPr/>
          </p:nvSpPr>
          <p:spPr>
            <a:xfrm>
              <a:off x="1007604" y="5164224"/>
              <a:ext cx="6696744" cy="1073088"/>
            </a:xfrm>
            <a:prstGeom prst="rect">
              <a:avLst/>
            </a:prstGeom>
            <a:gradFill>
              <a:gsLst>
                <a:gs pos="0">
                  <a:srgbClr val="CCCCFF"/>
                </a:gs>
                <a:gs pos="17999">
                  <a:srgbClr val="99CCFF"/>
                </a:gs>
                <a:gs pos="36000">
                  <a:srgbClr val="9966FF"/>
                </a:gs>
                <a:gs pos="61000">
                  <a:srgbClr val="CC99FF"/>
                </a:gs>
                <a:gs pos="82001">
                  <a:srgbClr val="99CCFF"/>
                </a:gs>
                <a:gs pos="100000">
                  <a:srgbClr val="CCCCFF"/>
                </a:gs>
              </a:gsLst>
              <a:lin ang="16200000" scaled="0"/>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b="1" dirty="0">
                <a:solidFill>
                  <a:schemeClr val="tx1"/>
                </a:solidFill>
              </a:endParaRPr>
            </a:p>
          </p:txBody>
        </p:sp>
        <p:pic>
          <p:nvPicPr>
            <p:cNvPr id="66" name="Picture 1026" descr="grosnuage"/>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53072" y="5301208"/>
              <a:ext cx="6507260" cy="8124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67" name="TextBox 84"/>
            <p:cNvSpPr txBox="1">
              <a:spLocks noChangeArrowheads="1"/>
            </p:cNvSpPr>
            <p:nvPr/>
          </p:nvSpPr>
          <p:spPr bwMode="auto">
            <a:xfrm>
              <a:off x="2110462" y="5425479"/>
              <a:ext cx="4297742"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457200" eaLnBrk="0" hangingPunct="0">
                <a:defRPr sz="1700" b="1">
                  <a:solidFill>
                    <a:schemeClr val="tx1"/>
                  </a:solidFill>
                  <a:latin typeface="Arial" pitchFamily="34" charset="0"/>
                  <a:ea typeface="MS PGothic" pitchFamily="34" charset="-128"/>
                </a:defRPr>
              </a:lvl1pPr>
              <a:lvl2pPr marL="742950" indent="-285750" defTabSz="457200" eaLnBrk="0" hangingPunct="0">
                <a:defRPr sz="1700" b="1">
                  <a:solidFill>
                    <a:schemeClr val="tx1"/>
                  </a:solidFill>
                  <a:latin typeface="Arial" pitchFamily="34" charset="0"/>
                  <a:ea typeface="MS PGothic" pitchFamily="34" charset="-128"/>
                </a:defRPr>
              </a:lvl2pPr>
              <a:lvl3pPr marL="1143000" indent="-228600" defTabSz="457200" eaLnBrk="0" hangingPunct="0">
                <a:defRPr sz="1700" b="1">
                  <a:solidFill>
                    <a:schemeClr val="tx1"/>
                  </a:solidFill>
                  <a:latin typeface="Arial" pitchFamily="34" charset="0"/>
                  <a:ea typeface="MS PGothic" pitchFamily="34" charset="-128"/>
                </a:defRPr>
              </a:lvl3pPr>
              <a:lvl4pPr marL="1600200" indent="-228600" defTabSz="457200" eaLnBrk="0" hangingPunct="0">
                <a:defRPr sz="1700" b="1">
                  <a:solidFill>
                    <a:schemeClr val="tx1"/>
                  </a:solidFill>
                  <a:latin typeface="Arial" pitchFamily="34" charset="0"/>
                  <a:ea typeface="MS PGothic" pitchFamily="34" charset="-128"/>
                </a:defRPr>
              </a:lvl4pPr>
              <a:lvl5pPr marL="2057400" indent="-228600" defTabSz="457200" eaLnBrk="0" hangingPunct="0">
                <a:defRPr sz="1700" b="1">
                  <a:solidFill>
                    <a:schemeClr val="tx1"/>
                  </a:solidFill>
                  <a:latin typeface="Arial" pitchFamily="34" charset="0"/>
                  <a:ea typeface="MS PGothic" pitchFamily="34" charset="-128"/>
                </a:defRPr>
              </a:lvl5pPr>
              <a:lvl6pPr marL="25146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6pPr>
              <a:lvl7pPr marL="29718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7pPr>
              <a:lvl8pPr marL="34290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8pPr>
              <a:lvl9pPr marL="38862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9pPr>
            </a:lstStyle>
            <a:p>
              <a:pPr algn="ctr" eaLnBrk="1" fontAlgn="auto" hangingPunct="1">
                <a:spcBef>
                  <a:spcPts val="0"/>
                </a:spcBef>
                <a:spcAft>
                  <a:spcPts val="0"/>
                </a:spcAft>
                <a:buClr>
                  <a:srgbClr val="000000"/>
                </a:buClr>
                <a:buSzPct val="100000"/>
                <a:buFont typeface="Arial" pitchFamily="34" charset="0"/>
                <a:buNone/>
                <a:defRPr/>
              </a:pPr>
              <a:r>
                <a:rPr lang="zh-CN" altLang="en-US" sz="1400" b="0" kern="0" dirty="0" smtClean="0">
                  <a:latin typeface="微软雅黑" pitchFamily="34" charset="-122"/>
                  <a:ea typeface="微软雅黑" pitchFamily="34" charset="-122"/>
                </a:rPr>
                <a:t>云计算数据中心</a:t>
              </a:r>
              <a:endParaRPr kumimoji="0" lang="zh-CN" altLang="en-US" sz="1400" b="0" kern="0" dirty="0" smtClean="0">
                <a:latin typeface="微软雅黑" pitchFamily="34" charset="-122"/>
                <a:ea typeface="微软雅黑" pitchFamily="34" charset="-122"/>
              </a:endParaRPr>
            </a:p>
          </p:txBody>
        </p:sp>
        <p:sp>
          <p:nvSpPr>
            <p:cNvPr id="68" name="Cloud 353"/>
            <p:cNvSpPr>
              <a:spLocks/>
            </p:cNvSpPr>
            <p:nvPr/>
          </p:nvSpPr>
          <p:spPr bwMode="auto">
            <a:xfrm>
              <a:off x="1018430" y="5775462"/>
              <a:ext cx="6469894" cy="389842"/>
            </a:xfrm>
            <a:custGeom>
              <a:avLst/>
              <a:gdLst>
                <a:gd name="T0" fmla="*/ 82116750 w 43200"/>
                <a:gd name="T1" fmla="*/ 1654229 h 43200"/>
                <a:gd name="T2" fmla="*/ 37794989 w 43200"/>
                <a:gd name="T3" fmla="*/ 1603861 h 43200"/>
                <a:gd name="T4" fmla="*/ 121224078 w 43200"/>
                <a:gd name="T5" fmla="*/ 2205405 h 43200"/>
                <a:gd name="T6" fmla="*/ 101836622 w 43200"/>
                <a:gd name="T7" fmla="*/ 2229484 h 43200"/>
                <a:gd name="T8" fmla="*/ 288327236 w 43200"/>
                <a:gd name="T9" fmla="*/ 2470257 h 43200"/>
                <a:gd name="T10" fmla="*/ 276638676 w 43200"/>
                <a:gd name="T11" fmla="*/ 2360300 h 43200"/>
                <a:gd name="T12" fmla="*/ 504406388 w 43200"/>
                <a:gd name="T13" fmla="*/ 2196056 h 43200"/>
                <a:gd name="T14" fmla="*/ 499734430 w 43200"/>
                <a:gd name="T15" fmla="*/ 2316689 h 43200"/>
                <a:gd name="T16" fmla="*/ 597179129 w 43200"/>
                <a:gd name="T17" fmla="*/ 1450555 h 43200"/>
                <a:gd name="T18" fmla="*/ 654064210 w 43200"/>
                <a:gd name="T19" fmla="*/ 1901505 h 43200"/>
                <a:gd name="T20" fmla="*/ 731369051 w 43200"/>
                <a:gd name="T21" fmla="*/ 970280 h 43200"/>
                <a:gd name="T22" fmla="*/ 706032352 w 43200"/>
                <a:gd name="T23" fmla="*/ 1139389 h 43200"/>
                <a:gd name="T24" fmla="*/ 670582007 w 43200"/>
                <a:gd name="T25" fmla="*/ 342892 h 43200"/>
                <a:gd name="T26" fmla="*/ 671911807 w 43200"/>
                <a:gd name="T27" fmla="*/ 422769 h 43200"/>
                <a:gd name="T28" fmla="*/ 508798312 w 43200"/>
                <a:gd name="T29" fmla="*/ 249740 h 43200"/>
                <a:gd name="T30" fmla="*/ 521781485 w 43200"/>
                <a:gd name="T31" fmla="*/ 147876 h 43200"/>
                <a:gd name="T32" fmla="*/ 387416690 w 43200"/>
                <a:gd name="T33" fmla="*/ 298272 h 43200"/>
                <a:gd name="T34" fmla="*/ 393698350 w 43200"/>
                <a:gd name="T35" fmla="*/ 210438 h 43200"/>
                <a:gd name="T36" fmla="*/ 244967803 w 43200"/>
                <a:gd name="T37" fmla="*/ 328106 h 43200"/>
                <a:gd name="T38" fmla="*/ 267714878 w 43200"/>
                <a:gd name="T39" fmla="*/ 413293 h 43200"/>
                <a:gd name="T40" fmla="*/ 72213030 w 43200"/>
                <a:gd name="T41" fmla="*/ 997769 h 43200"/>
                <a:gd name="T42" fmla="*/ 68241091 w 43200"/>
                <a:gd name="T43" fmla="*/ 908099 h 4320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3200" h="43200">
                  <a:moveTo>
                    <a:pt x="3900" y="14370"/>
                  </a:moveTo>
                  <a:cubicBezTo>
                    <a:pt x="3629" y="11657"/>
                    <a:pt x="4261" y="8921"/>
                    <a:pt x="5623" y="6907"/>
                  </a:cubicBezTo>
                  <a:cubicBezTo>
                    <a:pt x="7775" y="3726"/>
                    <a:pt x="11264" y="3017"/>
                    <a:pt x="14005" y="5202"/>
                  </a:cubicBezTo>
                  <a:cubicBezTo>
                    <a:pt x="15678" y="909"/>
                    <a:pt x="19914" y="22"/>
                    <a:pt x="22456" y="3432"/>
                  </a:cubicBezTo>
                  <a:cubicBezTo>
                    <a:pt x="23097" y="1683"/>
                    <a:pt x="24328" y="474"/>
                    <a:pt x="25749" y="200"/>
                  </a:cubicBezTo>
                  <a:cubicBezTo>
                    <a:pt x="27313" y="-102"/>
                    <a:pt x="28875" y="770"/>
                    <a:pt x="29833" y="2481"/>
                  </a:cubicBezTo>
                  <a:cubicBezTo>
                    <a:pt x="31215" y="267"/>
                    <a:pt x="33501" y="-460"/>
                    <a:pt x="35463" y="690"/>
                  </a:cubicBezTo>
                  <a:cubicBezTo>
                    <a:pt x="36958" y="1566"/>
                    <a:pt x="38030" y="3400"/>
                    <a:pt x="38318" y="5576"/>
                  </a:cubicBezTo>
                  <a:cubicBezTo>
                    <a:pt x="40046" y="6218"/>
                    <a:pt x="41422" y="7998"/>
                    <a:pt x="41982" y="10318"/>
                  </a:cubicBezTo>
                  <a:cubicBezTo>
                    <a:pt x="42389" y="12002"/>
                    <a:pt x="42331" y="13831"/>
                    <a:pt x="41818" y="15460"/>
                  </a:cubicBezTo>
                  <a:cubicBezTo>
                    <a:pt x="43079" y="17694"/>
                    <a:pt x="43520" y="20590"/>
                    <a:pt x="43016" y="23322"/>
                  </a:cubicBezTo>
                  <a:cubicBezTo>
                    <a:pt x="42346" y="26954"/>
                    <a:pt x="40128" y="29674"/>
                    <a:pt x="37404" y="30204"/>
                  </a:cubicBezTo>
                  <a:cubicBezTo>
                    <a:pt x="37391" y="32471"/>
                    <a:pt x="36658" y="34621"/>
                    <a:pt x="35395" y="36101"/>
                  </a:cubicBezTo>
                  <a:cubicBezTo>
                    <a:pt x="33476" y="38350"/>
                    <a:pt x="30704" y="38639"/>
                    <a:pt x="28555" y="36815"/>
                  </a:cubicBezTo>
                  <a:cubicBezTo>
                    <a:pt x="27860" y="39948"/>
                    <a:pt x="25999" y="42343"/>
                    <a:pt x="23667" y="43106"/>
                  </a:cubicBezTo>
                  <a:cubicBezTo>
                    <a:pt x="20919" y="44005"/>
                    <a:pt x="18051" y="42473"/>
                    <a:pt x="16480" y="39266"/>
                  </a:cubicBezTo>
                  <a:cubicBezTo>
                    <a:pt x="12772" y="42310"/>
                    <a:pt x="7956" y="40599"/>
                    <a:pt x="5804" y="35472"/>
                  </a:cubicBezTo>
                  <a:cubicBezTo>
                    <a:pt x="3690" y="35809"/>
                    <a:pt x="1705" y="34024"/>
                    <a:pt x="1110" y="31250"/>
                  </a:cubicBezTo>
                  <a:cubicBezTo>
                    <a:pt x="679" y="29243"/>
                    <a:pt x="1060" y="27077"/>
                    <a:pt x="2113" y="25551"/>
                  </a:cubicBezTo>
                  <a:cubicBezTo>
                    <a:pt x="619" y="24354"/>
                    <a:pt x="-213" y="22057"/>
                    <a:pt x="-5" y="19704"/>
                  </a:cubicBezTo>
                  <a:cubicBezTo>
                    <a:pt x="239" y="16949"/>
                    <a:pt x="1845" y="14791"/>
                    <a:pt x="3863" y="14507"/>
                  </a:cubicBezTo>
                  <a:cubicBezTo>
                    <a:pt x="3875" y="14461"/>
                    <a:pt x="3888" y="14416"/>
                    <a:pt x="3900" y="14370"/>
                  </a:cubicBezTo>
                  <a:close/>
                </a:path>
                <a:path w="43200" h="43200" fill="none">
                  <a:moveTo>
                    <a:pt x="4693" y="26177"/>
                  </a:moveTo>
                  <a:cubicBezTo>
                    <a:pt x="3809" y="26271"/>
                    <a:pt x="2925" y="25993"/>
                    <a:pt x="2160" y="25380"/>
                  </a:cubicBezTo>
                  <a:moveTo>
                    <a:pt x="6928" y="34899"/>
                  </a:moveTo>
                  <a:cubicBezTo>
                    <a:pt x="6573" y="35092"/>
                    <a:pt x="6200" y="35220"/>
                    <a:pt x="5820" y="35280"/>
                  </a:cubicBezTo>
                  <a:moveTo>
                    <a:pt x="16478" y="39090"/>
                  </a:moveTo>
                  <a:cubicBezTo>
                    <a:pt x="16211" y="38544"/>
                    <a:pt x="15987" y="37961"/>
                    <a:pt x="15810" y="37350"/>
                  </a:cubicBezTo>
                  <a:moveTo>
                    <a:pt x="28827" y="34751"/>
                  </a:moveTo>
                  <a:cubicBezTo>
                    <a:pt x="28788" y="35398"/>
                    <a:pt x="28698" y="36038"/>
                    <a:pt x="28560" y="36660"/>
                  </a:cubicBezTo>
                  <a:moveTo>
                    <a:pt x="34129" y="22954"/>
                  </a:moveTo>
                  <a:cubicBezTo>
                    <a:pt x="36133" y="24282"/>
                    <a:pt x="37398" y="27058"/>
                    <a:pt x="37380" y="30090"/>
                  </a:cubicBezTo>
                  <a:moveTo>
                    <a:pt x="41798" y="15354"/>
                  </a:moveTo>
                  <a:cubicBezTo>
                    <a:pt x="41473" y="16386"/>
                    <a:pt x="40978" y="17302"/>
                    <a:pt x="40350" y="18030"/>
                  </a:cubicBezTo>
                  <a:moveTo>
                    <a:pt x="38324" y="5426"/>
                  </a:moveTo>
                  <a:cubicBezTo>
                    <a:pt x="38379" y="5843"/>
                    <a:pt x="38405" y="6266"/>
                    <a:pt x="38400" y="6690"/>
                  </a:cubicBezTo>
                  <a:moveTo>
                    <a:pt x="29078" y="3952"/>
                  </a:moveTo>
                  <a:cubicBezTo>
                    <a:pt x="29267" y="3369"/>
                    <a:pt x="29516" y="2826"/>
                    <a:pt x="29820" y="2340"/>
                  </a:cubicBezTo>
                  <a:moveTo>
                    <a:pt x="22141" y="4720"/>
                  </a:moveTo>
                  <a:cubicBezTo>
                    <a:pt x="22218" y="4238"/>
                    <a:pt x="22339" y="3771"/>
                    <a:pt x="22500" y="3330"/>
                  </a:cubicBezTo>
                  <a:moveTo>
                    <a:pt x="14000" y="5192"/>
                  </a:moveTo>
                  <a:cubicBezTo>
                    <a:pt x="14472" y="5568"/>
                    <a:pt x="14908" y="6021"/>
                    <a:pt x="15300" y="6540"/>
                  </a:cubicBezTo>
                  <a:moveTo>
                    <a:pt x="4127" y="15789"/>
                  </a:moveTo>
                  <a:cubicBezTo>
                    <a:pt x="4024" y="15325"/>
                    <a:pt x="3948" y="14851"/>
                    <a:pt x="3900" y="14370"/>
                  </a:cubicBezTo>
                </a:path>
              </a:pathLst>
            </a:custGeom>
            <a:gradFill rotWithShape="1">
              <a:gsLst>
                <a:gs pos="0">
                  <a:srgbClr val="EDEDED"/>
                </a:gs>
                <a:gs pos="64999">
                  <a:srgbClr val="D0D0D0"/>
                </a:gs>
                <a:gs pos="100000">
                  <a:srgbClr val="BCBCBC"/>
                </a:gs>
              </a:gsLst>
              <a:lin ang="5400000" scaled="1"/>
            </a:gradFill>
            <a:ln w="9525" cap="flat" cmpd="sng">
              <a:solidFill>
                <a:srgbClr val="7F7F7F"/>
              </a:solidFill>
              <a:prstDash val="solid"/>
              <a:round/>
              <a:headEnd type="none" w="med" len="med"/>
              <a:tailEnd type="none" w="med" len="med"/>
            </a:ln>
            <a:effectLst>
              <a:outerShdw blurRad="40000" dist="20000" dir="5400000" rotWithShape="0">
                <a:srgbClr val="000000">
                  <a:alpha val="37999"/>
                </a:srgbClr>
              </a:outerShdw>
            </a:effectLst>
          </p:spPr>
          <p:txBody>
            <a:bodyPr/>
            <a:lstStyle/>
            <a:p>
              <a:pPr eaLnBrk="1" fontAlgn="auto" hangingPunct="1">
                <a:spcBef>
                  <a:spcPts val="0"/>
                </a:spcBef>
                <a:spcAft>
                  <a:spcPts val="0"/>
                </a:spcAft>
                <a:defRPr/>
              </a:pPr>
              <a:endParaRPr kumimoji="0" lang="zh-CN" altLang="en-US" sz="1800" kern="0">
                <a:solidFill>
                  <a:sysClr val="windowText" lastClr="000000"/>
                </a:solidFill>
                <a:latin typeface="微软雅黑" pitchFamily="34" charset="-122"/>
                <a:ea typeface="微软雅黑" pitchFamily="34" charset="-122"/>
              </a:endParaRPr>
            </a:p>
          </p:txBody>
        </p:sp>
        <p:sp>
          <p:nvSpPr>
            <p:cNvPr id="69" name="TextBox 58"/>
            <p:cNvSpPr txBox="1">
              <a:spLocks noChangeArrowheads="1"/>
            </p:cNvSpPr>
            <p:nvPr/>
          </p:nvSpPr>
          <p:spPr bwMode="auto">
            <a:xfrm>
              <a:off x="1751025" y="5850531"/>
              <a:ext cx="4945211" cy="31477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1700" b="1">
                  <a:solidFill>
                    <a:schemeClr val="tx1"/>
                  </a:solidFill>
                  <a:latin typeface="Arial" pitchFamily="34" charset="0"/>
                  <a:ea typeface="MS PGothic" pitchFamily="34" charset="-128"/>
                </a:defRPr>
              </a:lvl1pPr>
              <a:lvl2pPr marL="742950" indent="-285750" eaLnBrk="0" hangingPunct="0">
                <a:defRPr sz="1700" b="1">
                  <a:solidFill>
                    <a:schemeClr val="tx1"/>
                  </a:solidFill>
                  <a:latin typeface="Arial" pitchFamily="34" charset="0"/>
                  <a:ea typeface="MS PGothic" pitchFamily="34" charset="-128"/>
                </a:defRPr>
              </a:lvl2pPr>
              <a:lvl3pPr marL="1143000" indent="-228600" eaLnBrk="0" hangingPunct="0">
                <a:defRPr sz="1700" b="1">
                  <a:solidFill>
                    <a:schemeClr val="tx1"/>
                  </a:solidFill>
                  <a:latin typeface="Arial" pitchFamily="34" charset="0"/>
                  <a:ea typeface="MS PGothic" pitchFamily="34" charset="-128"/>
                </a:defRPr>
              </a:lvl3pPr>
              <a:lvl4pPr marL="1600200" indent="-228600" eaLnBrk="0" hangingPunct="0">
                <a:defRPr sz="1700" b="1">
                  <a:solidFill>
                    <a:schemeClr val="tx1"/>
                  </a:solidFill>
                  <a:latin typeface="Arial" pitchFamily="34" charset="0"/>
                  <a:ea typeface="MS PGothic" pitchFamily="34" charset="-128"/>
                </a:defRPr>
              </a:lvl4pPr>
              <a:lvl5pPr marL="2057400" indent="-228600" eaLnBrk="0" hangingPunct="0">
                <a:defRPr sz="1700" b="1">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700" b="1">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700" b="1">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700" b="1">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700" b="1">
                  <a:solidFill>
                    <a:schemeClr val="tx1"/>
                  </a:solidFill>
                  <a:latin typeface="Arial" pitchFamily="34" charset="0"/>
                  <a:ea typeface="MS PGothic" pitchFamily="34" charset="-128"/>
                </a:defRPr>
              </a:lvl9pPr>
            </a:lstStyle>
            <a:p>
              <a:pPr algn="ctr" eaLnBrk="1" fontAlgn="auto" hangingPunct="1">
                <a:spcBef>
                  <a:spcPts val="0"/>
                </a:spcBef>
                <a:spcAft>
                  <a:spcPts val="0"/>
                </a:spcAft>
                <a:defRPr/>
              </a:pPr>
              <a:r>
                <a:rPr kumimoji="0" lang="zh-CN" altLang="en-US" sz="1100" b="0" kern="0" dirty="0" smtClean="0">
                  <a:solidFill>
                    <a:srgbClr val="000000"/>
                  </a:solidFill>
                  <a:latin typeface="微软雅黑" pitchFamily="34" charset="-122"/>
                  <a:ea typeface="微软雅黑" pitchFamily="34" charset="-122"/>
                </a:rPr>
                <a:t>物联网</a:t>
              </a:r>
              <a:r>
                <a:rPr kumimoji="0" lang="zh-CN" altLang="en-US" sz="1100" b="0" kern="0" dirty="0">
                  <a:solidFill>
                    <a:srgbClr val="000000"/>
                  </a:solidFill>
                  <a:latin typeface="微软雅黑" pitchFamily="34" charset="-122"/>
                  <a:ea typeface="微软雅黑" pitchFamily="34" charset="-122"/>
                </a:rPr>
                <a:t>网络</a:t>
              </a:r>
              <a:r>
                <a:rPr kumimoji="0" lang="zh-CN" altLang="en-US" sz="1100" b="0" kern="0" dirty="0" smtClean="0">
                  <a:solidFill>
                    <a:srgbClr val="000000"/>
                  </a:solidFill>
                  <a:latin typeface="微软雅黑" pitchFamily="34" charset="-122"/>
                  <a:ea typeface="微软雅黑" pitchFamily="34" charset="-122"/>
                </a:rPr>
                <a:t>         </a:t>
              </a:r>
              <a:r>
                <a:rPr lang="zh-CN" altLang="en-US" sz="1100" b="0" kern="0" dirty="0" smtClean="0">
                  <a:solidFill>
                    <a:srgbClr val="000000"/>
                  </a:solidFill>
                  <a:latin typeface="微软雅黑" pitchFamily="34" charset="-122"/>
                  <a:ea typeface="微软雅黑" pitchFamily="34" charset="-122"/>
                </a:rPr>
                <a:t>互联网</a:t>
              </a:r>
              <a:r>
                <a:rPr kumimoji="0" lang="zh-CN" altLang="en-US" sz="1100" b="0" kern="0" dirty="0" smtClean="0">
                  <a:solidFill>
                    <a:srgbClr val="000000"/>
                  </a:solidFill>
                  <a:latin typeface="微软雅黑" pitchFamily="34" charset="-122"/>
                  <a:ea typeface="微软雅黑" pitchFamily="34" charset="-122"/>
                </a:rPr>
                <a:t>网络     通信网网络</a:t>
              </a:r>
            </a:p>
          </p:txBody>
        </p:sp>
        <p:sp>
          <p:nvSpPr>
            <p:cNvPr id="70" name="矩形 46"/>
            <p:cNvSpPr>
              <a:spLocks noChangeArrowheads="1"/>
            </p:cNvSpPr>
            <p:nvPr/>
          </p:nvSpPr>
          <p:spPr bwMode="auto">
            <a:xfrm>
              <a:off x="1943821" y="4666372"/>
              <a:ext cx="1944103" cy="406094"/>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lang="zh-CN" altLang="en-US" sz="1200" kern="0" dirty="0" smtClean="0">
                  <a:solidFill>
                    <a:sysClr val="windowText" lastClr="000000"/>
                  </a:solidFill>
                  <a:latin typeface="微软雅黑" pitchFamily="34" charset="-122"/>
                  <a:ea typeface="微软雅黑" pitchFamily="34" charset="-122"/>
                </a:rPr>
                <a:t>大数据中心</a:t>
              </a:r>
              <a:endParaRPr kumimoji="0" lang="zh-CN" altLang="en-US" sz="120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72" name="矩形 46"/>
            <p:cNvSpPr>
              <a:spLocks noChangeArrowheads="1"/>
            </p:cNvSpPr>
            <p:nvPr/>
          </p:nvSpPr>
          <p:spPr bwMode="auto">
            <a:xfrm>
              <a:off x="4711929" y="4666371"/>
              <a:ext cx="1984307" cy="41881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ysClr val="windowText" lastClr="000000"/>
                  </a:solidFill>
                  <a:effectLst/>
                  <a:uLnTx/>
                  <a:uFillTx/>
                  <a:latin typeface="微软雅黑" pitchFamily="34" charset="-122"/>
                  <a:ea typeface="微软雅黑" pitchFamily="34" charset="-122"/>
                </a:rPr>
                <a:t>开发测试中心</a:t>
              </a:r>
              <a:endParaRPr kumimoji="0" lang="zh-CN" altLang="en-US" sz="120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cxnSp>
          <p:nvCxnSpPr>
            <p:cNvPr id="75" name="直接连接符 74"/>
            <p:cNvCxnSpPr/>
            <p:nvPr/>
          </p:nvCxnSpPr>
          <p:spPr>
            <a:xfrm>
              <a:off x="1007604" y="4509120"/>
              <a:ext cx="6696744" cy="0"/>
            </a:xfrm>
            <a:prstGeom prst="line">
              <a:avLst/>
            </a:prstGeom>
          </p:spPr>
          <p:style>
            <a:lnRef idx="2">
              <a:schemeClr val="accent1"/>
            </a:lnRef>
            <a:fillRef idx="0">
              <a:schemeClr val="accent1"/>
            </a:fillRef>
            <a:effectRef idx="1">
              <a:schemeClr val="accent1"/>
            </a:effectRef>
            <a:fontRef idx="minor">
              <a:schemeClr val="tx1"/>
            </a:fontRef>
          </p:style>
        </p:cxnSp>
      </p:grpSp>
      <p:sp>
        <p:nvSpPr>
          <p:cNvPr id="28" name="圆角矩形 27"/>
          <p:cNvSpPr/>
          <p:nvPr/>
        </p:nvSpPr>
        <p:spPr bwMode="auto">
          <a:xfrm>
            <a:off x="323528" y="1340768"/>
            <a:ext cx="8424936" cy="1296144"/>
          </a:xfrm>
          <a:prstGeom prst="roundRect">
            <a:avLst/>
          </a:prstGeom>
          <a:ln>
            <a:headEnd/>
            <a:tailEnd/>
          </a:ln>
        </p:spPr>
        <p:style>
          <a:lnRef idx="2">
            <a:schemeClr val="accent4"/>
          </a:lnRef>
          <a:fillRef idx="1">
            <a:schemeClr val="lt1"/>
          </a:fillRef>
          <a:effectRef idx="0">
            <a:schemeClr val="accent4"/>
          </a:effectRef>
          <a:fontRef idx="minor">
            <a:schemeClr val="dk1"/>
          </a:fontRef>
        </p:style>
        <p:txBody>
          <a:bodyPr rtlCol="0" anchor="ctr"/>
          <a:lstStyle/>
          <a:p>
            <a:pPr>
              <a:lnSpc>
                <a:spcPct val="150000"/>
              </a:lnSpc>
            </a:pPr>
            <a:r>
              <a:rPr lang="zh-CN" altLang="zh-CN" sz="1400" dirty="0" smtClean="0">
                <a:latin typeface="微软雅黑" pitchFamily="34" charset="-122"/>
                <a:ea typeface="微软雅黑" pitchFamily="34" charset="-122"/>
              </a:rPr>
              <a:t>促进顺义区社会服务、城市管理、社会治安三网融合、一体运行，进一步提升全区网格化社会服务管理水平，规划建设智慧城市平台，运用计算机技术和通信技术手段感测、分析、整合城市运行核心系统的各项关键信息，从而对包括民生、环保、公共安全、城市服务、工商业活动在内的各种需求做出智能响应，实现城市管理的精准化、智能化。</a:t>
            </a:r>
            <a:endParaRPr lang="zh-CN" altLang="en-US" sz="1400" dirty="0">
              <a:latin typeface="微软雅黑" pitchFamily="34" charset="-122"/>
              <a:ea typeface="微软雅黑" pitchFamily="34" charset="-122"/>
            </a:endParaRPr>
          </a:p>
        </p:txBody>
      </p:sp>
    </p:spTree>
    <p:extLst>
      <p:ext uri="{BB962C8B-B14F-4D97-AF65-F5344CB8AC3E}">
        <p14:creationId xmlns:p14="http://schemas.microsoft.com/office/powerpoint/2010/main" xmlns="" val="249443456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54868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anose="02010609060101010101" pitchFamily="49" charset="-122"/>
                <a:ea typeface="黑体" panose="02010609060101010101" pitchFamily="49" charset="-122"/>
              </a:rPr>
              <a:t>顺义区“互联网</a:t>
            </a:r>
            <a:r>
              <a:rPr lang="en-US" altLang="zh-CN" sz="2400" b="1" dirty="0">
                <a:solidFill>
                  <a:schemeClr val="tx1"/>
                </a:solidFill>
                <a:latin typeface="黑体" panose="02010609060101010101" pitchFamily="49" charset="-122"/>
                <a:ea typeface="黑体" panose="02010609060101010101" pitchFamily="49" charset="-122"/>
              </a:rPr>
              <a:t>+</a:t>
            </a:r>
            <a:r>
              <a:rPr lang="zh-CN" altLang="en-US" sz="2400" b="1" dirty="0">
                <a:solidFill>
                  <a:schemeClr val="tx1"/>
                </a:solidFill>
                <a:latin typeface="黑体" panose="02010609060101010101" pitchFamily="49" charset="-122"/>
                <a:ea typeface="黑体" panose="02010609060101010101" pitchFamily="49" charset="-122"/>
              </a:rPr>
              <a:t>”发展</a:t>
            </a:r>
            <a:r>
              <a:rPr lang="zh-CN" altLang="en-US" sz="2400" b="1" dirty="0" smtClean="0">
                <a:solidFill>
                  <a:schemeClr val="tx1"/>
                </a:solidFill>
                <a:latin typeface="黑体" panose="02010609060101010101" pitchFamily="49" charset="-122"/>
                <a:ea typeface="黑体" panose="02010609060101010101" pitchFamily="49" charset="-122"/>
              </a:rPr>
              <a:t>规划的一三五工程</a:t>
            </a:r>
            <a:endParaRPr lang="en-US" altLang="zh-CN" sz="2400" b="1" dirty="0">
              <a:solidFill>
                <a:schemeClr val="tx1"/>
              </a:solidFill>
              <a:latin typeface="黑体" panose="02010609060101010101" pitchFamily="49" charset="-122"/>
              <a:ea typeface="黑体" panose="02010609060101010101" pitchFamily="49" charset="-122"/>
            </a:endParaRPr>
          </a:p>
        </p:txBody>
      </p:sp>
      <p:sp>
        <p:nvSpPr>
          <p:cNvPr id="46" name="AutoShape 4"/>
          <p:cNvSpPr>
            <a:spLocks noChangeArrowheads="1"/>
          </p:cNvSpPr>
          <p:nvPr/>
        </p:nvSpPr>
        <p:spPr bwMode="auto">
          <a:xfrm rot="5400000">
            <a:off x="-2324237" y="1378087"/>
            <a:ext cx="4824413" cy="4963840"/>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noFill/>
            <a:miter lim="800000"/>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47" name="AutoShape 5"/>
          <p:cNvSpPr>
            <a:spLocks noChangeArrowheads="1"/>
          </p:cNvSpPr>
          <p:nvPr/>
        </p:nvSpPr>
        <p:spPr bwMode="auto">
          <a:xfrm rot="5400000" flipH="1">
            <a:off x="-1916588" y="1831056"/>
            <a:ext cx="4032250" cy="4088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FFC000">
              <a:alpha val="40000"/>
            </a:srgbClr>
          </a:solidFill>
          <a:ln w="9525">
            <a:noFill/>
            <a:miter lim="800000"/>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49" name="AutoShape 7"/>
          <p:cNvSpPr>
            <a:spLocks noChangeArrowheads="1"/>
          </p:cNvSpPr>
          <p:nvPr/>
        </p:nvSpPr>
        <p:spPr bwMode="auto">
          <a:xfrm>
            <a:off x="2402031" y="4793208"/>
            <a:ext cx="4600310" cy="508000"/>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pPr eaLnBrk="0" hangingPunct="0"/>
            <a:r>
              <a:rPr lang="en-US" altLang="zh-CN" sz="2400" b="1" dirty="0">
                <a:latin typeface="微软雅黑" pitchFamily="34" charset="-122"/>
                <a:ea typeface="微软雅黑" pitchFamily="34" charset="-122"/>
                <a:cs typeface="Arial" pitchFamily="34" charset="0"/>
              </a:rPr>
              <a:t>3</a:t>
            </a:r>
            <a:r>
              <a:rPr lang="en-US" altLang="zh-CN" sz="2400" b="1" dirty="0" smtClean="0">
                <a:latin typeface="微软雅黑" pitchFamily="34" charset="-122"/>
                <a:ea typeface="微软雅黑" pitchFamily="34" charset="-122"/>
                <a:cs typeface="Arial" pitchFamily="34" charset="0"/>
              </a:rPr>
              <a:t>.3  </a:t>
            </a:r>
            <a:r>
              <a:rPr lang="zh-CN" altLang="en-US" sz="2400" b="1" dirty="0" smtClean="0">
                <a:latin typeface="微软雅黑" pitchFamily="34" charset="-122"/>
                <a:ea typeface="微软雅黑" pitchFamily="34" charset="-122"/>
                <a:cs typeface="Arial" pitchFamily="34" charset="0"/>
              </a:rPr>
              <a:t>三大</a:t>
            </a:r>
            <a:r>
              <a:rPr lang="zh-CN" altLang="en-US" sz="2400" b="1" dirty="0">
                <a:latin typeface="微软雅黑" pitchFamily="34" charset="-122"/>
                <a:ea typeface="微软雅黑" pitchFamily="34" charset="-122"/>
                <a:cs typeface="Arial" pitchFamily="34" charset="0"/>
              </a:rPr>
              <a:t>产业</a:t>
            </a:r>
            <a:r>
              <a:rPr lang="zh-CN" altLang="en-US" sz="2400" b="1" dirty="0" smtClean="0">
                <a:latin typeface="微软雅黑" pitchFamily="34" charset="-122"/>
                <a:ea typeface="微软雅黑" pitchFamily="34" charset="-122"/>
                <a:cs typeface="Arial" pitchFamily="34" charset="0"/>
              </a:rPr>
              <a:t>应用</a:t>
            </a:r>
            <a:endParaRPr lang="zh-CN" altLang="zh-CN" sz="2400" b="1" dirty="0">
              <a:latin typeface="微软雅黑" pitchFamily="34" charset="-122"/>
              <a:ea typeface="微软雅黑" pitchFamily="34" charset="-122"/>
              <a:cs typeface="Arial" pitchFamily="34" charset="0"/>
            </a:endParaRPr>
          </a:p>
        </p:txBody>
      </p:sp>
      <p:sp>
        <p:nvSpPr>
          <p:cNvPr id="50" name="AutoShape 9"/>
          <p:cNvSpPr>
            <a:spLocks noChangeArrowheads="1"/>
          </p:cNvSpPr>
          <p:nvPr/>
        </p:nvSpPr>
        <p:spPr bwMode="auto">
          <a:xfrm>
            <a:off x="2296975" y="2204864"/>
            <a:ext cx="4600310" cy="508000"/>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pPr eaLnBrk="0" hangingPunct="0"/>
            <a:r>
              <a:rPr lang="en-US" altLang="zh-CN" sz="2400" b="1" dirty="0" smtClean="0">
                <a:latin typeface="微软雅黑" pitchFamily="34" charset="-122"/>
                <a:ea typeface="微软雅黑" pitchFamily="34" charset="-122"/>
                <a:cs typeface="Arial" pitchFamily="34" charset="0"/>
              </a:rPr>
              <a:t>3.1  </a:t>
            </a:r>
            <a:r>
              <a:rPr lang="zh-CN" altLang="en-US" sz="2400" b="1" dirty="0" smtClean="0">
                <a:latin typeface="微软雅黑" pitchFamily="34" charset="-122"/>
                <a:ea typeface="微软雅黑" pitchFamily="34" charset="-122"/>
                <a:cs typeface="Arial" pitchFamily="34" charset="0"/>
              </a:rPr>
              <a:t>一个</a:t>
            </a:r>
            <a:r>
              <a:rPr lang="en-US" altLang="zh-CN" sz="2400" b="1" dirty="0" smtClean="0">
                <a:latin typeface="微软雅黑" pitchFamily="34" charset="-122"/>
                <a:ea typeface="微软雅黑" pitchFamily="34" charset="-122"/>
                <a:cs typeface="Arial" pitchFamily="34" charset="0"/>
              </a:rPr>
              <a:t>”</a:t>
            </a:r>
            <a:r>
              <a:rPr lang="zh-CN" altLang="en-US" sz="2400" b="1" dirty="0" smtClean="0">
                <a:latin typeface="微软雅黑" pitchFamily="34" charset="-122"/>
                <a:ea typeface="微软雅黑" pitchFamily="34" charset="-122"/>
                <a:cs typeface="Arial" pitchFamily="34" charset="0"/>
              </a:rPr>
              <a:t>互联网</a:t>
            </a:r>
            <a:r>
              <a:rPr lang="en-US" altLang="zh-CN" sz="2400" b="1" dirty="0" smtClean="0">
                <a:latin typeface="微软雅黑" pitchFamily="34" charset="-122"/>
                <a:ea typeface="微软雅黑" pitchFamily="34" charset="-122"/>
                <a:cs typeface="Arial" pitchFamily="34" charset="0"/>
              </a:rPr>
              <a:t>+”</a:t>
            </a:r>
            <a:r>
              <a:rPr lang="zh-CN" altLang="en-US" sz="2400" b="1" dirty="0" smtClean="0">
                <a:latin typeface="微软雅黑" pitchFamily="34" charset="-122"/>
                <a:ea typeface="微软雅黑" pitchFamily="34" charset="-122"/>
                <a:cs typeface="Arial" pitchFamily="34" charset="0"/>
              </a:rPr>
              <a:t>能力平台</a:t>
            </a:r>
            <a:endParaRPr lang="zh-CN" altLang="zh-CN" sz="2400" b="1" dirty="0">
              <a:latin typeface="微软雅黑" pitchFamily="34" charset="-122"/>
              <a:ea typeface="微软雅黑" pitchFamily="34" charset="-122"/>
              <a:cs typeface="Arial" pitchFamily="34" charset="0"/>
            </a:endParaRPr>
          </a:p>
        </p:txBody>
      </p:sp>
      <p:grpSp>
        <p:nvGrpSpPr>
          <p:cNvPr id="2" name="Group 18"/>
          <p:cNvGrpSpPr>
            <a:grpSpLocks/>
          </p:cNvGrpSpPr>
          <p:nvPr/>
        </p:nvGrpSpPr>
        <p:grpSpPr bwMode="auto">
          <a:xfrm>
            <a:off x="1979712" y="2311227"/>
            <a:ext cx="396578" cy="381000"/>
            <a:chOff x="0" y="0"/>
            <a:chExt cx="1615" cy="1615"/>
          </a:xfrm>
        </p:grpSpPr>
        <p:sp>
          <p:nvSpPr>
            <p:cNvPr id="60" name="Oval 19"/>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1" name="Oval 20"/>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2" name="Oval 21"/>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63" name="Oval 22"/>
            <p:cNvSpPr>
              <a:spLocks noChangeArrowheads="1"/>
            </p:cNvSpPr>
            <p:nvPr/>
          </p:nvSpPr>
          <p:spPr bwMode="auto">
            <a:xfrm>
              <a:off x="176" y="17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4" name="Oval 23"/>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65" name="Oval 24"/>
            <p:cNvSpPr>
              <a:spLocks noChangeArrowheads="1"/>
            </p:cNvSpPr>
            <p:nvPr/>
          </p:nvSpPr>
          <p:spPr bwMode="auto">
            <a:xfrm>
              <a:off x="259" y="259"/>
              <a:ext cx="1096" cy="1098"/>
            </a:xfrm>
            <a:prstGeom prst="ellipse">
              <a:avLst/>
            </a:prstGeom>
            <a:solidFill>
              <a:schemeClr val="accent1">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grpSp>
        <p:nvGrpSpPr>
          <p:cNvPr id="4" name="Group 32"/>
          <p:cNvGrpSpPr>
            <a:grpSpLocks/>
          </p:cNvGrpSpPr>
          <p:nvPr/>
        </p:nvGrpSpPr>
        <p:grpSpPr bwMode="auto">
          <a:xfrm>
            <a:off x="2051720" y="4894808"/>
            <a:ext cx="396578" cy="381000"/>
            <a:chOff x="0" y="0"/>
            <a:chExt cx="1615" cy="1615"/>
          </a:xfrm>
        </p:grpSpPr>
        <p:sp>
          <p:nvSpPr>
            <p:cNvPr id="67" name="Oval 33"/>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8" name="Oval 34"/>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9" name="Oval 35"/>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70" name="Oval 36"/>
            <p:cNvSpPr>
              <a:spLocks noChangeArrowheads="1"/>
            </p:cNvSpPr>
            <p:nvPr/>
          </p:nvSpPr>
          <p:spPr bwMode="auto">
            <a:xfrm>
              <a:off x="176" y="176"/>
              <a:ext cx="1262" cy="1264"/>
            </a:xfrm>
            <a:prstGeom prst="ellipse">
              <a:avLst/>
            </a:prstGeom>
            <a:gradFill rotWithShape="1">
              <a:gsLst>
                <a:gs pos="0">
                  <a:srgbClr val="000000"/>
                </a:gs>
                <a:gs pos="100000">
                  <a:srgbClr val="8D67E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71" name="Oval 37"/>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72" name="Oval 38"/>
            <p:cNvSpPr>
              <a:spLocks noChangeArrowheads="1"/>
            </p:cNvSpPr>
            <p:nvPr/>
          </p:nvSpPr>
          <p:spPr bwMode="auto">
            <a:xfrm>
              <a:off x="259" y="259"/>
              <a:ext cx="1096" cy="1098"/>
            </a:xfrm>
            <a:prstGeom prst="ellipse">
              <a:avLst/>
            </a:pr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sp>
        <p:nvSpPr>
          <p:cNvPr id="80" name="TextBox 79"/>
          <p:cNvSpPr txBox="1"/>
          <p:nvPr/>
        </p:nvSpPr>
        <p:spPr>
          <a:xfrm>
            <a:off x="855164" y="3068960"/>
            <a:ext cx="553998" cy="2016224"/>
          </a:xfrm>
          <a:prstGeom prst="rect">
            <a:avLst/>
          </a:prstGeom>
          <a:noFill/>
        </p:spPr>
        <p:txBody>
          <a:bodyPr vert="eaVert" wrap="square" rtlCol="0">
            <a:spAutoFit/>
          </a:bodyPr>
          <a:lstStyle/>
          <a:p>
            <a:r>
              <a:rPr lang="zh-CN" altLang="en-US" sz="2400" b="1" dirty="0" smtClean="0">
                <a:solidFill>
                  <a:schemeClr val="bg1"/>
                </a:solidFill>
                <a:latin typeface="微软雅黑" pitchFamily="34" charset="-122"/>
                <a:ea typeface="微软雅黑" pitchFamily="34" charset="-122"/>
              </a:rPr>
              <a:t>规  划  内  容</a:t>
            </a:r>
            <a:endParaRPr lang="zh-CN" altLang="en-US" sz="2400" b="1" dirty="0">
              <a:solidFill>
                <a:schemeClr val="bg1"/>
              </a:solidFill>
              <a:latin typeface="微软雅黑" pitchFamily="34" charset="-122"/>
              <a:ea typeface="微软雅黑" pitchFamily="34" charset="-122"/>
            </a:endParaRPr>
          </a:p>
        </p:txBody>
      </p:sp>
      <p:sp>
        <p:nvSpPr>
          <p:cNvPr id="81" name="TextBox 80"/>
          <p:cNvSpPr txBox="1"/>
          <p:nvPr/>
        </p:nvSpPr>
        <p:spPr>
          <a:xfrm rot="16200000">
            <a:off x="816403" y="2243626"/>
            <a:ext cx="553998" cy="764507"/>
          </a:xfrm>
          <a:prstGeom prst="rect">
            <a:avLst/>
          </a:prstGeom>
          <a:noFill/>
        </p:spPr>
        <p:txBody>
          <a:bodyPr vert="eaVert" wrap="square" rtlCol="0">
            <a:spAutoFit/>
          </a:bodyPr>
          <a:lstStyle>
            <a:defPPr>
              <a:defRPr lang="zh-CN"/>
            </a:defPPr>
            <a:lvl1pPr>
              <a:defRPr sz="2400" b="1">
                <a:latin typeface="微软雅黑" pitchFamily="34" charset="-122"/>
                <a:ea typeface="微软雅黑" pitchFamily="34" charset="-122"/>
              </a:defRPr>
            </a:lvl1pPr>
          </a:lstStyle>
          <a:p>
            <a:pPr algn="ctr"/>
            <a:r>
              <a:rPr lang="en-US" altLang="zh-CN" dirty="0">
                <a:solidFill>
                  <a:schemeClr val="bg1"/>
                </a:solidFill>
              </a:rPr>
              <a:t>3</a:t>
            </a:r>
            <a:r>
              <a:rPr lang="en-US" altLang="zh-CN" dirty="0" smtClean="0">
                <a:solidFill>
                  <a:schemeClr val="bg1"/>
                </a:solidFill>
              </a:rPr>
              <a:t>.0</a:t>
            </a:r>
            <a:endParaRPr lang="zh-CN" altLang="en-US" dirty="0">
              <a:solidFill>
                <a:schemeClr val="bg1"/>
              </a:solidFill>
            </a:endParaRPr>
          </a:p>
        </p:txBody>
      </p:sp>
      <p:sp>
        <p:nvSpPr>
          <p:cNvPr id="82" name="AutoShape 9"/>
          <p:cNvSpPr>
            <a:spLocks noChangeArrowheads="1"/>
          </p:cNvSpPr>
          <p:nvPr/>
        </p:nvSpPr>
        <p:spPr bwMode="auto">
          <a:xfrm>
            <a:off x="2635986" y="3497064"/>
            <a:ext cx="4600310" cy="508000"/>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pPr eaLnBrk="0" hangingPunct="0"/>
            <a:r>
              <a:rPr lang="en-US" altLang="zh-CN" sz="2400" b="1" dirty="0">
                <a:latin typeface="微软雅黑" pitchFamily="34" charset="-122"/>
                <a:ea typeface="微软雅黑" pitchFamily="34" charset="-122"/>
                <a:cs typeface="Arial" pitchFamily="34" charset="0"/>
              </a:rPr>
              <a:t>3</a:t>
            </a:r>
            <a:r>
              <a:rPr lang="en-US" altLang="zh-CN" sz="2400" b="1" dirty="0" smtClean="0">
                <a:latin typeface="微软雅黑" pitchFamily="34" charset="-122"/>
                <a:ea typeface="微软雅黑" pitchFamily="34" charset="-122"/>
                <a:cs typeface="Arial" pitchFamily="34" charset="0"/>
              </a:rPr>
              <a:t>.2  </a:t>
            </a:r>
            <a:r>
              <a:rPr lang="zh-CN" altLang="en-US" sz="2400" b="1" dirty="0" smtClean="0">
                <a:latin typeface="微软雅黑" pitchFamily="34" charset="-122"/>
                <a:ea typeface="微软雅黑" pitchFamily="34" charset="-122"/>
                <a:cs typeface="Arial" pitchFamily="34" charset="0"/>
              </a:rPr>
              <a:t>两</a:t>
            </a:r>
            <a:r>
              <a:rPr lang="zh-CN" altLang="en-US" sz="2400" b="1" dirty="0">
                <a:latin typeface="微软雅黑" pitchFamily="34" charset="-122"/>
                <a:ea typeface="微软雅黑" pitchFamily="34" charset="-122"/>
                <a:cs typeface="Arial" pitchFamily="34" charset="0"/>
              </a:rPr>
              <a:t>项核心技术</a:t>
            </a:r>
            <a:endParaRPr lang="zh-CN" altLang="zh-CN" sz="2400" b="1" dirty="0">
              <a:latin typeface="微软雅黑" pitchFamily="34" charset="-122"/>
              <a:ea typeface="微软雅黑" pitchFamily="34" charset="-122"/>
              <a:cs typeface="Arial" pitchFamily="34" charset="0"/>
            </a:endParaRPr>
          </a:p>
        </p:txBody>
      </p:sp>
      <p:grpSp>
        <p:nvGrpSpPr>
          <p:cNvPr id="5" name="Group 18"/>
          <p:cNvGrpSpPr>
            <a:grpSpLocks/>
          </p:cNvGrpSpPr>
          <p:nvPr/>
        </p:nvGrpSpPr>
        <p:grpSpPr bwMode="auto">
          <a:xfrm>
            <a:off x="2318723" y="3603427"/>
            <a:ext cx="396578" cy="381000"/>
            <a:chOff x="0" y="0"/>
            <a:chExt cx="1615" cy="1615"/>
          </a:xfrm>
        </p:grpSpPr>
        <p:sp>
          <p:nvSpPr>
            <p:cNvPr id="84" name="Oval 19"/>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85" name="Oval 20"/>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86" name="Oval 21"/>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87" name="Oval 22"/>
            <p:cNvSpPr>
              <a:spLocks noChangeArrowheads="1"/>
            </p:cNvSpPr>
            <p:nvPr/>
          </p:nvSpPr>
          <p:spPr bwMode="auto">
            <a:xfrm>
              <a:off x="176" y="17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88" name="Oval 23"/>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89" name="Oval 24"/>
            <p:cNvSpPr>
              <a:spLocks noChangeArrowheads="1"/>
            </p:cNvSpPr>
            <p:nvPr/>
          </p:nvSpPr>
          <p:spPr bwMode="auto">
            <a:xfrm>
              <a:off x="259" y="259"/>
              <a:ext cx="1096" cy="1098"/>
            </a:xfrm>
            <a:prstGeom prst="ellipse">
              <a:avLst/>
            </a:prstGeom>
            <a:solidFill>
              <a:schemeClr val="accent1">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sp>
        <p:nvSpPr>
          <p:cNvPr id="6" name="灯片编号占位符 5"/>
          <p:cNvSpPr>
            <a:spLocks noGrp="1"/>
          </p:cNvSpPr>
          <p:nvPr>
            <p:ph type="sldNum" sz="quarter" idx="12"/>
          </p:nvPr>
        </p:nvSpPr>
        <p:spPr/>
        <p:txBody>
          <a:bodyPr/>
          <a:lstStyle/>
          <a:p>
            <a:fld id="{57F98C0C-FAF2-480B-87BE-9D56BE4863FC}" type="slidenum">
              <a:rPr lang="zh-CN" altLang="en-US" smtClean="0"/>
              <a:pPr/>
              <a:t>81</a:t>
            </a:fld>
            <a:endParaRPr lang="zh-CN" altLang="en-US"/>
          </a:p>
        </p:txBody>
      </p:sp>
    </p:spTree>
    <p:extLst>
      <p:ext uri="{BB962C8B-B14F-4D97-AF65-F5344CB8AC3E}">
        <p14:creationId xmlns:p14="http://schemas.microsoft.com/office/powerpoint/2010/main" xmlns="" val="355774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50"/>
                                        </p:tgtEl>
                                        <p:attrNameLst>
                                          <p:attrName>style.opacity</p:attrName>
                                        </p:attrNameLst>
                                      </p:cBhvr>
                                      <p:to>
                                        <p:strVal val="0.5"/>
                                      </p:to>
                                    </p:set>
                                    <p:animEffect filter="image" prLst="opacity: 0.5">
                                      <p:cBhvr rctx="IE">
                                        <p:cTn id="7" dur="indefinite"/>
                                        <p:tgtEl>
                                          <p:spTgt spid="50"/>
                                        </p:tgtEl>
                                      </p:cBhvr>
                                    </p:animEffect>
                                  </p:childTnLst>
                                </p:cTn>
                              </p:par>
                              <p:par>
                                <p:cTn id="8" presetID="9" presetClass="emph" presetSubtype="0" nodeType="withEffect">
                                  <p:stCondLst>
                                    <p:cond delay="0"/>
                                  </p:stCondLst>
                                  <p:childTnLst>
                                    <p:set>
                                      <p:cBhvr rctx="PPT">
                                        <p:cTn id="9" dur="indefinite"/>
                                        <p:tgtEl>
                                          <p:spTgt spid="2"/>
                                        </p:tgtEl>
                                        <p:attrNameLst>
                                          <p:attrName>style.opacity</p:attrName>
                                        </p:attrNameLst>
                                      </p:cBhvr>
                                      <p:to>
                                        <p:strVal val="0.5"/>
                                      </p:to>
                                    </p:set>
                                    <p:animEffect filter="image" prLst="opacity: 0.5">
                                      <p:cBhvr rctx="IE">
                                        <p:cTn id="10" dur="indefinite"/>
                                        <p:tgtEl>
                                          <p:spTgt spid="2"/>
                                        </p:tgtEl>
                                      </p:cBhvr>
                                    </p:animEffect>
                                  </p:childTnLst>
                                </p:cTn>
                              </p:par>
                              <p:par>
                                <p:cTn id="11" presetID="9" presetClass="emph" presetSubtype="0" grpId="0" nodeType="withEffect">
                                  <p:stCondLst>
                                    <p:cond delay="0"/>
                                  </p:stCondLst>
                                  <p:childTnLst>
                                    <p:set>
                                      <p:cBhvr rctx="PPT">
                                        <p:cTn id="12" dur="indefinite"/>
                                        <p:tgtEl>
                                          <p:spTgt spid="49"/>
                                        </p:tgtEl>
                                        <p:attrNameLst>
                                          <p:attrName>style.opacity</p:attrName>
                                        </p:attrNameLst>
                                      </p:cBhvr>
                                      <p:to>
                                        <p:strVal val="0.5"/>
                                      </p:to>
                                    </p:set>
                                    <p:animEffect filter="image" prLst="opacity: 0.5">
                                      <p:cBhvr rctx="IE">
                                        <p:cTn id="13" dur="indefinite"/>
                                        <p:tgtEl>
                                          <p:spTgt spid="49"/>
                                        </p:tgtEl>
                                      </p:cBhvr>
                                    </p:animEffect>
                                  </p:childTnLst>
                                </p:cTn>
                              </p:par>
                              <p:par>
                                <p:cTn id="14" presetID="9" presetClass="emph" presetSubtype="0" nodeType="withEffect">
                                  <p:stCondLst>
                                    <p:cond delay="0"/>
                                  </p:stCondLst>
                                  <p:childTnLst>
                                    <p:set>
                                      <p:cBhvr rctx="PPT">
                                        <p:cTn id="15" dur="indefinite"/>
                                        <p:tgtEl>
                                          <p:spTgt spid="4"/>
                                        </p:tgtEl>
                                        <p:attrNameLst>
                                          <p:attrName>style.opacity</p:attrName>
                                        </p:attrNameLst>
                                      </p:cBhvr>
                                      <p:to>
                                        <p:strVal val="0.5"/>
                                      </p:to>
                                    </p:set>
                                    <p:animEffect filter="image" prLst="opacity: 0.5">
                                      <p:cBhvr rctx="IE">
                                        <p:cTn id="16"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anose="02010609060101010101" pitchFamily="49" charset="-122"/>
                <a:ea typeface="黑体" panose="02010609060101010101" pitchFamily="49" charset="-122"/>
              </a:rPr>
              <a:t>两</a:t>
            </a:r>
            <a:r>
              <a:rPr lang="zh-CN" altLang="zh-CN" sz="2400" b="1" dirty="0" smtClean="0">
                <a:solidFill>
                  <a:schemeClr val="tx1"/>
                </a:solidFill>
                <a:latin typeface="黑体" panose="02010609060101010101" pitchFamily="49" charset="-122"/>
                <a:ea typeface="黑体" panose="02010609060101010101" pitchFamily="49" charset="-122"/>
              </a:rPr>
              <a:t>项</a:t>
            </a:r>
            <a:r>
              <a:rPr lang="zh-CN" altLang="en-US" sz="2400" b="1" dirty="0" smtClean="0">
                <a:solidFill>
                  <a:schemeClr val="tx1"/>
                </a:solidFill>
                <a:latin typeface="黑体" panose="02010609060101010101" pitchFamily="49" charset="-122"/>
                <a:ea typeface="黑体" panose="02010609060101010101" pitchFamily="49" charset="-122"/>
              </a:rPr>
              <a:t>“互联网</a:t>
            </a:r>
            <a:r>
              <a:rPr lang="en-US" altLang="zh-CN" sz="2400" b="1" dirty="0" smtClean="0">
                <a:solidFill>
                  <a:schemeClr val="tx1"/>
                </a:solidFill>
                <a:latin typeface="黑体" panose="02010609060101010101" pitchFamily="49" charset="-122"/>
                <a:ea typeface="黑体" panose="02010609060101010101" pitchFamily="49" charset="-122"/>
              </a:rPr>
              <a:t>+</a:t>
            </a:r>
            <a:r>
              <a:rPr lang="zh-CN" altLang="en-US" sz="2400" b="1" dirty="0" smtClean="0">
                <a:solidFill>
                  <a:schemeClr val="tx1"/>
                </a:solidFill>
                <a:latin typeface="黑体" panose="02010609060101010101" pitchFamily="49" charset="-122"/>
                <a:ea typeface="黑体" panose="02010609060101010101" pitchFamily="49" charset="-122"/>
              </a:rPr>
              <a:t>”</a:t>
            </a:r>
            <a:r>
              <a:rPr lang="zh-CN" altLang="zh-CN" sz="2400" b="1" dirty="0" smtClean="0">
                <a:solidFill>
                  <a:schemeClr val="tx1"/>
                </a:solidFill>
                <a:latin typeface="黑体" panose="02010609060101010101" pitchFamily="49" charset="-122"/>
                <a:ea typeface="黑体" panose="02010609060101010101" pitchFamily="49" charset="-122"/>
              </a:rPr>
              <a:t>关键技术</a:t>
            </a:r>
            <a:r>
              <a:rPr lang="zh-CN" altLang="en-US" sz="2400" b="1" dirty="0" smtClean="0">
                <a:solidFill>
                  <a:schemeClr val="tx1"/>
                </a:solidFill>
                <a:latin typeface="黑体" panose="02010609060101010101" pitchFamily="49" charset="-122"/>
                <a:ea typeface="黑体" panose="02010609060101010101" pitchFamily="49" charset="-122"/>
              </a:rPr>
              <a:t>的发展目标</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57F98C0C-FAF2-480B-87BE-9D56BE4863FC}" type="slidenum">
              <a:rPr lang="zh-CN" altLang="en-US" smtClean="0"/>
              <a:pPr/>
              <a:t>82</a:t>
            </a:fld>
            <a:endParaRPr lang="zh-CN" altLang="en-US"/>
          </a:p>
        </p:txBody>
      </p:sp>
      <p:pic>
        <p:nvPicPr>
          <p:cNvPr id="55" name="图片 54"/>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a:off x="0" y="1628800"/>
            <a:ext cx="8820472" cy="4968552"/>
          </a:xfrm>
          <a:prstGeom prst="rect">
            <a:avLst/>
          </a:prstGeom>
        </p:spPr>
      </p:pic>
      <p:sp>
        <p:nvSpPr>
          <p:cNvPr id="60" name="矩形 59"/>
          <p:cNvSpPr/>
          <p:nvPr/>
        </p:nvSpPr>
        <p:spPr>
          <a:xfrm>
            <a:off x="2195736" y="3097332"/>
            <a:ext cx="5976664" cy="1496692"/>
          </a:xfrm>
          <a:prstGeom prst="rect">
            <a:avLst/>
          </a:prstGeom>
        </p:spPr>
        <p:txBody>
          <a:bodyPr wrap="square">
            <a:spAutoFit/>
          </a:bodyPr>
          <a:lstStyle/>
          <a:p>
            <a:pPr>
              <a:lnSpc>
                <a:spcPct val="200000"/>
              </a:lnSpc>
            </a:pPr>
            <a:r>
              <a:rPr lang="zh-CN" altLang="zh-CN" sz="1600" b="1" dirty="0" smtClean="0">
                <a:solidFill>
                  <a:schemeClr val="bg1"/>
                </a:solidFill>
                <a:latin typeface="微软雅黑" pitchFamily="34" charset="-122"/>
                <a:ea typeface="微软雅黑" pitchFamily="34" charset="-122"/>
              </a:rPr>
              <a:t>大力扶持顺义区软件与信息技术服务业重点研究物联网、地理信息等两项关键技术，并进行创新发展，支撑“互联网</a:t>
            </a:r>
            <a:r>
              <a:rPr lang="en-US" altLang="zh-CN" sz="1600" b="1" dirty="0" smtClean="0">
                <a:solidFill>
                  <a:schemeClr val="bg1"/>
                </a:solidFill>
                <a:latin typeface="微软雅黑" pitchFamily="34" charset="-122"/>
                <a:ea typeface="微软雅黑" pitchFamily="34" charset="-122"/>
              </a:rPr>
              <a:t>+</a:t>
            </a:r>
            <a:r>
              <a:rPr lang="zh-CN" altLang="zh-CN" sz="1600" b="1" dirty="0" smtClean="0">
                <a:solidFill>
                  <a:schemeClr val="bg1"/>
                </a:solidFill>
                <a:latin typeface="微软雅黑" pitchFamily="34" charset="-122"/>
                <a:ea typeface="微软雅黑" pitchFamily="34" charset="-122"/>
              </a:rPr>
              <a:t>”能力平台和传统产业互联网</a:t>
            </a:r>
            <a:r>
              <a:rPr lang="en-US" altLang="zh-CN" sz="1600" b="1" dirty="0" smtClean="0">
                <a:solidFill>
                  <a:schemeClr val="bg1"/>
                </a:solidFill>
                <a:latin typeface="微软雅黑" pitchFamily="34" charset="-122"/>
                <a:ea typeface="微软雅黑" pitchFamily="34" charset="-122"/>
              </a:rPr>
              <a:t>+</a:t>
            </a:r>
            <a:r>
              <a:rPr lang="zh-CN" altLang="zh-CN" sz="1600" b="1" dirty="0" smtClean="0">
                <a:solidFill>
                  <a:schemeClr val="bg1"/>
                </a:solidFill>
                <a:latin typeface="微软雅黑" pitchFamily="34" charset="-122"/>
                <a:ea typeface="微软雅黑" pitchFamily="34" charset="-122"/>
              </a:rPr>
              <a:t>关键应用。</a:t>
            </a:r>
            <a:endParaRPr lang="zh-CN" altLang="zh-CN" sz="1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131067493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smtClean="0">
                <a:solidFill>
                  <a:schemeClr val="tx1"/>
                </a:solidFill>
                <a:latin typeface="黑体" panose="02010609060101010101" pitchFamily="49" charset="-122"/>
                <a:ea typeface="黑体" panose="02010609060101010101" pitchFamily="49" charset="-122"/>
              </a:rPr>
              <a:t>举措</a:t>
            </a:r>
            <a:r>
              <a:rPr lang="en-US" altLang="zh-CN" sz="2400" b="1" dirty="0" smtClean="0">
                <a:solidFill>
                  <a:schemeClr val="tx1"/>
                </a:solidFill>
                <a:latin typeface="黑体" panose="02010609060101010101" pitchFamily="49" charset="-122"/>
                <a:ea typeface="黑体" panose="02010609060101010101" pitchFamily="49" charset="-122"/>
              </a:rPr>
              <a:t>1</a:t>
            </a:r>
            <a:r>
              <a:rPr lang="zh-CN" altLang="zh-CN" sz="2400" b="1" dirty="0" smtClean="0">
                <a:solidFill>
                  <a:schemeClr val="tx1"/>
                </a:solidFill>
                <a:latin typeface="黑体" panose="02010609060101010101" pitchFamily="49" charset="-122"/>
                <a:ea typeface="黑体" panose="02010609060101010101" pitchFamily="49" charset="-122"/>
              </a:rPr>
              <a:t>：</a:t>
            </a:r>
            <a:r>
              <a:rPr lang="zh-CN" altLang="zh-CN" sz="2400" b="1" dirty="0">
                <a:solidFill>
                  <a:schemeClr val="tx1"/>
                </a:solidFill>
                <a:latin typeface="黑体" panose="02010609060101010101" pitchFamily="49" charset="-122"/>
                <a:ea typeface="黑体" panose="02010609060101010101" pitchFamily="49" charset="-122"/>
              </a:rPr>
              <a:t>鼓励产学研结合发展物联网核心技术</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57F98C0C-FAF2-480B-87BE-9D56BE4863FC}" type="slidenum">
              <a:rPr lang="zh-CN" altLang="en-US" smtClean="0"/>
              <a:pPr/>
              <a:t>83</a:t>
            </a:fld>
            <a:endParaRPr lang="zh-CN" altLang="en-US"/>
          </a:p>
        </p:txBody>
      </p:sp>
      <p:pic>
        <p:nvPicPr>
          <p:cNvPr id="4" name="图片 3" descr="1-1212230K3123G.jpg"/>
          <p:cNvPicPr>
            <a:picLocks noChangeAspect="1"/>
          </p:cNvPicPr>
          <p:nvPr/>
        </p:nvPicPr>
        <p:blipFill>
          <a:blip r:embed="rId2" cstate="print"/>
          <a:srcRect b="9091"/>
          <a:stretch>
            <a:fillRect/>
          </a:stretch>
        </p:blipFill>
        <p:spPr>
          <a:xfrm>
            <a:off x="467544" y="1628800"/>
            <a:ext cx="5328592" cy="4248472"/>
          </a:xfrm>
          <a:prstGeom prst="rect">
            <a:avLst/>
          </a:prstGeom>
        </p:spPr>
      </p:pic>
      <p:sp>
        <p:nvSpPr>
          <p:cNvPr id="8" name="矩形标注 7"/>
          <p:cNvSpPr/>
          <p:nvPr/>
        </p:nvSpPr>
        <p:spPr>
          <a:xfrm rot="5400000">
            <a:off x="5292650" y="2564335"/>
            <a:ext cx="4319342" cy="2592289"/>
          </a:xfrm>
          <a:prstGeom prst="wedgeRectCallout">
            <a:avLst/>
          </a:prstGeom>
          <a:ln w="12700">
            <a:solidFill>
              <a:schemeClr val="accent1">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600"/>
          </a:p>
        </p:txBody>
      </p:sp>
      <p:sp>
        <p:nvSpPr>
          <p:cNvPr id="10" name="TextBox 26"/>
          <p:cNvSpPr txBox="1"/>
          <p:nvPr/>
        </p:nvSpPr>
        <p:spPr>
          <a:xfrm>
            <a:off x="6311810" y="1982157"/>
            <a:ext cx="2364646" cy="3570208"/>
          </a:xfrm>
          <a:prstGeom prst="rect">
            <a:avLst/>
          </a:prstGeom>
          <a:noFill/>
          <a:ln>
            <a:noFill/>
          </a:ln>
        </p:spPr>
        <p:txBody>
          <a:bodyPr wrap="square" rtlCol="0">
            <a:spAutoFit/>
          </a:bodyPr>
          <a:lstStyle/>
          <a:p>
            <a:endParaRPr lang="en-US" altLang="zh-CN" sz="1600" dirty="0" smtClean="0"/>
          </a:p>
          <a:p>
            <a:pPr>
              <a:lnSpc>
                <a:spcPct val="150000"/>
              </a:lnSpc>
            </a:pPr>
            <a:r>
              <a:rPr lang="zh-CN" altLang="zh-CN" sz="1400" dirty="0" smtClean="0">
                <a:latin typeface="微软雅黑" pitchFamily="34" charset="-122"/>
                <a:ea typeface="微软雅黑" pitchFamily="34" charset="-122"/>
              </a:rPr>
              <a:t>大学科研院所在射频识别技术、传感器技术、</a:t>
            </a:r>
            <a:r>
              <a:rPr lang="zh-CN" altLang="en-US" sz="1400" dirty="0" smtClean="0">
                <a:latin typeface="微软雅黑" pitchFamily="34" charset="-122"/>
                <a:ea typeface="微软雅黑" pitchFamily="34" charset="-122"/>
              </a:rPr>
              <a:t>全球定位系统</a:t>
            </a:r>
            <a:r>
              <a:rPr lang="zh-CN" altLang="zh-CN" sz="1400" dirty="0" smtClean="0">
                <a:latin typeface="微软雅黑" pitchFamily="34" charset="-122"/>
                <a:ea typeface="微软雅黑" pitchFamily="34" charset="-122"/>
              </a:rPr>
              <a:t>、红外感应器、激光扫描器、气体感应器等物联网关键领域已经深耕多年，扶持鼓励区内软件与信息技术服务业与大学科研院所合作，迅速将院所的研究成果转换成生产力，产生商业价值和社会效益</a:t>
            </a:r>
            <a:r>
              <a:rPr lang="zh-CN" altLang="zh-CN" sz="1400" dirty="0" smtClean="0"/>
              <a:t>。</a:t>
            </a:r>
            <a:endParaRPr lang="zh-CN" altLang="zh-CN" sz="1400" dirty="0">
              <a:solidFill>
                <a:schemeClr val="dk1"/>
              </a:solidFill>
              <a:latin typeface="微软雅黑" pitchFamily="34" charset="-122"/>
              <a:ea typeface="微软雅黑" pitchFamily="34" charset="-122"/>
            </a:endParaRPr>
          </a:p>
        </p:txBody>
      </p:sp>
    </p:spTree>
    <p:extLst>
      <p:ext uri="{BB962C8B-B14F-4D97-AF65-F5344CB8AC3E}">
        <p14:creationId xmlns:p14="http://schemas.microsoft.com/office/powerpoint/2010/main" xmlns="" val="197765345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latin typeface="黑体" panose="02010609060101010101" pitchFamily="49" charset="-122"/>
                <a:ea typeface="黑体" panose="02010609060101010101" pitchFamily="49" charset="-122"/>
              </a:rPr>
              <a:t>举措</a:t>
            </a:r>
            <a:r>
              <a:rPr lang="en-US" altLang="zh-CN" sz="2400" b="1" dirty="0" smtClean="0">
                <a:solidFill>
                  <a:schemeClr val="tx1"/>
                </a:solidFill>
                <a:latin typeface="黑体" panose="02010609060101010101" pitchFamily="49" charset="-122"/>
                <a:ea typeface="黑体" panose="02010609060101010101" pitchFamily="49" charset="-122"/>
              </a:rPr>
              <a:t>2</a:t>
            </a:r>
            <a:r>
              <a:rPr lang="zh-CN" altLang="en-US" sz="2400" b="1" dirty="0" smtClean="0">
                <a:solidFill>
                  <a:schemeClr val="tx1"/>
                </a:solidFill>
                <a:latin typeface="黑体" panose="02010609060101010101" pitchFamily="49" charset="-122"/>
                <a:ea typeface="黑体" panose="02010609060101010101" pitchFamily="49" charset="-122"/>
              </a:rPr>
              <a:t>：地理信息技术</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57F98C0C-FAF2-480B-87BE-9D56BE4863FC}" type="slidenum">
              <a:rPr lang="zh-CN" altLang="en-US" smtClean="0"/>
              <a:pPr/>
              <a:t>84</a:t>
            </a:fld>
            <a:endParaRPr lang="zh-CN" altLang="en-US"/>
          </a:p>
        </p:txBody>
      </p:sp>
      <p:pic>
        <p:nvPicPr>
          <p:cNvPr id="10" name="图片 9" descr="1453c0a33d73aab.jpg"/>
          <p:cNvPicPr>
            <a:picLocks noChangeAspect="1"/>
          </p:cNvPicPr>
          <p:nvPr/>
        </p:nvPicPr>
        <p:blipFill>
          <a:blip r:embed="rId2" cstate="print"/>
          <a:stretch>
            <a:fillRect/>
          </a:stretch>
        </p:blipFill>
        <p:spPr>
          <a:xfrm>
            <a:off x="539552" y="2204864"/>
            <a:ext cx="3528392" cy="2952328"/>
          </a:xfrm>
          <a:prstGeom prst="rect">
            <a:avLst/>
          </a:prstGeom>
        </p:spPr>
      </p:pic>
      <p:grpSp>
        <p:nvGrpSpPr>
          <p:cNvPr id="12" name="组合 11"/>
          <p:cNvGrpSpPr/>
          <p:nvPr/>
        </p:nvGrpSpPr>
        <p:grpSpPr>
          <a:xfrm rot="5400000">
            <a:off x="4067948" y="2420893"/>
            <a:ext cx="3960436" cy="2808310"/>
            <a:chOff x="6097866" y="2325767"/>
            <a:chExt cx="3190216" cy="2224585"/>
          </a:xfrm>
        </p:grpSpPr>
        <p:sp>
          <p:nvSpPr>
            <p:cNvPr id="13" name="矩形标注 12"/>
            <p:cNvSpPr/>
            <p:nvPr/>
          </p:nvSpPr>
          <p:spPr>
            <a:xfrm>
              <a:off x="6121801" y="2325767"/>
              <a:ext cx="3166281" cy="2224585"/>
            </a:xfrm>
            <a:prstGeom prst="wedgeRectCallout">
              <a:avLst/>
            </a:prstGeom>
            <a:ln w="12700">
              <a:solidFill>
                <a:schemeClr val="accent1">
                  <a:lumMod val="20000"/>
                  <a:lumOff val="80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600"/>
            </a:p>
          </p:txBody>
        </p:sp>
        <p:sp>
          <p:nvSpPr>
            <p:cNvPr id="14" name="TextBox 26"/>
            <p:cNvSpPr txBox="1"/>
            <p:nvPr/>
          </p:nvSpPr>
          <p:spPr>
            <a:xfrm rot="16200000">
              <a:off x="6456558" y="2024118"/>
              <a:ext cx="2158496" cy="2875879"/>
            </a:xfrm>
            <a:prstGeom prst="rect">
              <a:avLst/>
            </a:prstGeom>
            <a:noFill/>
            <a:ln>
              <a:noFill/>
            </a:ln>
          </p:spPr>
          <p:txBody>
            <a:bodyPr wrap="square" rtlCol="0">
              <a:spAutoFit/>
            </a:bodyPr>
            <a:lstStyle/>
            <a:p>
              <a:endParaRPr lang="en-US" altLang="zh-CN" sz="1600" dirty="0" smtClean="0"/>
            </a:p>
            <a:p>
              <a:pPr>
                <a:lnSpc>
                  <a:spcPct val="150000"/>
                </a:lnSpc>
              </a:pPr>
              <a:r>
                <a:rPr lang="zh-CN" altLang="zh-CN" sz="1400" dirty="0" smtClean="0">
                  <a:latin typeface="微软雅黑" pitchFamily="34" charset="-122"/>
                  <a:ea typeface="微软雅黑" pitchFamily="34" charset="-122"/>
                </a:rPr>
                <a:t>扶持地理信息产业创新发展遥感遥测、全球定位、测绘、虚拟仿真等技术，建立顺义市三维空间地理信息，对城市楼宇、道路、地下管线、文教卫生设施、国土资源等全面数字化、虚拟化，为政府、企事业单位以及市民提供可定制的个性化地理信息服务。为智慧城市、车联网、智慧物流等提供地理信息支撑。</a:t>
              </a:r>
              <a:endParaRPr lang="zh-CN" altLang="zh-CN" sz="1600" dirty="0">
                <a:latin typeface="微软雅黑" pitchFamily="34" charset="-122"/>
                <a:ea typeface="微软雅黑" pitchFamily="34" charset="-122"/>
              </a:endParaRPr>
            </a:p>
          </p:txBody>
        </p:sp>
      </p:grpSp>
    </p:spTree>
    <p:extLst>
      <p:ext uri="{BB962C8B-B14F-4D97-AF65-F5344CB8AC3E}">
        <p14:creationId xmlns:p14="http://schemas.microsoft.com/office/powerpoint/2010/main" xmlns="" val="220320374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54868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黑体" panose="02010609060101010101" pitchFamily="49" charset="-122"/>
                <a:ea typeface="黑体" panose="02010609060101010101" pitchFamily="49" charset="-122"/>
              </a:rPr>
              <a:t>顺义区“互联网</a:t>
            </a:r>
            <a:r>
              <a:rPr lang="en-US" altLang="zh-CN" sz="2400" b="1" dirty="0">
                <a:solidFill>
                  <a:schemeClr val="tx1"/>
                </a:solidFill>
                <a:latin typeface="黑体" panose="02010609060101010101" pitchFamily="49" charset="-122"/>
                <a:ea typeface="黑体" panose="02010609060101010101" pitchFamily="49" charset="-122"/>
              </a:rPr>
              <a:t>+</a:t>
            </a:r>
            <a:r>
              <a:rPr lang="zh-CN" altLang="en-US" sz="2400" b="1" dirty="0">
                <a:solidFill>
                  <a:schemeClr val="tx1"/>
                </a:solidFill>
                <a:latin typeface="黑体" panose="02010609060101010101" pitchFamily="49" charset="-122"/>
                <a:ea typeface="黑体" panose="02010609060101010101" pitchFamily="49" charset="-122"/>
              </a:rPr>
              <a:t>”发展</a:t>
            </a:r>
            <a:r>
              <a:rPr lang="zh-CN" altLang="en-US" sz="2400" b="1" dirty="0" smtClean="0">
                <a:solidFill>
                  <a:schemeClr val="tx1"/>
                </a:solidFill>
                <a:latin typeface="黑体" panose="02010609060101010101" pitchFamily="49" charset="-122"/>
                <a:ea typeface="黑体" panose="02010609060101010101" pitchFamily="49" charset="-122"/>
              </a:rPr>
              <a:t>规划的一三五工程</a:t>
            </a:r>
            <a:endParaRPr lang="en-US" altLang="zh-CN" sz="2400" b="1" dirty="0">
              <a:solidFill>
                <a:schemeClr val="tx1"/>
              </a:solidFill>
              <a:latin typeface="黑体" panose="02010609060101010101" pitchFamily="49" charset="-122"/>
              <a:ea typeface="黑体" panose="02010609060101010101" pitchFamily="49" charset="-122"/>
            </a:endParaRPr>
          </a:p>
        </p:txBody>
      </p:sp>
      <p:sp>
        <p:nvSpPr>
          <p:cNvPr id="46" name="AutoShape 4"/>
          <p:cNvSpPr>
            <a:spLocks noChangeArrowheads="1"/>
          </p:cNvSpPr>
          <p:nvPr/>
        </p:nvSpPr>
        <p:spPr bwMode="auto">
          <a:xfrm rot="5400000">
            <a:off x="-2324237" y="1378087"/>
            <a:ext cx="4824413" cy="4963840"/>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noFill/>
            <a:miter lim="800000"/>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47" name="AutoShape 5"/>
          <p:cNvSpPr>
            <a:spLocks noChangeArrowheads="1"/>
          </p:cNvSpPr>
          <p:nvPr/>
        </p:nvSpPr>
        <p:spPr bwMode="auto">
          <a:xfrm rot="5400000" flipH="1">
            <a:off x="-1916588" y="1831056"/>
            <a:ext cx="4032250" cy="4088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FFC000">
              <a:alpha val="40000"/>
            </a:srgbClr>
          </a:solidFill>
          <a:ln w="9525">
            <a:noFill/>
            <a:miter lim="800000"/>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49" name="AutoShape 7"/>
          <p:cNvSpPr>
            <a:spLocks noChangeArrowheads="1"/>
          </p:cNvSpPr>
          <p:nvPr/>
        </p:nvSpPr>
        <p:spPr bwMode="auto">
          <a:xfrm>
            <a:off x="2402031" y="4793208"/>
            <a:ext cx="4600310" cy="508000"/>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pPr eaLnBrk="0" hangingPunct="0"/>
            <a:r>
              <a:rPr lang="en-US" altLang="zh-CN" sz="2400" b="1" dirty="0" smtClean="0">
                <a:latin typeface="微软雅黑" pitchFamily="34" charset="-122"/>
                <a:ea typeface="微软雅黑" pitchFamily="34" charset="-122"/>
                <a:cs typeface="Arial" pitchFamily="34" charset="0"/>
              </a:rPr>
              <a:t>3.3   </a:t>
            </a:r>
            <a:r>
              <a:rPr lang="zh-CN" altLang="en-US" sz="2400" b="1" dirty="0" smtClean="0">
                <a:latin typeface="微软雅黑" pitchFamily="34" charset="-122"/>
                <a:ea typeface="微软雅黑" pitchFamily="34" charset="-122"/>
                <a:cs typeface="Arial" pitchFamily="34" charset="0"/>
              </a:rPr>
              <a:t>三</a:t>
            </a:r>
            <a:r>
              <a:rPr lang="zh-CN" altLang="en-US" sz="2400" b="1" dirty="0">
                <a:latin typeface="微软雅黑" pitchFamily="34" charset="-122"/>
                <a:ea typeface="微软雅黑" pitchFamily="34" charset="-122"/>
                <a:cs typeface="Arial" pitchFamily="34" charset="0"/>
              </a:rPr>
              <a:t>大产业</a:t>
            </a:r>
            <a:r>
              <a:rPr lang="zh-CN" altLang="en-US" sz="2400" b="1" dirty="0" smtClean="0">
                <a:latin typeface="微软雅黑" pitchFamily="34" charset="-122"/>
                <a:ea typeface="微软雅黑" pitchFamily="34" charset="-122"/>
                <a:cs typeface="Arial" pitchFamily="34" charset="0"/>
              </a:rPr>
              <a:t>应用</a:t>
            </a:r>
            <a:endParaRPr lang="zh-CN" altLang="zh-CN" sz="2400" b="1" dirty="0">
              <a:latin typeface="微软雅黑" pitchFamily="34" charset="-122"/>
              <a:ea typeface="微软雅黑" pitchFamily="34" charset="-122"/>
              <a:cs typeface="Arial" pitchFamily="34" charset="0"/>
            </a:endParaRPr>
          </a:p>
        </p:txBody>
      </p:sp>
      <p:sp>
        <p:nvSpPr>
          <p:cNvPr id="50" name="AutoShape 9"/>
          <p:cNvSpPr>
            <a:spLocks noChangeArrowheads="1"/>
          </p:cNvSpPr>
          <p:nvPr/>
        </p:nvSpPr>
        <p:spPr bwMode="auto">
          <a:xfrm>
            <a:off x="2296975" y="2204864"/>
            <a:ext cx="4600310" cy="508000"/>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pPr eaLnBrk="0" hangingPunct="0"/>
            <a:r>
              <a:rPr lang="en-US" altLang="zh-CN" sz="2400" b="1" dirty="0" smtClean="0">
                <a:latin typeface="微软雅黑" pitchFamily="34" charset="-122"/>
                <a:ea typeface="微软雅黑" pitchFamily="34" charset="-122"/>
                <a:cs typeface="Arial" pitchFamily="34" charset="0"/>
              </a:rPr>
              <a:t>3.1  </a:t>
            </a:r>
            <a:r>
              <a:rPr lang="zh-CN" altLang="en-US" sz="2400" b="1" dirty="0" smtClean="0">
                <a:latin typeface="微软雅黑" pitchFamily="34" charset="-122"/>
                <a:ea typeface="微软雅黑" pitchFamily="34" charset="-122"/>
                <a:cs typeface="Arial" pitchFamily="34" charset="0"/>
              </a:rPr>
              <a:t>一个“互联网</a:t>
            </a:r>
            <a:r>
              <a:rPr lang="en-US" altLang="zh-CN" sz="2400" b="1" dirty="0" smtClean="0">
                <a:latin typeface="微软雅黑" pitchFamily="34" charset="-122"/>
                <a:ea typeface="微软雅黑" pitchFamily="34" charset="-122"/>
                <a:cs typeface="Arial" pitchFamily="34" charset="0"/>
              </a:rPr>
              <a:t>+”</a:t>
            </a:r>
            <a:r>
              <a:rPr lang="zh-CN" altLang="en-US" sz="2400" b="1" dirty="0" smtClean="0">
                <a:latin typeface="微软雅黑" pitchFamily="34" charset="-122"/>
                <a:ea typeface="微软雅黑" pitchFamily="34" charset="-122"/>
                <a:cs typeface="Arial" pitchFamily="34" charset="0"/>
              </a:rPr>
              <a:t>能力平台</a:t>
            </a:r>
            <a:endParaRPr lang="zh-CN" altLang="zh-CN" sz="2400" b="1" dirty="0">
              <a:latin typeface="微软雅黑" pitchFamily="34" charset="-122"/>
              <a:ea typeface="微软雅黑" pitchFamily="34" charset="-122"/>
              <a:cs typeface="Arial" pitchFamily="34" charset="0"/>
            </a:endParaRPr>
          </a:p>
        </p:txBody>
      </p:sp>
      <p:grpSp>
        <p:nvGrpSpPr>
          <p:cNvPr id="59" name="Group 18"/>
          <p:cNvGrpSpPr>
            <a:grpSpLocks/>
          </p:cNvGrpSpPr>
          <p:nvPr/>
        </p:nvGrpSpPr>
        <p:grpSpPr bwMode="auto">
          <a:xfrm>
            <a:off x="1979712" y="2311227"/>
            <a:ext cx="396578" cy="381000"/>
            <a:chOff x="0" y="0"/>
            <a:chExt cx="1615" cy="1615"/>
          </a:xfrm>
        </p:grpSpPr>
        <p:sp>
          <p:nvSpPr>
            <p:cNvPr id="60" name="Oval 19"/>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1" name="Oval 20"/>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2" name="Oval 21"/>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63" name="Oval 22"/>
            <p:cNvSpPr>
              <a:spLocks noChangeArrowheads="1"/>
            </p:cNvSpPr>
            <p:nvPr/>
          </p:nvSpPr>
          <p:spPr bwMode="auto">
            <a:xfrm>
              <a:off x="176" y="17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4" name="Oval 23"/>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65" name="Oval 24"/>
            <p:cNvSpPr>
              <a:spLocks noChangeArrowheads="1"/>
            </p:cNvSpPr>
            <p:nvPr/>
          </p:nvSpPr>
          <p:spPr bwMode="auto">
            <a:xfrm>
              <a:off x="259" y="259"/>
              <a:ext cx="1096" cy="1098"/>
            </a:xfrm>
            <a:prstGeom prst="ellipse">
              <a:avLst/>
            </a:prstGeom>
            <a:solidFill>
              <a:schemeClr val="accent1">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grpSp>
        <p:nvGrpSpPr>
          <p:cNvPr id="66" name="Group 32"/>
          <p:cNvGrpSpPr>
            <a:grpSpLocks/>
          </p:cNvGrpSpPr>
          <p:nvPr/>
        </p:nvGrpSpPr>
        <p:grpSpPr bwMode="auto">
          <a:xfrm>
            <a:off x="2051720" y="4894808"/>
            <a:ext cx="396578" cy="381000"/>
            <a:chOff x="0" y="0"/>
            <a:chExt cx="1615" cy="1615"/>
          </a:xfrm>
        </p:grpSpPr>
        <p:sp>
          <p:nvSpPr>
            <p:cNvPr id="67" name="Oval 33"/>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8" name="Oval 34"/>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9" name="Oval 35"/>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70" name="Oval 36"/>
            <p:cNvSpPr>
              <a:spLocks noChangeArrowheads="1"/>
            </p:cNvSpPr>
            <p:nvPr/>
          </p:nvSpPr>
          <p:spPr bwMode="auto">
            <a:xfrm>
              <a:off x="176" y="176"/>
              <a:ext cx="1262" cy="1264"/>
            </a:xfrm>
            <a:prstGeom prst="ellipse">
              <a:avLst/>
            </a:prstGeom>
            <a:gradFill rotWithShape="1">
              <a:gsLst>
                <a:gs pos="0">
                  <a:srgbClr val="000000"/>
                </a:gs>
                <a:gs pos="100000">
                  <a:srgbClr val="8D67E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71" name="Oval 37"/>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72" name="Oval 38"/>
            <p:cNvSpPr>
              <a:spLocks noChangeArrowheads="1"/>
            </p:cNvSpPr>
            <p:nvPr/>
          </p:nvSpPr>
          <p:spPr bwMode="auto">
            <a:xfrm>
              <a:off x="259" y="259"/>
              <a:ext cx="1096" cy="1098"/>
            </a:xfrm>
            <a:prstGeom prst="ellipse">
              <a:avLst/>
            </a:pr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sp>
        <p:nvSpPr>
          <p:cNvPr id="80" name="TextBox 79"/>
          <p:cNvSpPr txBox="1"/>
          <p:nvPr/>
        </p:nvSpPr>
        <p:spPr>
          <a:xfrm>
            <a:off x="855164" y="3068960"/>
            <a:ext cx="553998" cy="2016224"/>
          </a:xfrm>
          <a:prstGeom prst="rect">
            <a:avLst/>
          </a:prstGeom>
          <a:noFill/>
        </p:spPr>
        <p:txBody>
          <a:bodyPr vert="eaVert" wrap="square" rtlCol="0">
            <a:spAutoFit/>
          </a:bodyPr>
          <a:lstStyle/>
          <a:p>
            <a:r>
              <a:rPr lang="zh-CN" altLang="en-US" sz="2400" b="1" dirty="0" smtClean="0">
                <a:solidFill>
                  <a:schemeClr val="bg1"/>
                </a:solidFill>
                <a:latin typeface="微软雅黑" pitchFamily="34" charset="-122"/>
                <a:ea typeface="微软雅黑" pitchFamily="34" charset="-122"/>
              </a:rPr>
              <a:t>规  划  内  容</a:t>
            </a:r>
            <a:endParaRPr lang="zh-CN" altLang="en-US" sz="2400" b="1" dirty="0">
              <a:solidFill>
                <a:schemeClr val="bg1"/>
              </a:solidFill>
              <a:latin typeface="微软雅黑" pitchFamily="34" charset="-122"/>
              <a:ea typeface="微软雅黑" pitchFamily="34" charset="-122"/>
            </a:endParaRPr>
          </a:p>
        </p:txBody>
      </p:sp>
      <p:sp>
        <p:nvSpPr>
          <p:cNvPr id="81" name="TextBox 80"/>
          <p:cNvSpPr txBox="1"/>
          <p:nvPr/>
        </p:nvSpPr>
        <p:spPr>
          <a:xfrm rot="16200000">
            <a:off x="816403" y="2243626"/>
            <a:ext cx="553998" cy="764507"/>
          </a:xfrm>
          <a:prstGeom prst="rect">
            <a:avLst/>
          </a:prstGeom>
          <a:noFill/>
        </p:spPr>
        <p:txBody>
          <a:bodyPr vert="eaVert" wrap="square" rtlCol="0">
            <a:spAutoFit/>
          </a:bodyPr>
          <a:lstStyle>
            <a:defPPr>
              <a:defRPr lang="zh-CN"/>
            </a:defPPr>
            <a:lvl1pPr>
              <a:defRPr sz="2400" b="1">
                <a:latin typeface="微软雅黑" pitchFamily="34" charset="-122"/>
                <a:ea typeface="微软雅黑" pitchFamily="34" charset="-122"/>
              </a:defRPr>
            </a:lvl1pPr>
          </a:lstStyle>
          <a:p>
            <a:pPr algn="ctr"/>
            <a:r>
              <a:rPr lang="en-US" altLang="zh-CN" dirty="0">
                <a:solidFill>
                  <a:schemeClr val="bg1"/>
                </a:solidFill>
              </a:rPr>
              <a:t>3</a:t>
            </a:r>
            <a:r>
              <a:rPr lang="en-US" altLang="zh-CN" dirty="0" smtClean="0">
                <a:solidFill>
                  <a:schemeClr val="bg1"/>
                </a:solidFill>
              </a:rPr>
              <a:t>.0</a:t>
            </a:r>
            <a:endParaRPr lang="zh-CN" altLang="en-US" dirty="0">
              <a:solidFill>
                <a:schemeClr val="bg1"/>
              </a:solidFill>
            </a:endParaRPr>
          </a:p>
        </p:txBody>
      </p:sp>
      <p:sp>
        <p:nvSpPr>
          <p:cNvPr id="82" name="AutoShape 9"/>
          <p:cNvSpPr>
            <a:spLocks noChangeArrowheads="1"/>
          </p:cNvSpPr>
          <p:nvPr/>
        </p:nvSpPr>
        <p:spPr bwMode="auto">
          <a:xfrm>
            <a:off x="2635986" y="3497064"/>
            <a:ext cx="4600310" cy="508000"/>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pPr eaLnBrk="0" hangingPunct="0"/>
            <a:r>
              <a:rPr lang="en-US" altLang="zh-CN" sz="2400" b="1" dirty="0" smtClean="0">
                <a:latin typeface="微软雅黑" pitchFamily="34" charset="-122"/>
                <a:ea typeface="微软雅黑" pitchFamily="34" charset="-122"/>
                <a:cs typeface="Arial" pitchFamily="34" charset="0"/>
              </a:rPr>
              <a:t>3.2  </a:t>
            </a:r>
            <a:r>
              <a:rPr lang="zh-CN" altLang="en-US" sz="2400" b="1" dirty="0">
                <a:latin typeface="微软雅黑" pitchFamily="34" charset="-122"/>
                <a:ea typeface="微软雅黑" pitchFamily="34" charset="-122"/>
                <a:cs typeface="Arial" pitchFamily="34" charset="0"/>
              </a:rPr>
              <a:t>两</a:t>
            </a:r>
            <a:r>
              <a:rPr lang="zh-CN" altLang="en-US" sz="2400" b="1" dirty="0" smtClean="0">
                <a:latin typeface="微软雅黑" pitchFamily="34" charset="-122"/>
                <a:ea typeface="微软雅黑" pitchFamily="34" charset="-122"/>
                <a:cs typeface="Arial" pitchFamily="34" charset="0"/>
              </a:rPr>
              <a:t>项</a:t>
            </a:r>
            <a:r>
              <a:rPr lang="zh-CN" altLang="en-US" sz="2400" b="1" dirty="0">
                <a:latin typeface="微软雅黑" pitchFamily="34" charset="-122"/>
                <a:ea typeface="微软雅黑" pitchFamily="34" charset="-122"/>
                <a:cs typeface="Arial" pitchFamily="34" charset="0"/>
              </a:rPr>
              <a:t>核心技术</a:t>
            </a:r>
            <a:endParaRPr lang="zh-CN" altLang="zh-CN" sz="2400" b="1" dirty="0">
              <a:latin typeface="微软雅黑" pitchFamily="34" charset="-122"/>
              <a:ea typeface="微软雅黑" pitchFamily="34" charset="-122"/>
              <a:cs typeface="Arial" pitchFamily="34" charset="0"/>
            </a:endParaRPr>
          </a:p>
        </p:txBody>
      </p:sp>
      <p:grpSp>
        <p:nvGrpSpPr>
          <p:cNvPr id="83" name="Group 18"/>
          <p:cNvGrpSpPr>
            <a:grpSpLocks/>
          </p:cNvGrpSpPr>
          <p:nvPr/>
        </p:nvGrpSpPr>
        <p:grpSpPr bwMode="auto">
          <a:xfrm>
            <a:off x="2318723" y="3603427"/>
            <a:ext cx="396578" cy="381000"/>
            <a:chOff x="0" y="0"/>
            <a:chExt cx="1615" cy="1615"/>
          </a:xfrm>
        </p:grpSpPr>
        <p:sp>
          <p:nvSpPr>
            <p:cNvPr id="84" name="Oval 19"/>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85" name="Oval 20"/>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86" name="Oval 21"/>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87" name="Oval 22"/>
            <p:cNvSpPr>
              <a:spLocks noChangeArrowheads="1"/>
            </p:cNvSpPr>
            <p:nvPr/>
          </p:nvSpPr>
          <p:spPr bwMode="auto">
            <a:xfrm>
              <a:off x="176" y="17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88" name="Oval 23"/>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89" name="Oval 24"/>
            <p:cNvSpPr>
              <a:spLocks noChangeArrowheads="1"/>
            </p:cNvSpPr>
            <p:nvPr/>
          </p:nvSpPr>
          <p:spPr bwMode="auto">
            <a:xfrm>
              <a:off x="259" y="259"/>
              <a:ext cx="1096" cy="1098"/>
            </a:xfrm>
            <a:prstGeom prst="ellipse">
              <a:avLst/>
            </a:prstGeom>
            <a:solidFill>
              <a:schemeClr val="accent1">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sp>
        <p:nvSpPr>
          <p:cNvPr id="2" name="灯片编号占位符 1"/>
          <p:cNvSpPr>
            <a:spLocks noGrp="1"/>
          </p:cNvSpPr>
          <p:nvPr>
            <p:ph type="sldNum" sz="quarter" idx="12"/>
          </p:nvPr>
        </p:nvSpPr>
        <p:spPr/>
        <p:txBody>
          <a:bodyPr/>
          <a:lstStyle/>
          <a:p>
            <a:fld id="{57F98C0C-FAF2-480B-87BE-9D56BE4863FC}" type="slidenum">
              <a:rPr lang="zh-CN" altLang="en-US" smtClean="0"/>
              <a:pPr/>
              <a:t>85</a:t>
            </a:fld>
            <a:endParaRPr lang="zh-CN" altLang="en-US"/>
          </a:p>
        </p:txBody>
      </p:sp>
    </p:spTree>
    <p:extLst>
      <p:ext uri="{BB962C8B-B14F-4D97-AF65-F5344CB8AC3E}">
        <p14:creationId xmlns:p14="http://schemas.microsoft.com/office/powerpoint/2010/main" xmlns="" val="694057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50"/>
                                        </p:tgtEl>
                                        <p:attrNameLst>
                                          <p:attrName>style.opacity</p:attrName>
                                        </p:attrNameLst>
                                      </p:cBhvr>
                                      <p:to>
                                        <p:strVal val="0.5"/>
                                      </p:to>
                                    </p:set>
                                    <p:animEffect filter="image" prLst="opacity: 0.5">
                                      <p:cBhvr rctx="IE">
                                        <p:cTn id="7" dur="indefinite"/>
                                        <p:tgtEl>
                                          <p:spTgt spid="50"/>
                                        </p:tgtEl>
                                      </p:cBhvr>
                                    </p:animEffect>
                                  </p:childTnLst>
                                </p:cTn>
                              </p:par>
                              <p:par>
                                <p:cTn id="8" presetID="9" presetClass="emph" presetSubtype="0" nodeType="withEffect">
                                  <p:stCondLst>
                                    <p:cond delay="0"/>
                                  </p:stCondLst>
                                  <p:childTnLst>
                                    <p:set>
                                      <p:cBhvr rctx="PPT">
                                        <p:cTn id="9" dur="indefinite"/>
                                        <p:tgtEl>
                                          <p:spTgt spid="59"/>
                                        </p:tgtEl>
                                        <p:attrNameLst>
                                          <p:attrName>style.opacity</p:attrName>
                                        </p:attrNameLst>
                                      </p:cBhvr>
                                      <p:to>
                                        <p:strVal val="0.5"/>
                                      </p:to>
                                    </p:set>
                                    <p:animEffect filter="image" prLst="opacity: 0.5">
                                      <p:cBhvr rctx="IE">
                                        <p:cTn id="10" dur="indefinite"/>
                                        <p:tgtEl>
                                          <p:spTgt spid="59"/>
                                        </p:tgtEl>
                                      </p:cBhvr>
                                    </p:animEffect>
                                  </p:childTnLst>
                                </p:cTn>
                              </p:par>
                              <p:par>
                                <p:cTn id="11" presetID="9" presetClass="emph" presetSubtype="0" grpId="0" nodeType="withEffect">
                                  <p:stCondLst>
                                    <p:cond delay="0"/>
                                  </p:stCondLst>
                                  <p:childTnLst>
                                    <p:set>
                                      <p:cBhvr rctx="PPT">
                                        <p:cTn id="12" dur="indefinite"/>
                                        <p:tgtEl>
                                          <p:spTgt spid="82"/>
                                        </p:tgtEl>
                                        <p:attrNameLst>
                                          <p:attrName>style.opacity</p:attrName>
                                        </p:attrNameLst>
                                      </p:cBhvr>
                                      <p:to>
                                        <p:strVal val="0.5"/>
                                      </p:to>
                                    </p:set>
                                    <p:animEffect filter="image" prLst="opacity: 0.5">
                                      <p:cBhvr rctx="IE">
                                        <p:cTn id="13" dur="indefinite"/>
                                        <p:tgtEl>
                                          <p:spTgt spid="82"/>
                                        </p:tgtEl>
                                      </p:cBhvr>
                                    </p:animEffect>
                                  </p:childTnLst>
                                </p:cTn>
                              </p:par>
                              <p:par>
                                <p:cTn id="14" presetID="9" presetClass="emph" presetSubtype="0" nodeType="withEffect">
                                  <p:stCondLst>
                                    <p:cond delay="0"/>
                                  </p:stCondLst>
                                  <p:childTnLst>
                                    <p:set>
                                      <p:cBhvr rctx="PPT">
                                        <p:cTn id="15" dur="indefinite"/>
                                        <p:tgtEl>
                                          <p:spTgt spid="83"/>
                                        </p:tgtEl>
                                        <p:attrNameLst>
                                          <p:attrName>style.opacity</p:attrName>
                                        </p:attrNameLst>
                                      </p:cBhvr>
                                      <p:to>
                                        <p:strVal val="0.5"/>
                                      </p:to>
                                    </p:set>
                                    <p:animEffect filter="image" prLst="opacity: 0.5">
                                      <p:cBhvr rctx="IE">
                                        <p:cTn id="16" dur="indefinite"/>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8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latin typeface="黑体" panose="02010609060101010101" pitchFamily="49" charset="-122"/>
                <a:ea typeface="黑体" panose="02010609060101010101" pitchFamily="49" charset="-122"/>
              </a:rPr>
              <a:t>三个传统产业“互联网</a:t>
            </a:r>
            <a:r>
              <a:rPr lang="en-US" altLang="zh-CN" sz="2400" b="1" dirty="0" smtClean="0">
                <a:solidFill>
                  <a:schemeClr val="tx1"/>
                </a:solidFill>
                <a:latin typeface="黑体" panose="02010609060101010101" pitchFamily="49" charset="-122"/>
                <a:ea typeface="黑体" panose="02010609060101010101" pitchFamily="49" charset="-122"/>
              </a:rPr>
              <a:t>+</a:t>
            </a:r>
            <a:r>
              <a:rPr lang="zh-CN" altLang="en-US" sz="2400" b="1" dirty="0" smtClean="0">
                <a:solidFill>
                  <a:schemeClr val="tx1"/>
                </a:solidFill>
                <a:latin typeface="黑体" panose="02010609060101010101" pitchFamily="49" charset="-122"/>
                <a:ea typeface="黑体" panose="02010609060101010101" pitchFamily="49" charset="-122"/>
              </a:rPr>
              <a:t>”</a:t>
            </a:r>
            <a:r>
              <a:rPr lang="zh-CN" altLang="en-US" sz="2400" b="1" dirty="0">
                <a:solidFill>
                  <a:schemeClr val="tx1"/>
                </a:solidFill>
                <a:latin typeface="黑体" panose="02010609060101010101" pitchFamily="49" charset="-122"/>
                <a:ea typeface="黑体" panose="02010609060101010101" pitchFamily="49" charset="-122"/>
              </a:rPr>
              <a:t>关键应用的发展</a:t>
            </a:r>
            <a:r>
              <a:rPr lang="zh-CN" altLang="en-US" sz="2400" b="1" dirty="0" smtClean="0">
                <a:solidFill>
                  <a:schemeClr val="tx1"/>
                </a:solidFill>
                <a:latin typeface="黑体" panose="02010609060101010101" pitchFamily="49" charset="-122"/>
                <a:ea typeface="黑体" panose="02010609060101010101" pitchFamily="49" charset="-122"/>
              </a:rPr>
              <a:t>目标</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57F98C0C-FAF2-480B-87BE-9D56BE4863FC}" type="slidenum">
              <a:rPr lang="zh-CN" altLang="en-US" smtClean="0"/>
              <a:pPr/>
              <a:t>86</a:t>
            </a:fld>
            <a:endParaRPr lang="zh-CN" altLang="en-US"/>
          </a:p>
        </p:txBody>
      </p:sp>
      <p:pic>
        <p:nvPicPr>
          <p:cNvPr id="55" name="图片 54"/>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a:off x="0" y="1556792"/>
            <a:ext cx="8820472" cy="4968552"/>
          </a:xfrm>
          <a:prstGeom prst="rect">
            <a:avLst/>
          </a:prstGeom>
        </p:spPr>
      </p:pic>
      <p:sp>
        <p:nvSpPr>
          <p:cNvPr id="60" name="矩形 59"/>
          <p:cNvSpPr/>
          <p:nvPr/>
        </p:nvSpPr>
        <p:spPr>
          <a:xfrm>
            <a:off x="2195736" y="3501008"/>
            <a:ext cx="5832648" cy="1156855"/>
          </a:xfrm>
          <a:prstGeom prst="rect">
            <a:avLst/>
          </a:prstGeom>
        </p:spPr>
        <p:txBody>
          <a:bodyPr wrap="square">
            <a:spAutoFit/>
          </a:bodyPr>
          <a:lstStyle/>
          <a:p>
            <a:pPr>
              <a:lnSpc>
                <a:spcPct val="150000"/>
              </a:lnSpc>
            </a:pPr>
            <a:r>
              <a:rPr lang="zh-CN" altLang="zh-CN" sz="1600" b="1" dirty="0" smtClean="0">
                <a:solidFill>
                  <a:schemeClr val="bg1"/>
                </a:solidFill>
                <a:latin typeface="微软雅黑" pitchFamily="34" charset="-122"/>
                <a:ea typeface="微软雅黑" pitchFamily="34" charset="-122"/>
              </a:rPr>
              <a:t>顺义区政府鼓励倡导各传统产业评估自身互联网技术能力，自行或借助“互联网</a:t>
            </a:r>
            <a:r>
              <a:rPr lang="en-US" altLang="zh-CN" sz="1600" b="1" dirty="0" smtClean="0">
                <a:solidFill>
                  <a:schemeClr val="bg1"/>
                </a:solidFill>
                <a:latin typeface="微软雅黑" pitchFamily="34" charset="-122"/>
                <a:ea typeface="微软雅黑" pitchFamily="34" charset="-122"/>
              </a:rPr>
              <a:t>+</a:t>
            </a:r>
            <a:r>
              <a:rPr lang="zh-CN" altLang="zh-CN" sz="1600" b="1" dirty="0" smtClean="0">
                <a:solidFill>
                  <a:schemeClr val="bg1"/>
                </a:solidFill>
                <a:latin typeface="微软雅黑" pitchFamily="34" charset="-122"/>
                <a:ea typeface="微软雅黑" pitchFamily="34" charset="-122"/>
              </a:rPr>
              <a:t>”能力平台，建设布局智慧临空、智慧制造、智慧旅游等三大关键应用，助力产业转型升级。</a:t>
            </a:r>
            <a:endParaRPr lang="zh-CN" altLang="zh-CN" sz="1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xmlns="" val="384389329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solidFill>
                  <a:schemeClr val="tx1"/>
                </a:solidFill>
                <a:latin typeface="黑体" panose="02010609060101010101" pitchFamily="49" charset="-122"/>
                <a:ea typeface="黑体" panose="02010609060101010101" pitchFamily="49" charset="-122"/>
              </a:rPr>
              <a:t>举措</a:t>
            </a:r>
            <a:r>
              <a:rPr lang="en-US" altLang="zh-CN" sz="2400" b="1" dirty="0" smtClean="0">
                <a:solidFill>
                  <a:schemeClr val="tx1"/>
                </a:solidFill>
                <a:latin typeface="黑体" panose="02010609060101010101" pitchFamily="49" charset="-122"/>
                <a:ea typeface="黑体" panose="02010609060101010101" pitchFamily="49" charset="-122"/>
              </a:rPr>
              <a:t>1</a:t>
            </a:r>
            <a:r>
              <a:rPr lang="zh-CN" altLang="en-US" sz="2400" b="1" dirty="0" smtClean="0">
                <a:solidFill>
                  <a:schemeClr val="tx1"/>
                </a:solidFill>
                <a:latin typeface="黑体" panose="02010609060101010101" pitchFamily="49" charset="-122"/>
                <a:ea typeface="黑体" panose="02010609060101010101" pitchFamily="49" charset="-122"/>
              </a:rPr>
              <a:t>：推动布局智慧</a:t>
            </a:r>
            <a:r>
              <a:rPr lang="zh-CN" altLang="zh-CN" sz="2400" b="1" dirty="0" smtClean="0">
                <a:solidFill>
                  <a:schemeClr val="tx1"/>
                </a:solidFill>
                <a:latin typeface="黑体" panose="02010609060101010101" pitchFamily="49" charset="-122"/>
                <a:ea typeface="黑体" panose="02010609060101010101" pitchFamily="49" charset="-122"/>
              </a:rPr>
              <a:t>临空应用</a:t>
            </a:r>
            <a:r>
              <a:rPr lang="zh-CN" altLang="zh-CN" sz="2400" b="1" dirty="0">
                <a:solidFill>
                  <a:schemeClr val="tx1"/>
                </a:solidFill>
                <a:latin typeface="黑体" panose="02010609060101010101" pitchFamily="49" charset="-122"/>
                <a:ea typeface="黑体" panose="02010609060101010101" pitchFamily="49" charset="-122"/>
              </a:rPr>
              <a:t>平台</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57F98C0C-FAF2-480B-87BE-9D56BE4863FC}" type="slidenum">
              <a:rPr lang="zh-CN" altLang="en-US" smtClean="0"/>
              <a:pPr/>
              <a:t>87</a:t>
            </a:fld>
            <a:endParaRPr lang="zh-CN" altLang="en-US"/>
          </a:p>
        </p:txBody>
      </p:sp>
      <p:sp>
        <p:nvSpPr>
          <p:cNvPr id="6" name="Rectangle 7"/>
          <p:cNvSpPr>
            <a:spLocks noChangeArrowheads="1"/>
          </p:cNvSpPr>
          <p:nvPr/>
        </p:nvSpPr>
        <p:spPr bwMode="auto">
          <a:xfrm>
            <a:off x="539552" y="3068960"/>
            <a:ext cx="8136904" cy="3240360"/>
          </a:xfrm>
          <a:prstGeom prst="roundRect">
            <a:avLst>
              <a:gd name="adj" fmla="val 3505"/>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anchor="ctr"/>
          <a:lstStyle/>
          <a:p>
            <a:pPr algn="ctr" eaLnBrk="1" fontAlgn="auto" hangingPunct="1">
              <a:spcBef>
                <a:spcPct val="35000"/>
              </a:spcBef>
              <a:spcAft>
                <a:spcPct val="15000"/>
              </a:spcAft>
              <a:buClr>
                <a:srgbClr val="000000"/>
              </a:buClr>
              <a:buFont typeface="Arial" pitchFamily="34" charset="0"/>
              <a:buNone/>
              <a:defRPr/>
            </a:pPr>
            <a:endParaRPr kumimoji="0" lang="en-US" altLang="zh-CN" sz="1400" kern="0" dirty="0">
              <a:latin typeface="微软雅黑" pitchFamily="34" charset="-122"/>
              <a:ea typeface="微软雅黑" pitchFamily="34" charset="-122"/>
            </a:endParaRPr>
          </a:p>
        </p:txBody>
      </p:sp>
      <p:sp>
        <p:nvSpPr>
          <p:cNvPr id="7" name="矩形 6"/>
          <p:cNvSpPr/>
          <p:nvPr/>
        </p:nvSpPr>
        <p:spPr bwMode="auto">
          <a:xfrm>
            <a:off x="1043608" y="3619829"/>
            <a:ext cx="7344816" cy="1489999"/>
          </a:xfrm>
          <a:prstGeom prst="rect">
            <a:avLst/>
          </a:prstGeom>
          <a:solidFill>
            <a:srgbClr val="6699FF">
              <a:alpha val="20000"/>
            </a:srgbClr>
          </a:solidFill>
          <a:ln w="19050" cap="flat" cmpd="sng" algn="ctr">
            <a:solidFill>
              <a:srgbClr val="000000">
                <a:lumMod val="50000"/>
                <a:lumOff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eaLnBrk="1" fontAlgn="auto" latinLnBrk="0" hangingPunct="1">
              <a:lnSpc>
                <a:spcPct val="90000"/>
              </a:lnSpc>
              <a:spcBef>
                <a:spcPts val="0"/>
              </a:spcBef>
              <a:spcAft>
                <a:spcPts val="0"/>
              </a:spcAft>
              <a:buClrTx/>
              <a:buSzTx/>
              <a:buFontTx/>
              <a:buNone/>
              <a:tabLst/>
              <a:defRPr/>
            </a:pPr>
            <a:endParaRPr kumimoji="0" lang="zh-CN" altLang="en-US" sz="2200" b="0" i="0" u="none" strike="noStrike" kern="0" cap="none" spc="0" normalizeH="0" baseline="0" noProof="0" smtClean="0">
              <a:ln>
                <a:noFill/>
              </a:ln>
              <a:solidFill>
                <a:srgbClr val="7889FB"/>
              </a:solidFill>
              <a:effectLst/>
              <a:uLnTx/>
              <a:uFillTx/>
              <a:latin typeface="微软雅黑" pitchFamily="34" charset="-122"/>
              <a:ea typeface="微软雅黑" pitchFamily="34" charset="-122"/>
            </a:endParaRPr>
          </a:p>
        </p:txBody>
      </p:sp>
      <p:pic>
        <p:nvPicPr>
          <p:cNvPr id="8" name="Picture 1026" descr="grosnuage"/>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xmlns="" val="0"/>
              </a:ext>
            </a:extLst>
          </a:blip>
          <a:srcRect/>
          <a:stretch>
            <a:fillRect/>
          </a:stretch>
        </p:blipFill>
        <p:spPr bwMode="auto">
          <a:xfrm>
            <a:off x="1115616" y="5198218"/>
            <a:ext cx="7344816" cy="9670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4"/>
          <p:cNvSpPr txBox="1">
            <a:spLocks noChangeArrowheads="1"/>
          </p:cNvSpPr>
          <p:nvPr/>
        </p:nvSpPr>
        <p:spPr bwMode="auto">
          <a:xfrm>
            <a:off x="2843808" y="5549156"/>
            <a:ext cx="370083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457200" eaLnBrk="0" hangingPunct="0">
              <a:defRPr sz="1700" b="1">
                <a:solidFill>
                  <a:schemeClr val="tx1"/>
                </a:solidFill>
                <a:latin typeface="Arial" pitchFamily="34" charset="0"/>
                <a:ea typeface="MS PGothic" pitchFamily="34" charset="-128"/>
              </a:defRPr>
            </a:lvl1pPr>
            <a:lvl2pPr marL="742950" indent="-285750" defTabSz="457200" eaLnBrk="0" hangingPunct="0">
              <a:defRPr sz="1700" b="1">
                <a:solidFill>
                  <a:schemeClr val="tx1"/>
                </a:solidFill>
                <a:latin typeface="Arial" pitchFamily="34" charset="0"/>
                <a:ea typeface="MS PGothic" pitchFamily="34" charset="-128"/>
              </a:defRPr>
            </a:lvl2pPr>
            <a:lvl3pPr marL="1143000" indent="-228600" defTabSz="457200" eaLnBrk="0" hangingPunct="0">
              <a:defRPr sz="1700" b="1">
                <a:solidFill>
                  <a:schemeClr val="tx1"/>
                </a:solidFill>
                <a:latin typeface="Arial" pitchFamily="34" charset="0"/>
                <a:ea typeface="MS PGothic" pitchFamily="34" charset="-128"/>
              </a:defRPr>
            </a:lvl3pPr>
            <a:lvl4pPr marL="1600200" indent="-228600" defTabSz="457200" eaLnBrk="0" hangingPunct="0">
              <a:defRPr sz="1700" b="1">
                <a:solidFill>
                  <a:schemeClr val="tx1"/>
                </a:solidFill>
                <a:latin typeface="Arial" pitchFamily="34" charset="0"/>
                <a:ea typeface="MS PGothic" pitchFamily="34" charset="-128"/>
              </a:defRPr>
            </a:lvl4pPr>
            <a:lvl5pPr marL="2057400" indent="-228600" defTabSz="457200" eaLnBrk="0" hangingPunct="0">
              <a:defRPr sz="1700" b="1">
                <a:solidFill>
                  <a:schemeClr val="tx1"/>
                </a:solidFill>
                <a:latin typeface="Arial" pitchFamily="34" charset="0"/>
                <a:ea typeface="MS PGothic" pitchFamily="34" charset="-128"/>
              </a:defRPr>
            </a:lvl5pPr>
            <a:lvl6pPr marL="25146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6pPr>
            <a:lvl7pPr marL="29718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7pPr>
            <a:lvl8pPr marL="34290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8pPr>
            <a:lvl9pPr marL="38862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9pPr>
          </a:lstStyle>
          <a:p>
            <a:pPr algn="ctr" eaLnBrk="1" fontAlgn="auto" hangingPunct="1">
              <a:spcBef>
                <a:spcPts val="0"/>
              </a:spcBef>
              <a:spcAft>
                <a:spcPts val="0"/>
              </a:spcAft>
              <a:buClr>
                <a:srgbClr val="000000"/>
              </a:buClr>
              <a:buSzPct val="100000"/>
              <a:buFont typeface="Arial" pitchFamily="34" charset="0"/>
              <a:buNone/>
              <a:defRPr/>
            </a:pPr>
            <a:r>
              <a:rPr kumimoji="0" lang="zh-CN" altLang="en-US" sz="1400" b="0" kern="0" dirty="0" smtClean="0">
                <a:latin typeface="微软雅黑" pitchFamily="34" charset="-122"/>
                <a:ea typeface="微软雅黑" pitchFamily="34" charset="-122"/>
              </a:rPr>
              <a:t>临空经济区核心区私有云</a:t>
            </a:r>
          </a:p>
        </p:txBody>
      </p:sp>
      <p:sp>
        <p:nvSpPr>
          <p:cNvPr id="10" name="矩形 28"/>
          <p:cNvSpPr>
            <a:spLocks noChangeArrowheads="1"/>
          </p:cNvSpPr>
          <p:nvPr/>
        </p:nvSpPr>
        <p:spPr bwMode="auto">
          <a:xfrm>
            <a:off x="1331640" y="4581128"/>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飞行签派</a:t>
            </a:r>
          </a:p>
        </p:txBody>
      </p:sp>
      <p:sp>
        <p:nvSpPr>
          <p:cNvPr id="17" name="TextBox 16"/>
          <p:cNvSpPr txBox="1"/>
          <p:nvPr/>
        </p:nvSpPr>
        <p:spPr>
          <a:xfrm>
            <a:off x="4058955" y="3140968"/>
            <a:ext cx="1114408" cy="369332"/>
          </a:xfrm>
          <a:prstGeom prst="rect">
            <a:avLst/>
          </a:prstGeom>
          <a:noFill/>
        </p:spPr>
        <p:txBody>
          <a:bodyPr wrap="none" rtlCol="0">
            <a:spAutoFit/>
          </a:bodyPr>
          <a:lstStyle/>
          <a:p>
            <a:r>
              <a:rPr lang="zh-CN" altLang="en-US" b="1" dirty="0" smtClean="0"/>
              <a:t>智慧临空</a:t>
            </a:r>
            <a:endParaRPr lang="zh-CN" altLang="en-US" b="1" dirty="0"/>
          </a:p>
        </p:txBody>
      </p:sp>
      <p:cxnSp>
        <p:nvCxnSpPr>
          <p:cNvPr id="19" name="直接连接符 18"/>
          <p:cNvCxnSpPr/>
          <p:nvPr/>
        </p:nvCxnSpPr>
        <p:spPr>
          <a:xfrm>
            <a:off x="1043608" y="5157192"/>
            <a:ext cx="7344816" cy="0"/>
          </a:xfrm>
          <a:prstGeom prst="line">
            <a:avLst/>
          </a:prstGeom>
        </p:spPr>
        <p:style>
          <a:lnRef idx="2">
            <a:schemeClr val="accent1"/>
          </a:lnRef>
          <a:fillRef idx="0">
            <a:schemeClr val="accent1"/>
          </a:fillRef>
          <a:effectRef idx="1">
            <a:schemeClr val="accent1"/>
          </a:effectRef>
          <a:fontRef idx="minor">
            <a:schemeClr val="tx1"/>
          </a:fontRef>
        </p:style>
      </p:cxnSp>
      <p:sp>
        <p:nvSpPr>
          <p:cNvPr id="22" name="矩形 28"/>
          <p:cNvSpPr>
            <a:spLocks noChangeArrowheads="1"/>
          </p:cNvSpPr>
          <p:nvPr/>
        </p:nvSpPr>
        <p:spPr bwMode="auto">
          <a:xfrm>
            <a:off x="3635896" y="4581128"/>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机务维修</a:t>
            </a:r>
          </a:p>
        </p:txBody>
      </p:sp>
      <p:sp>
        <p:nvSpPr>
          <p:cNvPr id="23" name="矩形 28"/>
          <p:cNvSpPr>
            <a:spLocks noChangeArrowheads="1"/>
          </p:cNvSpPr>
          <p:nvPr/>
        </p:nvSpPr>
        <p:spPr bwMode="auto">
          <a:xfrm>
            <a:off x="5936801" y="4581128"/>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地面保障调度</a:t>
            </a:r>
          </a:p>
        </p:txBody>
      </p:sp>
      <p:sp>
        <p:nvSpPr>
          <p:cNvPr id="24" name="矩形 28"/>
          <p:cNvSpPr>
            <a:spLocks noChangeArrowheads="1"/>
          </p:cNvSpPr>
          <p:nvPr/>
        </p:nvSpPr>
        <p:spPr bwMode="auto">
          <a:xfrm>
            <a:off x="1333316" y="4161187"/>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航空物流</a:t>
            </a:r>
          </a:p>
        </p:txBody>
      </p:sp>
      <p:sp>
        <p:nvSpPr>
          <p:cNvPr id="25" name="矩形 28"/>
          <p:cNvSpPr>
            <a:spLocks noChangeArrowheads="1"/>
          </p:cNvSpPr>
          <p:nvPr/>
        </p:nvSpPr>
        <p:spPr bwMode="auto">
          <a:xfrm>
            <a:off x="3637572" y="4161187"/>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货仓配装调度</a:t>
            </a:r>
          </a:p>
        </p:txBody>
      </p:sp>
      <p:sp>
        <p:nvSpPr>
          <p:cNvPr id="26" name="矩形 28"/>
          <p:cNvSpPr>
            <a:spLocks noChangeArrowheads="1"/>
          </p:cNvSpPr>
          <p:nvPr/>
        </p:nvSpPr>
        <p:spPr bwMode="auto">
          <a:xfrm>
            <a:off x="5938477" y="4161187"/>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飞机延误处理</a:t>
            </a:r>
          </a:p>
        </p:txBody>
      </p:sp>
      <p:sp>
        <p:nvSpPr>
          <p:cNvPr id="27" name="矩形 28"/>
          <p:cNvSpPr>
            <a:spLocks noChangeArrowheads="1"/>
          </p:cNvSpPr>
          <p:nvPr/>
        </p:nvSpPr>
        <p:spPr bwMode="auto">
          <a:xfrm>
            <a:off x="1333316" y="3717032"/>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航空运输</a:t>
            </a:r>
          </a:p>
        </p:txBody>
      </p:sp>
      <p:sp>
        <p:nvSpPr>
          <p:cNvPr id="28" name="矩形 28"/>
          <p:cNvSpPr>
            <a:spLocks noChangeArrowheads="1"/>
          </p:cNvSpPr>
          <p:nvPr/>
        </p:nvSpPr>
        <p:spPr bwMode="auto">
          <a:xfrm>
            <a:off x="3637572" y="3717032"/>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旅客服务</a:t>
            </a:r>
          </a:p>
        </p:txBody>
      </p:sp>
      <p:sp>
        <p:nvSpPr>
          <p:cNvPr id="29" name="矩形 28"/>
          <p:cNvSpPr>
            <a:spLocks noChangeArrowheads="1"/>
          </p:cNvSpPr>
          <p:nvPr/>
        </p:nvSpPr>
        <p:spPr bwMode="auto">
          <a:xfrm>
            <a:off x="5938477" y="3717032"/>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商务会展</a:t>
            </a:r>
          </a:p>
        </p:txBody>
      </p:sp>
      <p:sp>
        <p:nvSpPr>
          <p:cNvPr id="30" name="圆角矩形 29"/>
          <p:cNvSpPr/>
          <p:nvPr/>
        </p:nvSpPr>
        <p:spPr bwMode="auto">
          <a:xfrm>
            <a:off x="467544" y="1340768"/>
            <a:ext cx="8280920" cy="1656184"/>
          </a:xfrm>
          <a:prstGeom prst="roundRect">
            <a:avLst/>
          </a:prstGeom>
          <a:ln>
            <a:headEnd/>
            <a:tailEnd/>
          </a:ln>
        </p:spPr>
        <p:style>
          <a:lnRef idx="2">
            <a:schemeClr val="accent4"/>
          </a:lnRef>
          <a:fillRef idx="1">
            <a:schemeClr val="lt1"/>
          </a:fillRef>
          <a:effectRef idx="0">
            <a:schemeClr val="accent4"/>
          </a:effectRef>
          <a:fontRef idx="minor">
            <a:schemeClr val="dk1"/>
          </a:fontRef>
        </p:style>
        <p:txBody>
          <a:bodyPr rtlCol="0" anchor="ctr"/>
          <a:lstStyle/>
          <a:p>
            <a:pPr>
              <a:lnSpc>
                <a:spcPct val="150000"/>
              </a:lnSpc>
            </a:pPr>
            <a:r>
              <a:rPr lang="zh-CN" altLang="zh-CN" sz="1400" dirty="0" smtClean="0">
                <a:latin typeface="微软雅黑" pitchFamily="34" charset="-122"/>
                <a:ea typeface="微软雅黑" pitchFamily="34" charset="-122"/>
              </a:rPr>
              <a:t>将大数据分析技术、物联网技术、人工智能技术应用于临空经济园区，对下游服务业进行改造升级，打通航空运输、地面服务、维修服务、旅客服务、特殊飞行代理、航空物流、航空地勤、商务会展等航空全产业链资金流、物流、信息流企业间壁垒，积极构建能够快速迭代、敏捷计算、信息共享、连接一切的智慧临空服务平台，打造集航空运输、国际交往等国际化、高端化的服务业为特征的互联网</a:t>
            </a:r>
            <a:r>
              <a:rPr lang="en-US" altLang="zh-CN" sz="1400" dirty="0" smtClean="0">
                <a:latin typeface="微软雅黑" pitchFamily="34" charset="-122"/>
                <a:ea typeface="微软雅黑" pitchFamily="34" charset="-122"/>
              </a:rPr>
              <a:t>+</a:t>
            </a:r>
            <a:r>
              <a:rPr lang="zh-CN" altLang="zh-CN" sz="1400" dirty="0" smtClean="0">
                <a:latin typeface="微软雅黑" pitchFamily="34" charset="-122"/>
                <a:ea typeface="微软雅黑" pitchFamily="34" charset="-122"/>
              </a:rPr>
              <a:t>临空生态圈，抢占战略高地，培育和壮大临空经济增长点。</a:t>
            </a:r>
            <a:r>
              <a:rPr lang="zh-CN" altLang="en-US" sz="1400" dirty="0" smtClean="0">
                <a:latin typeface="微软雅黑" pitchFamily="34" charset="-122"/>
                <a:ea typeface="微软雅黑" pitchFamily="34" charset="-122"/>
              </a:rPr>
              <a:t>功能架构示意如下</a:t>
            </a:r>
            <a:r>
              <a:rPr lang="zh-CN" altLang="en-US" sz="1400" dirty="0" smtClean="0"/>
              <a:t>：</a:t>
            </a:r>
            <a:endParaRPr lang="zh-CN" altLang="en-US" sz="1400" dirty="0"/>
          </a:p>
        </p:txBody>
      </p:sp>
    </p:spTree>
    <p:extLst>
      <p:ext uri="{BB962C8B-B14F-4D97-AF65-F5344CB8AC3E}">
        <p14:creationId xmlns:p14="http://schemas.microsoft.com/office/powerpoint/2010/main" xmlns="" val="12535483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smtClean="0">
                <a:solidFill>
                  <a:schemeClr val="tx1"/>
                </a:solidFill>
                <a:latin typeface="黑体" panose="02010609060101010101" pitchFamily="49" charset="-122"/>
                <a:ea typeface="黑体" panose="02010609060101010101" pitchFamily="49" charset="-122"/>
              </a:rPr>
              <a:t>举措</a:t>
            </a:r>
            <a:r>
              <a:rPr lang="en-US" altLang="zh-CN" sz="2400" b="1" dirty="0" smtClean="0">
                <a:solidFill>
                  <a:schemeClr val="tx1"/>
                </a:solidFill>
                <a:latin typeface="黑体" panose="02010609060101010101" pitchFamily="49" charset="-122"/>
                <a:ea typeface="黑体" panose="02010609060101010101" pitchFamily="49" charset="-122"/>
              </a:rPr>
              <a:t>2</a:t>
            </a:r>
            <a:r>
              <a:rPr lang="zh-CN" altLang="zh-CN" sz="2400" b="1" dirty="0" smtClean="0">
                <a:solidFill>
                  <a:schemeClr val="tx1"/>
                </a:solidFill>
                <a:latin typeface="黑体" panose="02010609060101010101" pitchFamily="49" charset="-122"/>
                <a:ea typeface="黑体" panose="02010609060101010101" pitchFamily="49" charset="-122"/>
              </a:rPr>
              <a:t>：</a:t>
            </a:r>
            <a:r>
              <a:rPr lang="zh-CN" altLang="en-US" sz="2400" b="1" dirty="0" smtClean="0">
                <a:solidFill>
                  <a:schemeClr val="tx1"/>
                </a:solidFill>
                <a:latin typeface="黑体" panose="02010609060101010101" pitchFamily="49" charset="-122"/>
                <a:ea typeface="黑体" panose="02010609060101010101" pitchFamily="49" charset="-122"/>
              </a:rPr>
              <a:t>推动布局智慧</a:t>
            </a:r>
            <a:r>
              <a:rPr lang="zh-CN" altLang="zh-CN" sz="2400" b="1" dirty="0" smtClean="0">
                <a:solidFill>
                  <a:schemeClr val="tx1"/>
                </a:solidFill>
                <a:latin typeface="黑体" panose="02010609060101010101" pitchFamily="49" charset="-122"/>
                <a:ea typeface="黑体" panose="02010609060101010101" pitchFamily="49" charset="-122"/>
              </a:rPr>
              <a:t>制造</a:t>
            </a:r>
            <a:r>
              <a:rPr lang="zh-CN" altLang="zh-CN" sz="2400" b="1" dirty="0">
                <a:solidFill>
                  <a:schemeClr val="tx1"/>
                </a:solidFill>
                <a:latin typeface="黑体" panose="02010609060101010101" pitchFamily="49" charset="-122"/>
                <a:ea typeface="黑体" panose="02010609060101010101" pitchFamily="49" charset="-122"/>
              </a:rPr>
              <a:t>应用</a:t>
            </a:r>
            <a:r>
              <a:rPr lang="zh-CN" altLang="zh-CN" sz="2400" b="1" dirty="0" smtClean="0">
                <a:solidFill>
                  <a:schemeClr val="tx1"/>
                </a:solidFill>
                <a:latin typeface="黑体" panose="02010609060101010101" pitchFamily="49" charset="-122"/>
                <a:ea typeface="黑体" panose="02010609060101010101" pitchFamily="49" charset="-122"/>
              </a:rPr>
              <a:t>平台</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a:xfrm>
            <a:off x="6553200" y="6376243"/>
            <a:ext cx="2133600" cy="365125"/>
          </a:xfrm>
        </p:spPr>
        <p:txBody>
          <a:bodyPr/>
          <a:lstStyle/>
          <a:p>
            <a:fld id="{57F98C0C-FAF2-480B-87BE-9D56BE4863FC}" type="slidenum">
              <a:rPr lang="zh-CN" altLang="en-US" smtClean="0"/>
              <a:pPr/>
              <a:t>88</a:t>
            </a:fld>
            <a:endParaRPr lang="zh-CN" altLang="en-US"/>
          </a:p>
        </p:txBody>
      </p:sp>
      <p:sp>
        <p:nvSpPr>
          <p:cNvPr id="4" name="Rectangle 7"/>
          <p:cNvSpPr>
            <a:spLocks noChangeArrowheads="1"/>
          </p:cNvSpPr>
          <p:nvPr/>
        </p:nvSpPr>
        <p:spPr bwMode="auto">
          <a:xfrm>
            <a:off x="539552" y="3016845"/>
            <a:ext cx="7992888" cy="3312368"/>
          </a:xfrm>
          <a:prstGeom prst="roundRect">
            <a:avLst>
              <a:gd name="adj" fmla="val 3505"/>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anchor="ctr"/>
          <a:lstStyle/>
          <a:p>
            <a:pPr algn="ctr" eaLnBrk="1" fontAlgn="auto" hangingPunct="1">
              <a:spcBef>
                <a:spcPct val="35000"/>
              </a:spcBef>
              <a:spcAft>
                <a:spcPct val="15000"/>
              </a:spcAft>
              <a:buClr>
                <a:srgbClr val="000000"/>
              </a:buClr>
              <a:buFont typeface="Arial" pitchFamily="34" charset="0"/>
              <a:buNone/>
              <a:defRPr/>
            </a:pPr>
            <a:endParaRPr kumimoji="0" lang="en-US" altLang="zh-CN" sz="1400" kern="0" dirty="0">
              <a:latin typeface="微软雅黑" pitchFamily="34" charset="-122"/>
              <a:ea typeface="微软雅黑" pitchFamily="34" charset="-122"/>
            </a:endParaRPr>
          </a:p>
        </p:txBody>
      </p:sp>
      <p:sp>
        <p:nvSpPr>
          <p:cNvPr id="6" name="矩形 5"/>
          <p:cNvSpPr/>
          <p:nvPr/>
        </p:nvSpPr>
        <p:spPr bwMode="auto">
          <a:xfrm>
            <a:off x="827584" y="3567714"/>
            <a:ext cx="7416824" cy="1489999"/>
          </a:xfrm>
          <a:prstGeom prst="rect">
            <a:avLst/>
          </a:prstGeom>
          <a:solidFill>
            <a:srgbClr val="6699FF">
              <a:alpha val="20000"/>
            </a:srgbClr>
          </a:solidFill>
          <a:ln w="19050" cap="flat" cmpd="sng" algn="ctr">
            <a:solidFill>
              <a:srgbClr val="000000">
                <a:lumMod val="50000"/>
                <a:lumOff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eaLnBrk="1" fontAlgn="auto" latinLnBrk="0" hangingPunct="1">
              <a:lnSpc>
                <a:spcPct val="90000"/>
              </a:lnSpc>
              <a:spcBef>
                <a:spcPts val="0"/>
              </a:spcBef>
              <a:spcAft>
                <a:spcPts val="0"/>
              </a:spcAft>
              <a:buClrTx/>
              <a:buSzTx/>
              <a:buFontTx/>
              <a:buNone/>
              <a:tabLst/>
              <a:defRPr/>
            </a:pPr>
            <a:endParaRPr kumimoji="0" lang="zh-CN" altLang="en-US" sz="2200" b="0" i="0" u="none" strike="noStrike" kern="0" cap="none" spc="0" normalizeH="0" baseline="0" noProof="0" smtClean="0">
              <a:ln>
                <a:noFill/>
              </a:ln>
              <a:solidFill>
                <a:srgbClr val="7889FB"/>
              </a:solidFill>
              <a:effectLst/>
              <a:uLnTx/>
              <a:uFillTx/>
              <a:latin typeface="微软雅黑" pitchFamily="34" charset="-122"/>
              <a:ea typeface="微软雅黑" pitchFamily="34" charset="-122"/>
            </a:endParaRPr>
          </a:p>
        </p:txBody>
      </p:sp>
      <p:pic>
        <p:nvPicPr>
          <p:cNvPr id="7" name="Picture 1026" descr="grosnuage"/>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xmlns="" val="0"/>
              </a:ext>
            </a:extLst>
          </a:blip>
          <a:srcRect/>
          <a:stretch>
            <a:fillRect/>
          </a:stretch>
        </p:blipFill>
        <p:spPr bwMode="auto">
          <a:xfrm>
            <a:off x="827584" y="5218111"/>
            <a:ext cx="7200800" cy="96708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8" name="TextBox 84"/>
          <p:cNvSpPr txBox="1">
            <a:spLocks noChangeArrowheads="1"/>
          </p:cNvSpPr>
          <p:nvPr/>
        </p:nvSpPr>
        <p:spPr bwMode="auto">
          <a:xfrm>
            <a:off x="2484018" y="5465116"/>
            <a:ext cx="370083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457200" eaLnBrk="0" hangingPunct="0">
              <a:defRPr sz="1700" b="1">
                <a:solidFill>
                  <a:schemeClr val="tx1"/>
                </a:solidFill>
                <a:latin typeface="Arial" pitchFamily="34" charset="0"/>
                <a:ea typeface="MS PGothic" pitchFamily="34" charset="-128"/>
              </a:defRPr>
            </a:lvl1pPr>
            <a:lvl2pPr marL="742950" indent="-285750" defTabSz="457200" eaLnBrk="0" hangingPunct="0">
              <a:defRPr sz="1700" b="1">
                <a:solidFill>
                  <a:schemeClr val="tx1"/>
                </a:solidFill>
                <a:latin typeface="Arial" pitchFamily="34" charset="0"/>
                <a:ea typeface="MS PGothic" pitchFamily="34" charset="-128"/>
              </a:defRPr>
            </a:lvl2pPr>
            <a:lvl3pPr marL="1143000" indent="-228600" defTabSz="457200" eaLnBrk="0" hangingPunct="0">
              <a:defRPr sz="1700" b="1">
                <a:solidFill>
                  <a:schemeClr val="tx1"/>
                </a:solidFill>
                <a:latin typeface="Arial" pitchFamily="34" charset="0"/>
                <a:ea typeface="MS PGothic" pitchFamily="34" charset="-128"/>
              </a:defRPr>
            </a:lvl3pPr>
            <a:lvl4pPr marL="1600200" indent="-228600" defTabSz="457200" eaLnBrk="0" hangingPunct="0">
              <a:defRPr sz="1700" b="1">
                <a:solidFill>
                  <a:schemeClr val="tx1"/>
                </a:solidFill>
                <a:latin typeface="Arial" pitchFamily="34" charset="0"/>
                <a:ea typeface="MS PGothic" pitchFamily="34" charset="-128"/>
              </a:defRPr>
            </a:lvl4pPr>
            <a:lvl5pPr marL="2057400" indent="-228600" defTabSz="457200" eaLnBrk="0" hangingPunct="0">
              <a:defRPr sz="1700" b="1">
                <a:solidFill>
                  <a:schemeClr val="tx1"/>
                </a:solidFill>
                <a:latin typeface="Arial" pitchFamily="34" charset="0"/>
                <a:ea typeface="MS PGothic" pitchFamily="34" charset="-128"/>
              </a:defRPr>
            </a:lvl5pPr>
            <a:lvl6pPr marL="25146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6pPr>
            <a:lvl7pPr marL="29718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7pPr>
            <a:lvl8pPr marL="34290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8pPr>
            <a:lvl9pPr marL="38862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9pPr>
          </a:lstStyle>
          <a:p>
            <a:pPr algn="ctr" eaLnBrk="1" fontAlgn="auto" hangingPunct="1">
              <a:spcBef>
                <a:spcPts val="0"/>
              </a:spcBef>
              <a:spcAft>
                <a:spcPts val="0"/>
              </a:spcAft>
              <a:buClr>
                <a:srgbClr val="000000"/>
              </a:buClr>
              <a:buSzPct val="100000"/>
              <a:buFont typeface="Arial" pitchFamily="34" charset="0"/>
              <a:buNone/>
              <a:defRPr/>
            </a:pPr>
            <a:r>
              <a:rPr kumimoji="0" lang="zh-CN" altLang="en-US" sz="1400" b="0" kern="0" dirty="0" smtClean="0">
                <a:latin typeface="微软雅黑" pitchFamily="34" charset="-122"/>
                <a:ea typeface="微软雅黑" pitchFamily="34" charset="-122"/>
              </a:rPr>
              <a:t>顺义区制造业私有云</a:t>
            </a:r>
          </a:p>
        </p:txBody>
      </p:sp>
      <p:sp>
        <p:nvSpPr>
          <p:cNvPr id="9" name="矩形 28"/>
          <p:cNvSpPr>
            <a:spLocks noChangeArrowheads="1"/>
          </p:cNvSpPr>
          <p:nvPr/>
        </p:nvSpPr>
        <p:spPr bwMode="auto">
          <a:xfrm>
            <a:off x="1115616" y="4529013"/>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可视化车间管理</a:t>
            </a:r>
          </a:p>
        </p:txBody>
      </p:sp>
      <p:sp>
        <p:nvSpPr>
          <p:cNvPr id="16" name="TextBox 15"/>
          <p:cNvSpPr txBox="1"/>
          <p:nvPr/>
        </p:nvSpPr>
        <p:spPr>
          <a:xfrm>
            <a:off x="3965503" y="3088853"/>
            <a:ext cx="1089109" cy="369332"/>
          </a:xfrm>
          <a:prstGeom prst="rect">
            <a:avLst/>
          </a:prstGeom>
          <a:noFill/>
        </p:spPr>
        <p:txBody>
          <a:bodyPr wrap="none" rtlCol="0">
            <a:spAutoFit/>
          </a:bodyPr>
          <a:lstStyle/>
          <a:p>
            <a:r>
              <a:rPr lang="zh-CN" altLang="en-US" b="1" dirty="0" smtClean="0"/>
              <a:t>智慧制造</a:t>
            </a:r>
            <a:endParaRPr lang="zh-CN" altLang="en-US" b="1" dirty="0"/>
          </a:p>
        </p:txBody>
      </p:sp>
      <p:cxnSp>
        <p:nvCxnSpPr>
          <p:cNvPr id="18" name="直接连接符 17"/>
          <p:cNvCxnSpPr/>
          <p:nvPr/>
        </p:nvCxnSpPr>
        <p:spPr>
          <a:xfrm>
            <a:off x="827584" y="5105077"/>
            <a:ext cx="7416824"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矩形 28"/>
          <p:cNvSpPr>
            <a:spLocks noChangeArrowheads="1"/>
          </p:cNvSpPr>
          <p:nvPr/>
        </p:nvSpPr>
        <p:spPr bwMode="auto">
          <a:xfrm>
            <a:off x="3542444" y="4529013"/>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生产数据分析</a:t>
            </a:r>
          </a:p>
        </p:txBody>
      </p:sp>
      <p:sp>
        <p:nvSpPr>
          <p:cNvPr id="22" name="矩形 28"/>
          <p:cNvSpPr>
            <a:spLocks noChangeArrowheads="1"/>
          </p:cNvSpPr>
          <p:nvPr/>
        </p:nvSpPr>
        <p:spPr bwMode="auto">
          <a:xfrm>
            <a:off x="6080817" y="4529013"/>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设备状态信息分析</a:t>
            </a:r>
          </a:p>
        </p:txBody>
      </p:sp>
      <p:sp>
        <p:nvSpPr>
          <p:cNvPr id="23" name="矩形 28"/>
          <p:cNvSpPr>
            <a:spLocks noChangeArrowheads="1"/>
          </p:cNvSpPr>
          <p:nvPr/>
        </p:nvSpPr>
        <p:spPr bwMode="auto">
          <a:xfrm>
            <a:off x="1117292" y="4109072"/>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数控加工智能拟向仿真</a:t>
            </a:r>
          </a:p>
        </p:txBody>
      </p:sp>
      <p:sp>
        <p:nvSpPr>
          <p:cNvPr id="24" name="矩形 28"/>
          <p:cNvSpPr>
            <a:spLocks noChangeArrowheads="1"/>
          </p:cNvSpPr>
          <p:nvPr/>
        </p:nvSpPr>
        <p:spPr bwMode="auto">
          <a:xfrm>
            <a:off x="3544120" y="4109072"/>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生产过程电子工单</a:t>
            </a:r>
          </a:p>
        </p:txBody>
      </p:sp>
      <p:sp>
        <p:nvSpPr>
          <p:cNvPr id="25" name="矩形 28"/>
          <p:cNvSpPr>
            <a:spLocks noChangeArrowheads="1"/>
          </p:cNvSpPr>
          <p:nvPr/>
        </p:nvSpPr>
        <p:spPr bwMode="auto">
          <a:xfrm>
            <a:off x="6082493" y="4109072"/>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数控程序设置</a:t>
            </a:r>
          </a:p>
        </p:txBody>
      </p:sp>
      <p:sp>
        <p:nvSpPr>
          <p:cNvPr id="26" name="矩形 28"/>
          <p:cNvSpPr>
            <a:spLocks noChangeArrowheads="1"/>
          </p:cNvSpPr>
          <p:nvPr/>
        </p:nvSpPr>
        <p:spPr bwMode="auto">
          <a:xfrm>
            <a:off x="1117292" y="3664917"/>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实时自动化识别处理</a:t>
            </a:r>
          </a:p>
        </p:txBody>
      </p:sp>
      <p:sp>
        <p:nvSpPr>
          <p:cNvPr id="27" name="矩形 28"/>
          <p:cNvSpPr>
            <a:spLocks noChangeArrowheads="1"/>
          </p:cNvSpPr>
          <p:nvPr/>
        </p:nvSpPr>
        <p:spPr bwMode="auto">
          <a:xfrm>
            <a:off x="3544120" y="3664917"/>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无线传感器数据采集</a:t>
            </a:r>
          </a:p>
        </p:txBody>
      </p:sp>
      <p:sp>
        <p:nvSpPr>
          <p:cNvPr id="28" name="矩形 28"/>
          <p:cNvSpPr>
            <a:spLocks noChangeArrowheads="1"/>
          </p:cNvSpPr>
          <p:nvPr/>
        </p:nvSpPr>
        <p:spPr bwMode="auto">
          <a:xfrm>
            <a:off x="6082493" y="3664917"/>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生产设备和工位智能联动</a:t>
            </a:r>
          </a:p>
        </p:txBody>
      </p:sp>
      <p:sp>
        <p:nvSpPr>
          <p:cNvPr id="31" name="圆角矩形 30"/>
          <p:cNvSpPr/>
          <p:nvPr/>
        </p:nvSpPr>
        <p:spPr bwMode="auto">
          <a:xfrm>
            <a:off x="467544" y="1360661"/>
            <a:ext cx="8280920" cy="1440160"/>
          </a:xfrm>
          <a:prstGeom prst="roundRect">
            <a:avLst/>
          </a:prstGeom>
          <a:ln>
            <a:headEnd/>
            <a:tailEnd/>
          </a:ln>
        </p:spPr>
        <p:style>
          <a:lnRef idx="2">
            <a:schemeClr val="accent4"/>
          </a:lnRef>
          <a:fillRef idx="1">
            <a:schemeClr val="lt1"/>
          </a:fillRef>
          <a:effectRef idx="0">
            <a:schemeClr val="accent4"/>
          </a:effectRef>
          <a:fontRef idx="minor">
            <a:schemeClr val="dk1"/>
          </a:fontRef>
        </p:style>
        <p:txBody>
          <a:bodyPr rtlCol="0" anchor="ctr"/>
          <a:lstStyle/>
          <a:p>
            <a:pPr>
              <a:lnSpc>
                <a:spcPct val="150000"/>
              </a:lnSpc>
            </a:pPr>
            <a:r>
              <a:rPr lang="zh-CN" altLang="zh-CN" sz="1400" dirty="0" smtClean="0">
                <a:latin typeface="微软雅黑" pitchFamily="34" charset="-122"/>
                <a:ea typeface="微软雅黑" pitchFamily="34" charset="-122"/>
              </a:rPr>
              <a:t>倡导工业制造业利用互联网</a:t>
            </a:r>
            <a:r>
              <a:rPr lang="en-US" altLang="zh-CN" sz="1400" dirty="0" smtClean="0">
                <a:latin typeface="微软雅黑" pitchFamily="34" charset="-122"/>
                <a:ea typeface="微软雅黑" pitchFamily="34" charset="-122"/>
              </a:rPr>
              <a:t>+</a:t>
            </a:r>
            <a:r>
              <a:rPr lang="zh-CN" altLang="zh-CN" sz="1400" dirty="0" smtClean="0">
                <a:latin typeface="微软雅黑" pitchFamily="34" charset="-122"/>
                <a:ea typeface="微软雅黑" pitchFamily="34" charset="-122"/>
              </a:rPr>
              <a:t>技术实现传统制造业生产系统智能化，顺义区传统制造企业应与软件与信息技术服务业合作，落实互联网与制造业融合，加强产业链合作，发展基于互联网的协同制造新模式，形成制造业网络化生态体系，促进创新、生产能力、市场需求的聚焦和对接，重塑产业链。</a:t>
            </a:r>
            <a:r>
              <a:rPr lang="zh-CN" altLang="en-US" sz="1400" dirty="0" smtClean="0">
                <a:latin typeface="微软雅黑" pitchFamily="34" charset="-122"/>
                <a:ea typeface="微软雅黑" pitchFamily="34" charset="-122"/>
              </a:rPr>
              <a:t>功能</a:t>
            </a:r>
            <a:r>
              <a:rPr lang="zh-CN" altLang="en-US" sz="1400" dirty="0">
                <a:latin typeface="微软雅黑" pitchFamily="34" charset="-122"/>
                <a:ea typeface="微软雅黑" pitchFamily="34" charset="-122"/>
              </a:rPr>
              <a:t>架构示意如下：</a:t>
            </a:r>
          </a:p>
        </p:txBody>
      </p:sp>
    </p:spTree>
    <p:extLst>
      <p:ext uri="{BB962C8B-B14F-4D97-AF65-F5344CB8AC3E}">
        <p14:creationId xmlns:p14="http://schemas.microsoft.com/office/powerpoint/2010/main" xmlns="" val="180819574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zh-CN" sz="2400" b="1" dirty="0" smtClean="0">
                <a:solidFill>
                  <a:schemeClr val="tx1"/>
                </a:solidFill>
                <a:latin typeface="黑体" panose="02010609060101010101" pitchFamily="49" charset="-122"/>
                <a:ea typeface="黑体" panose="02010609060101010101" pitchFamily="49" charset="-122"/>
              </a:rPr>
              <a:t>举措</a:t>
            </a:r>
            <a:r>
              <a:rPr lang="en-US" altLang="zh-CN" sz="2400" b="1" dirty="0" smtClean="0">
                <a:solidFill>
                  <a:schemeClr val="tx1"/>
                </a:solidFill>
                <a:latin typeface="黑体" panose="02010609060101010101" pitchFamily="49" charset="-122"/>
                <a:ea typeface="黑体" panose="02010609060101010101" pitchFamily="49" charset="-122"/>
              </a:rPr>
              <a:t>3</a:t>
            </a:r>
            <a:r>
              <a:rPr lang="zh-CN" altLang="zh-CN" sz="2400" b="1" dirty="0" smtClean="0">
                <a:solidFill>
                  <a:schemeClr val="tx1"/>
                </a:solidFill>
                <a:latin typeface="黑体" panose="02010609060101010101" pitchFamily="49" charset="-122"/>
                <a:ea typeface="黑体" panose="02010609060101010101" pitchFamily="49" charset="-122"/>
              </a:rPr>
              <a:t>：</a:t>
            </a:r>
            <a:r>
              <a:rPr lang="zh-CN" altLang="en-US" sz="2400" b="1" dirty="0" smtClean="0">
                <a:solidFill>
                  <a:schemeClr val="tx1"/>
                </a:solidFill>
                <a:latin typeface="黑体" panose="02010609060101010101" pitchFamily="49" charset="-122"/>
                <a:ea typeface="黑体" panose="02010609060101010101" pitchFamily="49" charset="-122"/>
              </a:rPr>
              <a:t>推动布局</a:t>
            </a:r>
            <a:r>
              <a:rPr lang="zh-CN" altLang="zh-CN" sz="2400" b="1" dirty="0" smtClean="0">
                <a:solidFill>
                  <a:schemeClr val="tx1"/>
                </a:solidFill>
                <a:latin typeface="黑体" panose="02010609060101010101" pitchFamily="49" charset="-122"/>
                <a:ea typeface="黑体" panose="02010609060101010101" pitchFamily="49" charset="-122"/>
              </a:rPr>
              <a:t>智慧</a:t>
            </a:r>
            <a:r>
              <a:rPr lang="zh-CN" altLang="en-US" sz="2400" b="1" dirty="0" smtClean="0">
                <a:solidFill>
                  <a:schemeClr val="tx1"/>
                </a:solidFill>
                <a:latin typeface="黑体" panose="02010609060101010101" pitchFamily="49" charset="-122"/>
                <a:ea typeface="黑体" panose="02010609060101010101" pitchFamily="49" charset="-122"/>
              </a:rPr>
              <a:t>旅游</a:t>
            </a:r>
            <a:r>
              <a:rPr lang="zh-CN" altLang="zh-CN" sz="2400" b="1" dirty="0" smtClean="0">
                <a:solidFill>
                  <a:schemeClr val="tx1"/>
                </a:solidFill>
                <a:latin typeface="黑体" panose="02010609060101010101" pitchFamily="49" charset="-122"/>
                <a:ea typeface="黑体" panose="02010609060101010101" pitchFamily="49" charset="-122"/>
              </a:rPr>
              <a:t>应用</a:t>
            </a:r>
            <a:r>
              <a:rPr lang="zh-CN" altLang="zh-CN" sz="2400" b="1" dirty="0">
                <a:solidFill>
                  <a:schemeClr val="tx1"/>
                </a:solidFill>
                <a:latin typeface="黑体" panose="02010609060101010101" pitchFamily="49" charset="-122"/>
                <a:ea typeface="黑体" panose="02010609060101010101" pitchFamily="49" charset="-122"/>
              </a:rPr>
              <a:t>平台</a:t>
            </a:r>
            <a:endParaRPr lang="zh-CN" altLang="en-US" sz="2400" b="1" dirty="0">
              <a:solidFill>
                <a:schemeClr val="tx1"/>
              </a:solidFill>
              <a:latin typeface="黑体" panose="02010609060101010101" pitchFamily="49" charset="-122"/>
              <a:ea typeface="黑体" panose="02010609060101010101" pitchFamily="49" charset="-122"/>
            </a:endParaRPr>
          </a:p>
        </p:txBody>
      </p:sp>
      <p:sp>
        <p:nvSpPr>
          <p:cNvPr id="3" name="灯片编号占位符 2"/>
          <p:cNvSpPr>
            <a:spLocks noGrp="1"/>
          </p:cNvSpPr>
          <p:nvPr>
            <p:ph type="sldNum" sz="quarter" idx="12"/>
          </p:nvPr>
        </p:nvSpPr>
        <p:spPr/>
        <p:txBody>
          <a:bodyPr/>
          <a:lstStyle/>
          <a:p>
            <a:fld id="{57F98C0C-FAF2-480B-87BE-9D56BE4863FC}" type="slidenum">
              <a:rPr lang="zh-CN" altLang="en-US" smtClean="0"/>
              <a:pPr/>
              <a:t>89</a:t>
            </a:fld>
            <a:endParaRPr lang="zh-CN" altLang="en-US"/>
          </a:p>
        </p:txBody>
      </p:sp>
      <p:sp>
        <p:nvSpPr>
          <p:cNvPr id="6" name="Rectangle 7"/>
          <p:cNvSpPr>
            <a:spLocks noChangeArrowheads="1"/>
          </p:cNvSpPr>
          <p:nvPr/>
        </p:nvSpPr>
        <p:spPr bwMode="auto">
          <a:xfrm>
            <a:off x="467544" y="3068960"/>
            <a:ext cx="8208912" cy="3384376"/>
          </a:xfrm>
          <a:prstGeom prst="roundRect">
            <a:avLst>
              <a:gd name="adj" fmla="val 3505"/>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headEnd/>
            <a:tailEnd/>
          </a:ln>
          <a:effectLst>
            <a:outerShdw blurRad="40000" dist="20000" dir="5400000" rotWithShape="0">
              <a:srgbClr val="000000">
                <a:alpha val="38000"/>
              </a:srgbClr>
            </a:outerShdw>
          </a:effectLst>
        </p:spPr>
        <p:txBody>
          <a:bodyPr anchor="ctr"/>
          <a:lstStyle/>
          <a:p>
            <a:pPr algn="ctr" eaLnBrk="1" fontAlgn="auto" hangingPunct="1">
              <a:spcBef>
                <a:spcPct val="35000"/>
              </a:spcBef>
              <a:spcAft>
                <a:spcPct val="15000"/>
              </a:spcAft>
              <a:buClr>
                <a:srgbClr val="000000"/>
              </a:buClr>
              <a:buFont typeface="Arial" pitchFamily="34" charset="0"/>
              <a:buNone/>
              <a:defRPr/>
            </a:pPr>
            <a:endParaRPr kumimoji="0" lang="en-US" altLang="zh-CN" sz="1400" kern="0" dirty="0">
              <a:latin typeface="微软雅黑" pitchFamily="34" charset="-122"/>
              <a:ea typeface="微软雅黑" pitchFamily="34" charset="-122"/>
            </a:endParaRPr>
          </a:p>
        </p:txBody>
      </p:sp>
      <p:sp>
        <p:nvSpPr>
          <p:cNvPr id="7" name="矩形 6"/>
          <p:cNvSpPr/>
          <p:nvPr/>
        </p:nvSpPr>
        <p:spPr bwMode="auto">
          <a:xfrm>
            <a:off x="899592" y="3475813"/>
            <a:ext cx="7344816" cy="1489999"/>
          </a:xfrm>
          <a:prstGeom prst="rect">
            <a:avLst/>
          </a:prstGeom>
          <a:solidFill>
            <a:srgbClr val="6699FF">
              <a:alpha val="20000"/>
            </a:srgbClr>
          </a:solidFill>
          <a:ln w="19050" cap="flat" cmpd="sng" algn="ctr">
            <a:solidFill>
              <a:srgbClr val="000000">
                <a:lumMod val="50000"/>
                <a:lumOff val="50000"/>
              </a:srgb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eaLnBrk="1" fontAlgn="auto" latinLnBrk="0" hangingPunct="1">
              <a:lnSpc>
                <a:spcPct val="90000"/>
              </a:lnSpc>
              <a:spcBef>
                <a:spcPts val="0"/>
              </a:spcBef>
              <a:spcAft>
                <a:spcPts val="0"/>
              </a:spcAft>
              <a:buClrTx/>
              <a:buSzTx/>
              <a:buFontTx/>
              <a:buNone/>
              <a:tabLst/>
              <a:defRPr/>
            </a:pPr>
            <a:endParaRPr kumimoji="0" lang="zh-CN" altLang="en-US" sz="2200" b="0" i="0" u="none" strike="noStrike" kern="0" cap="none" spc="0" normalizeH="0" baseline="0" noProof="0" smtClean="0">
              <a:ln>
                <a:noFill/>
              </a:ln>
              <a:solidFill>
                <a:srgbClr val="7889FB"/>
              </a:solidFill>
              <a:effectLst/>
              <a:uLnTx/>
              <a:uFillTx/>
              <a:latin typeface="微软雅黑" pitchFamily="34" charset="-122"/>
              <a:ea typeface="微软雅黑" pitchFamily="34" charset="-122"/>
            </a:endParaRPr>
          </a:p>
        </p:txBody>
      </p:sp>
      <p:pic>
        <p:nvPicPr>
          <p:cNvPr id="8" name="Picture 1026" descr="grosnuage"/>
          <p:cNvPicPr>
            <a:picLocks noChangeAspect="1" noChangeArrowheads="1"/>
          </p:cNvPicPr>
          <p:nvPr>
            <p:custDataLst>
              <p:tags r:id="rId1"/>
            </p:custDataLst>
          </p:nvPr>
        </p:nvPicPr>
        <p:blipFill>
          <a:blip r:embed="rId3" cstate="print">
            <a:extLst>
              <a:ext uri="{28A0092B-C50C-407E-A947-70E740481C1C}">
                <a14:useLocalDpi xmlns:a14="http://schemas.microsoft.com/office/drawing/2010/main" xmlns="" val="0"/>
              </a:ext>
            </a:extLst>
          </a:blip>
          <a:srcRect/>
          <a:stretch>
            <a:fillRect/>
          </a:stretch>
        </p:blipFill>
        <p:spPr bwMode="auto">
          <a:xfrm>
            <a:off x="1043608" y="5085184"/>
            <a:ext cx="7056784" cy="11521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TextBox 84"/>
          <p:cNvSpPr txBox="1">
            <a:spLocks noChangeArrowheads="1"/>
          </p:cNvSpPr>
          <p:nvPr/>
        </p:nvSpPr>
        <p:spPr bwMode="auto">
          <a:xfrm>
            <a:off x="2599359" y="5497487"/>
            <a:ext cx="3700833"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defTabSz="457200" eaLnBrk="0" hangingPunct="0">
              <a:defRPr sz="1700" b="1">
                <a:solidFill>
                  <a:schemeClr val="tx1"/>
                </a:solidFill>
                <a:latin typeface="Arial" pitchFamily="34" charset="0"/>
                <a:ea typeface="MS PGothic" pitchFamily="34" charset="-128"/>
              </a:defRPr>
            </a:lvl1pPr>
            <a:lvl2pPr marL="742950" indent="-285750" defTabSz="457200" eaLnBrk="0" hangingPunct="0">
              <a:defRPr sz="1700" b="1">
                <a:solidFill>
                  <a:schemeClr val="tx1"/>
                </a:solidFill>
                <a:latin typeface="Arial" pitchFamily="34" charset="0"/>
                <a:ea typeface="MS PGothic" pitchFamily="34" charset="-128"/>
              </a:defRPr>
            </a:lvl2pPr>
            <a:lvl3pPr marL="1143000" indent="-228600" defTabSz="457200" eaLnBrk="0" hangingPunct="0">
              <a:defRPr sz="1700" b="1">
                <a:solidFill>
                  <a:schemeClr val="tx1"/>
                </a:solidFill>
                <a:latin typeface="Arial" pitchFamily="34" charset="0"/>
                <a:ea typeface="MS PGothic" pitchFamily="34" charset="-128"/>
              </a:defRPr>
            </a:lvl3pPr>
            <a:lvl4pPr marL="1600200" indent="-228600" defTabSz="457200" eaLnBrk="0" hangingPunct="0">
              <a:defRPr sz="1700" b="1">
                <a:solidFill>
                  <a:schemeClr val="tx1"/>
                </a:solidFill>
                <a:latin typeface="Arial" pitchFamily="34" charset="0"/>
                <a:ea typeface="MS PGothic" pitchFamily="34" charset="-128"/>
              </a:defRPr>
            </a:lvl4pPr>
            <a:lvl5pPr marL="2057400" indent="-228600" defTabSz="457200" eaLnBrk="0" hangingPunct="0">
              <a:defRPr sz="1700" b="1">
                <a:solidFill>
                  <a:schemeClr val="tx1"/>
                </a:solidFill>
                <a:latin typeface="Arial" pitchFamily="34" charset="0"/>
                <a:ea typeface="MS PGothic" pitchFamily="34" charset="-128"/>
              </a:defRPr>
            </a:lvl5pPr>
            <a:lvl6pPr marL="25146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6pPr>
            <a:lvl7pPr marL="29718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7pPr>
            <a:lvl8pPr marL="34290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8pPr>
            <a:lvl9pPr marL="3886200" indent="-228600" algn="ctr" defTabSz="457200" eaLnBrk="0" fontAlgn="base" hangingPunct="0">
              <a:spcBef>
                <a:spcPct val="0"/>
              </a:spcBef>
              <a:spcAft>
                <a:spcPct val="0"/>
              </a:spcAft>
              <a:defRPr sz="1700" b="1">
                <a:solidFill>
                  <a:schemeClr val="tx1"/>
                </a:solidFill>
                <a:latin typeface="Arial" pitchFamily="34" charset="0"/>
                <a:ea typeface="MS PGothic" pitchFamily="34" charset="-128"/>
              </a:defRPr>
            </a:lvl9pPr>
          </a:lstStyle>
          <a:p>
            <a:pPr algn="ctr" eaLnBrk="1" fontAlgn="auto" hangingPunct="1">
              <a:spcBef>
                <a:spcPts val="0"/>
              </a:spcBef>
              <a:spcAft>
                <a:spcPts val="0"/>
              </a:spcAft>
              <a:buClr>
                <a:srgbClr val="000000"/>
              </a:buClr>
              <a:buSzPct val="100000"/>
              <a:buFont typeface="Arial" pitchFamily="34" charset="0"/>
              <a:buNone/>
              <a:defRPr/>
            </a:pPr>
            <a:r>
              <a:rPr kumimoji="0" lang="zh-CN" altLang="en-US" sz="1400" b="0" kern="0" dirty="0" smtClean="0">
                <a:latin typeface="微软雅黑" pitchFamily="34" charset="-122"/>
                <a:ea typeface="微软雅黑" pitchFamily="34" charset="-122"/>
              </a:rPr>
              <a:t>“互联网</a:t>
            </a:r>
            <a:r>
              <a:rPr kumimoji="0" lang="en-US" altLang="zh-CN" sz="1400" b="0" kern="0" dirty="0" smtClean="0">
                <a:latin typeface="微软雅黑" pitchFamily="34" charset="-122"/>
                <a:ea typeface="微软雅黑" pitchFamily="34" charset="-122"/>
              </a:rPr>
              <a:t>+</a:t>
            </a:r>
            <a:r>
              <a:rPr kumimoji="0" lang="zh-CN" altLang="en-US" sz="1400" b="0" kern="0" dirty="0" smtClean="0">
                <a:latin typeface="微软雅黑" pitchFamily="34" charset="-122"/>
                <a:ea typeface="微软雅黑" pitchFamily="34" charset="-122"/>
              </a:rPr>
              <a:t>”云基础设施平台</a:t>
            </a:r>
          </a:p>
        </p:txBody>
      </p:sp>
      <p:sp>
        <p:nvSpPr>
          <p:cNvPr id="17" name="TextBox 16"/>
          <p:cNvSpPr txBox="1"/>
          <p:nvPr/>
        </p:nvSpPr>
        <p:spPr>
          <a:xfrm>
            <a:off x="3889640" y="3059668"/>
            <a:ext cx="1114408" cy="369332"/>
          </a:xfrm>
          <a:prstGeom prst="rect">
            <a:avLst/>
          </a:prstGeom>
          <a:noFill/>
        </p:spPr>
        <p:txBody>
          <a:bodyPr wrap="none" rtlCol="0">
            <a:spAutoFit/>
          </a:bodyPr>
          <a:lstStyle/>
          <a:p>
            <a:r>
              <a:rPr lang="zh-CN" altLang="en-US" b="1" dirty="0" smtClean="0"/>
              <a:t>智慧旅游</a:t>
            </a:r>
            <a:endParaRPr lang="zh-CN" altLang="en-US" b="1" dirty="0"/>
          </a:p>
        </p:txBody>
      </p:sp>
      <p:cxnSp>
        <p:nvCxnSpPr>
          <p:cNvPr id="19" name="直接连接符 18"/>
          <p:cNvCxnSpPr/>
          <p:nvPr/>
        </p:nvCxnSpPr>
        <p:spPr>
          <a:xfrm>
            <a:off x="899592" y="4984712"/>
            <a:ext cx="7344816" cy="0"/>
          </a:xfrm>
          <a:prstGeom prst="line">
            <a:avLst/>
          </a:prstGeom>
        </p:spPr>
        <p:style>
          <a:lnRef idx="2">
            <a:schemeClr val="accent1"/>
          </a:lnRef>
          <a:fillRef idx="0">
            <a:schemeClr val="accent1"/>
          </a:fillRef>
          <a:effectRef idx="1">
            <a:schemeClr val="accent1"/>
          </a:effectRef>
          <a:fontRef idx="minor">
            <a:schemeClr val="tx1"/>
          </a:fontRef>
        </p:style>
      </p:cxnSp>
      <p:sp>
        <p:nvSpPr>
          <p:cNvPr id="35" name="圆角矩形 34"/>
          <p:cNvSpPr/>
          <p:nvPr/>
        </p:nvSpPr>
        <p:spPr bwMode="auto">
          <a:xfrm>
            <a:off x="467544" y="1340768"/>
            <a:ext cx="8280920" cy="1584176"/>
          </a:xfrm>
          <a:prstGeom prst="roundRect">
            <a:avLst/>
          </a:prstGeom>
          <a:ln>
            <a:headEnd/>
            <a:tailEnd/>
          </a:ln>
        </p:spPr>
        <p:style>
          <a:lnRef idx="2">
            <a:schemeClr val="accent4"/>
          </a:lnRef>
          <a:fillRef idx="1">
            <a:schemeClr val="lt1"/>
          </a:fillRef>
          <a:effectRef idx="0">
            <a:schemeClr val="accent4"/>
          </a:effectRef>
          <a:fontRef idx="minor">
            <a:schemeClr val="dk1"/>
          </a:fontRef>
        </p:style>
        <p:txBody>
          <a:bodyPr rtlCol="0" anchor="ctr"/>
          <a:lstStyle/>
          <a:p>
            <a:pPr>
              <a:lnSpc>
                <a:spcPct val="150000"/>
              </a:lnSpc>
            </a:pPr>
            <a:r>
              <a:rPr lang="zh-CN" altLang="zh-CN" sz="1400" dirty="0" smtClean="0">
                <a:latin typeface="微软雅黑" pitchFamily="34" charset="-122"/>
                <a:ea typeface="微软雅黑" pitchFamily="34" charset="-122"/>
              </a:rPr>
              <a:t>推动开发部署智慧旅游应用平台，引领顺义区绿色生态产业功能区舞彩浅山、顺义奥林匹克水上公园、北京国际鲜花港和北京顺义三高科技农业试验示范区四大产业项目以及酒店业、餐饮业转型升级。创造新型旅游业态、改变旅游信息传播模式及旅游营销模式、创新服务方式、提升服务质量。具体功能包括：自动语音解说、位置服务、多媒体讲解、线路导航、旅游商务、酒店预订、餐厅预订、社交网络、游客疏导等。 </a:t>
            </a:r>
            <a:r>
              <a:rPr lang="zh-CN" altLang="en-US" sz="1400" dirty="0" smtClean="0">
                <a:latin typeface="微软雅黑" pitchFamily="34" charset="-122"/>
                <a:ea typeface="微软雅黑" pitchFamily="34" charset="-122"/>
              </a:rPr>
              <a:t>功能</a:t>
            </a:r>
            <a:r>
              <a:rPr lang="zh-CN" altLang="en-US" sz="1400" dirty="0">
                <a:latin typeface="微软雅黑" pitchFamily="34" charset="-122"/>
                <a:ea typeface="微软雅黑" pitchFamily="34" charset="-122"/>
              </a:rPr>
              <a:t>架构示意如下：</a:t>
            </a:r>
          </a:p>
        </p:txBody>
      </p:sp>
      <p:sp>
        <p:nvSpPr>
          <p:cNvPr id="20" name="矩形 28"/>
          <p:cNvSpPr>
            <a:spLocks noChangeArrowheads="1"/>
          </p:cNvSpPr>
          <p:nvPr/>
        </p:nvSpPr>
        <p:spPr bwMode="auto">
          <a:xfrm>
            <a:off x="1367644" y="4437112"/>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餐厅预订</a:t>
            </a:r>
          </a:p>
        </p:txBody>
      </p:sp>
      <p:sp>
        <p:nvSpPr>
          <p:cNvPr id="21" name="矩形 28"/>
          <p:cNvSpPr>
            <a:spLocks noChangeArrowheads="1"/>
          </p:cNvSpPr>
          <p:nvPr/>
        </p:nvSpPr>
        <p:spPr bwMode="auto">
          <a:xfrm>
            <a:off x="3599892" y="4437112"/>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社交网络</a:t>
            </a:r>
          </a:p>
        </p:txBody>
      </p:sp>
      <p:sp>
        <p:nvSpPr>
          <p:cNvPr id="30" name="矩形 28"/>
          <p:cNvSpPr>
            <a:spLocks noChangeArrowheads="1"/>
          </p:cNvSpPr>
          <p:nvPr/>
        </p:nvSpPr>
        <p:spPr bwMode="auto">
          <a:xfrm>
            <a:off x="5828789" y="4437112"/>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游客疏导</a:t>
            </a:r>
          </a:p>
        </p:txBody>
      </p:sp>
      <p:sp>
        <p:nvSpPr>
          <p:cNvPr id="31" name="矩形 28"/>
          <p:cNvSpPr>
            <a:spLocks noChangeArrowheads="1"/>
          </p:cNvSpPr>
          <p:nvPr/>
        </p:nvSpPr>
        <p:spPr bwMode="auto">
          <a:xfrm>
            <a:off x="1369320" y="4017171"/>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旅游线路导航</a:t>
            </a:r>
          </a:p>
        </p:txBody>
      </p:sp>
      <p:sp>
        <p:nvSpPr>
          <p:cNvPr id="32" name="矩形 28"/>
          <p:cNvSpPr>
            <a:spLocks noChangeArrowheads="1"/>
          </p:cNvSpPr>
          <p:nvPr/>
        </p:nvSpPr>
        <p:spPr bwMode="auto">
          <a:xfrm>
            <a:off x="3601568" y="4017171"/>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旅游商务</a:t>
            </a:r>
          </a:p>
        </p:txBody>
      </p:sp>
      <p:sp>
        <p:nvSpPr>
          <p:cNvPr id="33" name="矩形 28"/>
          <p:cNvSpPr>
            <a:spLocks noChangeArrowheads="1"/>
          </p:cNvSpPr>
          <p:nvPr/>
        </p:nvSpPr>
        <p:spPr bwMode="auto">
          <a:xfrm>
            <a:off x="5830465" y="4017171"/>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酒店预订</a:t>
            </a:r>
          </a:p>
        </p:txBody>
      </p:sp>
      <p:sp>
        <p:nvSpPr>
          <p:cNvPr id="34" name="矩形 28"/>
          <p:cNvSpPr>
            <a:spLocks noChangeArrowheads="1"/>
          </p:cNvSpPr>
          <p:nvPr/>
        </p:nvSpPr>
        <p:spPr bwMode="auto">
          <a:xfrm>
            <a:off x="1369320" y="3573016"/>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自动语音解说</a:t>
            </a:r>
          </a:p>
        </p:txBody>
      </p:sp>
      <p:sp>
        <p:nvSpPr>
          <p:cNvPr id="36" name="矩形 28"/>
          <p:cNvSpPr>
            <a:spLocks noChangeArrowheads="1"/>
          </p:cNvSpPr>
          <p:nvPr/>
        </p:nvSpPr>
        <p:spPr bwMode="auto">
          <a:xfrm>
            <a:off x="3601568" y="3573016"/>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位置服务</a:t>
            </a:r>
          </a:p>
        </p:txBody>
      </p:sp>
      <p:sp>
        <p:nvSpPr>
          <p:cNvPr id="37" name="矩形 28"/>
          <p:cNvSpPr>
            <a:spLocks noChangeArrowheads="1"/>
          </p:cNvSpPr>
          <p:nvPr/>
        </p:nvSpPr>
        <p:spPr bwMode="auto">
          <a:xfrm>
            <a:off x="5830465" y="3573016"/>
            <a:ext cx="1945891" cy="347933"/>
          </a:xfrm>
          <a:prstGeom prst="roundRect">
            <a:avLst/>
          </a:prstGeom>
          <a:gradFill rotWithShape="1">
            <a:gsLst>
              <a:gs pos="0">
                <a:srgbClr val="DADADA">
                  <a:tint val="50000"/>
                  <a:satMod val="300000"/>
                </a:srgbClr>
              </a:gs>
              <a:gs pos="35000">
                <a:srgbClr val="DADADA">
                  <a:tint val="37000"/>
                  <a:satMod val="300000"/>
                </a:srgbClr>
              </a:gs>
              <a:gs pos="100000">
                <a:srgbClr val="DADADA">
                  <a:tint val="15000"/>
                  <a:satMod val="350000"/>
                </a:srgbClr>
              </a:gs>
            </a:gsLst>
            <a:lin ang="16200000" scaled="1"/>
          </a:gradFill>
          <a:ln w="9525" cap="flat" cmpd="sng" algn="ctr">
            <a:solidFill>
              <a:srgbClr val="DADADA">
                <a:shade val="95000"/>
                <a:satMod val="105000"/>
              </a:srgbClr>
            </a:solidFill>
            <a:prstDash val="solid"/>
            <a:headEnd/>
            <a:tailEnd/>
          </a:ln>
          <a:effectLst>
            <a:outerShdw blurRad="40000" dist="20000" dir="5400000" rotWithShape="0">
              <a:srgbClr val="000000">
                <a:alpha val="38000"/>
              </a:srgbClr>
            </a:outerShdw>
          </a:effectLst>
        </p:spPr>
        <p:txBody>
          <a:bodyPr lIns="90000" tIns="90000" rIns="90000" bIns="90000" anchor="ctr"/>
          <a:lstStyle/>
          <a:p>
            <a:pPr marL="0" marR="0" lvl="0" indent="0" algn="ctr" defTabSz="914400" eaLnBrk="1" fontAlgn="auto" latinLnBrk="0" hangingPunct="1">
              <a:lnSpc>
                <a:spcPct val="100000"/>
              </a:lnSpc>
              <a:spcBef>
                <a:spcPct val="75000"/>
              </a:spcBef>
              <a:spcAft>
                <a:spcPts val="0"/>
              </a:spcAft>
              <a:buClrTx/>
              <a:buSzTx/>
              <a:buFontTx/>
              <a:buNone/>
              <a:tabLst/>
              <a:defRPr/>
            </a:pPr>
            <a:r>
              <a:rPr kumimoji="0" lang="zh-CN" altLang="en-US" sz="1200" i="0" u="none" strike="noStrike" kern="0" cap="none" spc="0" normalizeH="0" baseline="0" noProof="0" dirty="0" smtClean="0">
                <a:ln>
                  <a:noFill/>
                </a:ln>
                <a:solidFill>
                  <a:srgbClr val="000000"/>
                </a:solidFill>
                <a:effectLst/>
                <a:uLnTx/>
                <a:uFillTx/>
                <a:latin typeface="微软雅黑" pitchFamily="34" charset="-122"/>
                <a:ea typeface="微软雅黑" pitchFamily="34" charset="-122"/>
              </a:rPr>
              <a:t>多媒体讲解</a:t>
            </a:r>
          </a:p>
        </p:txBody>
      </p:sp>
    </p:spTree>
    <p:extLst>
      <p:ext uri="{BB962C8B-B14F-4D97-AF65-F5344CB8AC3E}">
        <p14:creationId xmlns:p14="http://schemas.microsoft.com/office/powerpoint/2010/main" xmlns="" val="26867052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395536" y="54876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2400" b="1" dirty="0" smtClean="0">
                <a:solidFill>
                  <a:schemeClr val="tx1"/>
                </a:solidFill>
                <a:latin typeface="黑体" panose="02010609060101010101" pitchFamily="49" charset="-122"/>
                <a:ea typeface="黑体" panose="02010609060101010101" pitchFamily="49" charset="-122"/>
              </a:rPr>
              <a:t>“</a:t>
            </a:r>
            <a:r>
              <a:rPr lang="zh-CN" altLang="en-US" sz="2400" b="1" dirty="0" smtClean="0">
                <a:solidFill>
                  <a:schemeClr val="tx1"/>
                </a:solidFill>
                <a:latin typeface="黑体" panose="02010609060101010101" pitchFamily="49" charset="-122"/>
                <a:ea typeface="黑体" panose="02010609060101010101" pitchFamily="49" charset="-122"/>
              </a:rPr>
              <a:t>互联网</a:t>
            </a:r>
            <a:r>
              <a:rPr lang="en-US" altLang="zh-CN" sz="2400" b="1" dirty="0" smtClean="0">
                <a:solidFill>
                  <a:schemeClr val="tx1"/>
                </a:solidFill>
                <a:latin typeface="黑体" panose="02010609060101010101" pitchFamily="49" charset="-122"/>
                <a:ea typeface="黑体" panose="02010609060101010101" pitchFamily="49" charset="-122"/>
              </a:rPr>
              <a:t>+”</a:t>
            </a:r>
            <a:r>
              <a:rPr lang="zh-CN" altLang="en-US" sz="2400" b="1" dirty="0" smtClean="0">
                <a:solidFill>
                  <a:schemeClr val="tx1"/>
                </a:solidFill>
                <a:latin typeface="黑体" panose="02010609060101010101" pitchFamily="49" charset="-122"/>
                <a:ea typeface="黑体" panose="02010609060101010101" pitchFamily="49" charset="-122"/>
              </a:rPr>
              <a:t>是</a:t>
            </a:r>
            <a:r>
              <a:rPr lang="zh-CN" altLang="en-US" sz="2400" b="1" dirty="0">
                <a:solidFill>
                  <a:schemeClr val="tx1"/>
                </a:solidFill>
                <a:latin typeface="黑体" panose="02010609060101010101" pitchFamily="49" charset="-122"/>
                <a:ea typeface="黑体" panose="02010609060101010101" pitchFamily="49" charset="-122"/>
              </a:rPr>
              <a:t>建设制造强国的基础</a:t>
            </a:r>
          </a:p>
        </p:txBody>
      </p:sp>
      <p:sp>
        <p:nvSpPr>
          <p:cNvPr id="7" name="圆角矩形 6"/>
          <p:cNvSpPr/>
          <p:nvPr/>
        </p:nvSpPr>
        <p:spPr>
          <a:xfrm>
            <a:off x="395536" y="1412776"/>
            <a:ext cx="8064895" cy="1656184"/>
          </a:xfrm>
          <a:prstGeom prst="roundRect">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marL="285750" indent="-285750">
              <a:lnSpc>
                <a:spcPct val="150000"/>
              </a:lnSpc>
              <a:buFont typeface="Wingdings" pitchFamily="2" charset="2"/>
              <a:buChar char="p"/>
            </a:pPr>
            <a:r>
              <a:rPr lang="zh-CN" altLang="zh-CN" sz="1400" dirty="0" smtClean="0">
                <a:latin typeface="Microsoft YaHei" charset="0"/>
                <a:ea typeface="Microsoft YaHei" charset="0"/>
                <a:cs typeface="Microsoft YaHei" charset="0"/>
              </a:rPr>
              <a:t>在</a:t>
            </a:r>
            <a:r>
              <a:rPr lang="zh-CN" altLang="en-US" sz="1400" dirty="0" smtClean="0">
                <a:latin typeface="Microsoft YaHei" charset="0"/>
                <a:ea typeface="Microsoft YaHei" charset="0"/>
                <a:cs typeface="Microsoft YaHei" charset="0"/>
              </a:rPr>
              <a:t>中国制造</a:t>
            </a:r>
            <a:r>
              <a:rPr lang="en-US" altLang="zh-CN" sz="1400" dirty="0" smtClean="0">
                <a:latin typeface="Microsoft YaHei" charset="0"/>
                <a:ea typeface="Microsoft YaHei" charset="0"/>
                <a:cs typeface="Microsoft YaHei" charset="0"/>
              </a:rPr>
              <a:t>2025</a:t>
            </a:r>
            <a:r>
              <a:rPr lang="zh-CN" altLang="zh-CN" sz="1400" dirty="0" smtClean="0">
                <a:latin typeface="Microsoft YaHei" charset="0"/>
                <a:ea typeface="Microsoft YaHei" charset="0"/>
                <a:cs typeface="Microsoft YaHei" charset="0"/>
              </a:rPr>
              <a:t>的</a:t>
            </a:r>
            <a:r>
              <a:rPr lang="zh-CN" altLang="zh-CN" sz="1400" dirty="0">
                <a:latin typeface="Microsoft YaHei" charset="0"/>
                <a:ea typeface="Microsoft YaHei" charset="0"/>
                <a:cs typeface="Microsoft YaHei" charset="0"/>
              </a:rPr>
              <a:t>背景下，发展“互联网</a:t>
            </a:r>
            <a:r>
              <a:rPr lang="en-US" altLang="zh-CN" sz="1400" dirty="0">
                <a:latin typeface="Microsoft YaHei" charset="0"/>
                <a:ea typeface="Microsoft YaHei" charset="0"/>
                <a:cs typeface="Microsoft YaHei" charset="0"/>
              </a:rPr>
              <a:t>+</a:t>
            </a:r>
            <a:r>
              <a:rPr lang="zh-CN" altLang="zh-CN" sz="1400" dirty="0">
                <a:latin typeface="Microsoft YaHei" charset="0"/>
                <a:ea typeface="Microsoft YaHei" charset="0"/>
                <a:cs typeface="Microsoft YaHei" charset="0"/>
              </a:rPr>
              <a:t>”以及智能制造已经成为了推动我国制造业转型升级的重要途径，是我国向制造强国迈进的坚实基础</a:t>
            </a:r>
            <a:r>
              <a:rPr lang="zh-CN" altLang="zh-CN" sz="1400" dirty="0" smtClean="0">
                <a:latin typeface="Microsoft YaHei" charset="0"/>
                <a:ea typeface="Microsoft YaHei" charset="0"/>
                <a:cs typeface="Microsoft YaHei" charset="0"/>
              </a:rPr>
              <a:t>。</a:t>
            </a:r>
            <a:r>
              <a:rPr lang="zh-CN" altLang="en-US" sz="1400" dirty="0" smtClean="0">
                <a:latin typeface="Microsoft YaHei" charset="0"/>
                <a:ea typeface="Microsoft YaHei" charset="0"/>
                <a:cs typeface="Microsoft YaHei" charset="0"/>
              </a:rPr>
              <a:t>为此，国务院</a:t>
            </a:r>
            <a:r>
              <a:rPr lang="zh-CN" altLang="en-US" sz="1400" dirty="0">
                <a:latin typeface="Microsoft YaHei" charset="0"/>
                <a:ea typeface="Microsoft YaHei" charset="0"/>
                <a:cs typeface="Microsoft YaHei" charset="0"/>
              </a:rPr>
              <a:t>于</a:t>
            </a:r>
            <a:r>
              <a:rPr lang="en-US" altLang="zh-CN" sz="1400" dirty="0">
                <a:latin typeface="Microsoft YaHei" charset="0"/>
                <a:ea typeface="Microsoft YaHei" charset="0"/>
                <a:cs typeface="Microsoft YaHei" charset="0"/>
              </a:rPr>
              <a:t>2015</a:t>
            </a:r>
            <a:r>
              <a:rPr lang="zh-CN" altLang="en-US" sz="1400" dirty="0">
                <a:latin typeface="Microsoft YaHei" charset="0"/>
                <a:ea typeface="Microsoft YaHei" charset="0"/>
                <a:cs typeface="Microsoft YaHei" charset="0"/>
              </a:rPr>
              <a:t>年</a:t>
            </a:r>
            <a:r>
              <a:rPr lang="en-US" altLang="zh-CN" sz="1400" dirty="0">
                <a:latin typeface="Microsoft YaHei" charset="0"/>
                <a:ea typeface="Microsoft YaHei" charset="0"/>
                <a:cs typeface="Microsoft YaHei" charset="0"/>
              </a:rPr>
              <a:t>5</a:t>
            </a:r>
            <a:r>
              <a:rPr lang="zh-CN" altLang="en-US" sz="1400" dirty="0">
                <a:latin typeface="Microsoft YaHei" charset="0"/>
                <a:ea typeface="Microsoft YaHei" charset="0"/>
                <a:cs typeface="Microsoft YaHei" charset="0"/>
              </a:rPr>
              <a:t>月</a:t>
            </a:r>
            <a:r>
              <a:rPr lang="en-US" altLang="zh-CN" sz="1400" dirty="0">
                <a:latin typeface="Microsoft YaHei" charset="0"/>
                <a:ea typeface="Microsoft YaHei" charset="0"/>
                <a:cs typeface="Microsoft YaHei" charset="0"/>
              </a:rPr>
              <a:t>8</a:t>
            </a:r>
            <a:r>
              <a:rPr lang="zh-CN" altLang="en-US" sz="1400" dirty="0">
                <a:latin typeface="Microsoft YaHei" charset="0"/>
                <a:ea typeface="Microsoft YaHei" charset="0"/>
                <a:cs typeface="Microsoft YaHei" charset="0"/>
              </a:rPr>
              <a:t>日和</a:t>
            </a:r>
            <a:r>
              <a:rPr lang="en-US" altLang="zh-CN" sz="1400" dirty="0">
                <a:latin typeface="Microsoft YaHei" charset="0"/>
                <a:ea typeface="Microsoft YaHei" charset="0"/>
                <a:cs typeface="Microsoft YaHei" charset="0"/>
              </a:rPr>
              <a:t>7</a:t>
            </a:r>
            <a:r>
              <a:rPr lang="zh-CN" altLang="en-US" sz="1400" dirty="0">
                <a:latin typeface="Microsoft YaHei" charset="0"/>
                <a:ea typeface="Microsoft YaHei" charset="0"/>
                <a:cs typeface="Microsoft YaHei" charset="0"/>
              </a:rPr>
              <a:t>月</a:t>
            </a:r>
            <a:r>
              <a:rPr lang="en-US" altLang="zh-CN" sz="1400" dirty="0">
                <a:latin typeface="Microsoft YaHei" charset="0"/>
                <a:ea typeface="Microsoft YaHei" charset="0"/>
                <a:cs typeface="Microsoft YaHei" charset="0"/>
              </a:rPr>
              <a:t>4</a:t>
            </a:r>
            <a:r>
              <a:rPr lang="zh-CN" altLang="en-US" sz="1400" dirty="0">
                <a:latin typeface="Microsoft YaHei" charset="0"/>
                <a:ea typeface="Microsoft YaHei" charset="0"/>
                <a:cs typeface="Microsoft YaHei" charset="0"/>
              </a:rPr>
              <a:t>日先后发布了</a:t>
            </a:r>
            <a:r>
              <a:rPr lang="en-US" altLang="zh-CN" sz="1400" dirty="0">
                <a:latin typeface="Microsoft YaHei" charset="0"/>
                <a:ea typeface="Microsoft YaHei" charset="0"/>
                <a:cs typeface="Microsoft YaHei" charset="0"/>
              </a:rPr>
              <a:t>《</a:t>
            </a:r>
            <a:r>
              <a:rPr lang="zh-CN" altLang="en-US" sz="1400" dirty="0">
                <a:latin typeface="Microsoft YaHei" charset="0"/>
                <a:ea typeface="Microsoft YaHei" charset="0"/>
                <a:cs typeface="Microsoft YaHei" charset="0"/>
              </a:rPr>
              <a:t>中国制造</a:t>
            </a:r>
            <a:r>
              <a:rPr lang="en-US" altLang="zh-CN" sz="1400" dirty="0">
                <a:latin typeface="Microsoft YaHei" charset="0"/>
                <a:ea typeface="Microsoft YaHei" charset="0"/>
                <a:cs typeface="Microsoft YaHei" charset="0"/>
              </a:rPr>
              <a:t>2025》</a:t>
            </a:r>
            <a:r>
              <a:rPr lang="zh-CN" altLang="en-US" sz="1400" dirty="0">
                <a:latin typeface="Microsoft YaHei" charset="0"/>
                <a:ea typeface="Microsoft YaHei" charset="0"/>
                <a:cs typeface="Microsoft YaHei" charset="0"/>
              </a:rPr>
              <a:t>和</a:t>
            </a:r>
            <a:r>
              <a:rPr lang="en-US" altLang="zh-CN" sz="1400" dirty="0">
                <a:latin typeface="Microsoft YaHei" charset="0"/>
                <a:ea typeface="Microsoft YaHei" charset="0"/>
                <a:cs typeface="Microsoft YaHei" charset="0"/>
              </a:rPr>
              <a:t>《</a:t>
            </a:r>
            <a:r>
              <a:rPr lang="zh-CN" altLang="en-US" sz="1400" dirty="0">
                <a:latin typeface="Microsoft YaHei" charset="0"/>
                <a:ea typeface="Microsoft YaHei" charset="0"/>
                <a:cs typeface="Microsoft YaHei" charset="0"/>
              </a:rPr>
              <a:t>关于积极推进“互联网</a:t>
            </a:r>
            <a:r>
              <a:rPr lang="en-US" altLang="zh-CN" sz="1400" dirty="0">
                <a:latin typeface="Microsoft YaHei" charset="0"/>
                <a:ea typeface="Microsoft YaHei" charset="0"/>
                <a:cs typeface="Microsoft YaHei" charset="0"/>
              </a:rPr>
              <a:t>+”</a:t>
            </a:r>
            <a:r>
              <a:rPr lang="zh-CN" altLang="en-US" sz="1400" dirty="0">
                <a:latin typeface="Microsoft YaHei" charset="0"/>
                <a:ea typeface="Microsoft YaHei" charset="0"/>
                <a:cs typeface="Microsoft YaHei" charset="0"/>
              </a:rPr>
              <a:t>行动的指导意见</a:t>
            </a:r>
            <a:r>
              <a:rPr lang="en-US" altLang="zh-CN" sz="1400" dirty="0">
                <a:latin typeface="Microsoft YaHei" charset="0"/>
                <a:ea typeface="Microsoft YaHei" charset="0"/>
                <a:cs typeface="Microsoft YaHei" charset="0"/>
              </a:rPr>
              <a:t>》</a:t>
            </a:r>
            <a:r>
              <a:rPr lang="zh-CN" altLang="en-US" sz="1400" dirty="0">
                <a:latin typeface="Microsoft YaHei" charset="0"/>
                <a:ea typeface="Microsoft YaHei" charset="0"/>
                <a:cs typeface="Microsoft YaHei" charset="0"/>
              </a:rPr>
              <a:t>两个文件，同时十三五规划建议也对“互联网</a:t>
            </a:r>
            <a:r>
              <a:rPr lang="en-US" altLang="zh-CN" sz="1400" dirty="0">
                <a:latin typeface="Microsoft YaHei" charset="0"/>
                <a:ea typeface="Microsoft YaHei" charset="0"/>
                <a:cs typeface="Microsoft YaHei" charset="0"/>
              </a:rPr>
              <a:t>+”</a:t>
            </a:r>
            <a:r>
              <a:rPr lang="zh-CN" altLang="en-US" sz="1400" dirty="0">
                <a:latin typeface="Microsoft YaHei" charset="0"/>
                <a:ea typeface="Microsoft YaHei" charset="0"/>
                <a:cs typeface="Microsoft YaHei" charset="0"/>
              </a:rPr>
              <a:t>及智能制造的发展重点</a:t>
            </a:r>
            <a:r>
              <a:rPr lang="zh-CN" altLang="en-US" sz="1400" dirty="0" smtClean="0">
                <a:latin typeface="Microsoft YaHei" charset="0"/>
                <a:ea typeface="Microsoft YaHei" charset="0"/>
                <a:cs typeface="Microsoft YaHei" charset="0"/>
              </a:rPr>
              <a:t>提及。</a:t>
            </a:r>
          </a:p>
        </p:txBody>
      </p:sp>
      <p:pic>
        <p:nvPicPr>
          <p:cNvPr id="6" name="图片 5"/>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99153" y="4171404"/>
            <a:ext cx="3392795" cy="1993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图片 7"/>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788024" y="4171404"/>
            <a:ext cx="3487930" cy="19939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灯片编号占位符 9"/>
          <p:cNvSpPr>
            <a:spLocks noGrp="1"/>
          </p:cNvSpPr>
          <p:nvPr>
            <p:ph type="sldNum" sz="quarter" idx="12"/>
          </p:nvPr>
        </p:nvSpPr>
        <p:spPr/>
        <p:txBody>
          <a:bodyPr/>
          <a:lstStyle/>
          <a:p>
            <a:fld id="{57F98C0C-FAF2-480B-87BE-9D56BE4863FC}" type="slidenum">
              <a:rPr lang="zh-CN" altLang="en-US" smtClean="0"/>
              <a:pPr/>
              <a:t>9</a:t>
            </a:fld>
            <a:endParaRPr lang="zh-CN" altLang="en-US"/>
          </a:p>
        </p:txBody>
      </p:sp>
    </p:spTree>
    <p:extLst>
      <p:ext uri="{BB962C8B-B14F-4D97-AF65-F5344CB8AC3E}">
        <p14:creationId xmlns:p14="http://schemas.microsoft.com/office/powerpoint/2010/main" xmlns="" val="422777294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54880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400" b="1" dirty="0" smtClean="0">
                <a:solidFill>
                  <a:prstClr val="black"/>
                </a:solidFill>
                <a:latin typeface="黑体" panose="02010609060101010101" pitchFamily="49" charset="-122"/>
                <a:ea typeface="黑体" panose="02010609060101010101" pitchFamily="49" charset="-122"/>
              </a:rPr>
              <a:t>顺义区</a:t>
            </a:r>
            <a:r>
              <a:rPr lang="zh-CN" altLang="en-US" sz="2400" b="1" dirty="0">
                <a:solidFill>
                  <a:schemeClr val="tx1"/>
                </a:solidFill>
                <a:latin typeface="黑体" panose="02010609060101010101" pitchFamily="49" charset="-122"/>
                <a:ea typeface="黑体" panose="02010609060101010101" pitchFamily="49" charset="-122"/>
              </a:rPr>
              <a:t>“互联网</a:t>
            </a:r>
            <a:r>
              <a:rPr lang="en-US" altLang="zh-CN" sz="2400" b="1" dirty="0">
                <a:solidFill>
                  <a:schemeClr val="tx1"/>
                </a:solidFill>
                <a:latin typeface="黑体" panose="02010609060101010101" pitchFamily="49" charset="-122"/>
                <a:ea typeface="黑体" panose="02010609060101010101" pitchFamily="49" charset="-122"/>
              </a:rPr>
              <a:t>+</a:t>
            </a:r>
            <a:r>
              <a:rPr lang="zh-CN" altLang="en-US" sz="2400" b="1" dirty="0">
                <a:solidFill>
                  <a:schemeClr val="tx1"/>
                </a:solidFill>
                <a:latin typeface="黑体" panose="02010609060101010101" pitchFamily="49" charset="-122"/>
                <a:ea typeface="黑体" panose="02010609060101010101" pitchFamily="49" charset="-122"/>
              </a:rPr>
              <a:t>”</a:t>
            </a:r>
            <a:r>
              <a:rPr lang="zh-CN" altLang="en-US" sz="2400" b="1" dirty="0" smtClean="0">
                <a:solidFill>
                  <a:prstClr val="black"/>
                </a:solidFill>
                <a:latin typeface="黑体" panose="02010609060101010101" pitchFamily="49" charset="-122"/>
                <a:ea typeface="黑体" panose="02010609060101010101" pitchFamily="49" charset="-122"/>
              </a:rPr>
              <a:t>发展规划的三个“一二三”</a:t>
            </a:r>
            <a:endParaRPr lang="zh-CN" altLang="en-US" sz="2400" b="1" dirty="0">
              <a:solidFill>
                <a:prstClr val="black"/>
              </a:solidFill>
              <a:latin typeface="黑体" panose="02010609060101010101" pitchFamily="49" charset="-122"/>
              <a:ea typeface="黑体" panose="02010609060101010101" pitchFamily="49" charset="-122"/>
            </a:endParaRPr>
          </a:p>
        </p:txBody>
      </p:sp>
      <p:grpSp>
        <p:nvGrpSpPr>
          <p:cNvPr id="2" name="组合 1"/>
          <p:cNvGrpSpPr/>
          <p:nvPr/>
        </p:nvGrpSpPr>
        <p:grpSpPr>
          <a:xfrm>
            <a:off x="-324544" y="2348880"/>
            <a:ext cx="9865095" cy="3465729"/>
            <a:chOff x="-549870" y="2385703"/>
            <a:chExt cx="10234437" cy="3465729"/>
          </a:xfrm>
        </p:grpSpPr>
        <p:sp>
          <p:nvSpPr>
            <p:cNvPr id="7" name="Oval 65"/>
            <p:cNvSpPr>
              <a:spLocks noChangeArrowheads="1"/>
            </p:cNvSpPr>
            <p:nvPr/>
          </p:nvSpPr>
          <p:spPr bwMode="auto">
            <a:xfrm rot="10800000" flipV="1">
              <a:off x="62704" y="5338263"/>
              <a:ext cx="9621863" cy="106961"/>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 name="Oval 65"/>
            <p:cNvSpPr>
              <a:spLocks noChangeArrowheads="1"/>
            </p:cNvSpPr>
            <p:nvPr/>
          </p:nvSpPr>
          <p:spPr bwMode="auto">
            <a:xfrm rot="10800000" flipV="1">
              <a:off x="-549870" y="2856428"/>
              <a:ext cx="9621859" cy="213921"/>
            </a:xfrm>
            <a:prstGeom prst="ellipse">
              <a:avLst/>
            </a:prstGeom>
            <a:gradFill rotWithShape="1">
              <a:gsLst>
                <a:gs pos="0">
                  <a:sysClr val="windowText" lastClr="000000">
                    <a:lumMod val="75000"/>
                    <a:lumOff val="25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9" name="矩形 8"/>
            <p:cNvSpPr/>
            <p:nvPr/>
          </p:nvSpPr>
          <p:spPr>
            <a:xfrm rot="5400000">
              <a:off x="3726092" y="-760337"/>
              <a:ext cx="1623893" cy="9076077"/>
            </a:xfrm>
            <a:prstGeom prst="rect">
              <a:avLst/>
            </a:prstGeom>
            <a:solidFill>
              <a:sysClr val="window" lastClr="FFFFFF">
                <a:lumMod val="95000"/>
              </a:sys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pic>
          <p:nvPicPr>
            <p:cNvPr id="10" name="图片 9"/>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xmlns="" val="0"/>
                </a:ext>
              </a:extLst>
            </a:blip>
            <a:stretch>
              <a:fillRect/>
            </a:stretch>
          </p:blipFill>
          <p:spPr>
            <a:xfrm rot="5400000">
              <a:off x="5108388" y="2907855"/>
              <a:ext cx="3452823" cy="2434332"/>
            </a:xfrm>
            <a:prstGeom prst="rect">
              <a:avLst/>
            </a:prstGeom>
          </p:spPr>
        </p:pic>
        <p:pic>
          <p:nvPicPr>
            <p:cNvPr id="11" name="图片 10"/>
            <p:cNvPicPr>
              <a:picLocks noChangeAspect="1"/>
            </p:cNvPicPr>
            <p:nvPr/>
          </p:nvPicPr>
          <p:blipFill>
            <a:blip r:embed="rId2" cstate="print">
              <a:duotone>
                <a:schemeClr val="accent4">
                  <a:shade val="45000"/>
                  <a:satMod val="135000"/>
                </a:schemeClr>
                <a:prstClr val="white"/>
              </a:duotone>
              <a:extLst>
                <a:ext uri="{28A0092B-C50C-407E-A947-70E740481C1C}">
                  <a14:useLocalDpi xmlns:a14="http://schemas.microsoft.com/office/drawing/2010/main" xmlns="" val="0"/>
                </a:ext>
              </a:extLst>
            </a:blip>
            <a:stretch>
              <a:fillRect/>
            </a:stretch>
          </p:blipFill>
          <p:spPr>
            <a:xfrm rot="5400000">
              <a:off x="2888374" y="2907855"/>
              <a:ext cx="3452823" cy="2434332"/>
            </a:xfrm>
            <a:prstGeom prst="rect">
              <a:avLst/>
            </a:prstGeom>
          </p:spPr>
        </p:pic>
        <p:pic>
          <p:nvPicPr>
            <p:cNvPr id="12" name="图片 11"/>
            <p:cNvPicPr>
              <a:picLocks noChangeAspect="1"/>
            </p:cNvPicPr>
            <p:nvPr/>
          </p:nvPicPr>
          <p:blipFill>
            <a:blip r:embed="rId2" cstate="print">
              <a:duotone>
                <a:schemeClr val="accent3">
                  <a:shade val="45000"/>
                  <a:satMod val="135000"/>
                </a:schemeClr>
                <a:prstClr val="white"/>
              </a:duotone>
              <a:extLst>
                <a:ext uri="{28A0092B-C50C-407E-A947-70E740481C1C}">
                  <a14:useLocalDpi xmlns:a14="http://schemas.microsoft.com/office/drawing/2010/main" xmlns="" val="0"/>
                </a:ext>
              </a:extLst>
            </a:blip>
            <a:stretch>
              <a:fillRect/>
            </a:stretch>
          </p:blipFill>
          <p:spPr>
            <a:xfrm rot="5400000">
              <a:off x="462354" y="2894949"/>
              <a:ext cx="3452823" cy="2434332"/>
            </a:xfrm>
            <a:prstGeom prst="rect">
              <a:avLst/>
            </a:prstGeom>
          </p:spPr>
        </p:pic>
        <p:sp>
          <p:nvSpPr>
            <p:cNvPr id="13" name="TextBox 12"/>
            <p:cNvSpPr txBox="1"/>
            <p:nvPr/>
          </p:nvSpPr>
          <p:spPr>
            <a:xfrm rot="20804153">
              <a:off x="1624036" y="3513061"/>
              <a:ext cx="1287207" cy="101566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smtClean="0">
                  <a:ln w="18415" cmpd="sng">
                    <a:noFill/>
                    <a:prstDash val="solid"/>
                  </a:ln>
                  <a:solidFill>
                    <a:schemeClr val="tx1"/>
                  </a:solidFill>
                  <a:uLnTx/>
                  <a:uFillTx/>
                  <a:latin typeface="微软雅黑" pitchFamily="34" charset="-122"/>
                  <a:cs typeface="Times New Roman" pitchFamily="18" charset="0"/>
                </a:rPr>
                <a:t>顶层设计的“一二三思路”</a:t>
              </a:r>
              <a:endParaRPr kumimoji="0" lang="zh-CN" altLang="en-US" sz="2000" b="1" i="0" u="none" strike="noStrike" kern="0" cap="none" spc="0" normalizeH="0" baseline="0" noProof="0" dirty="0">
                <a:ln w="18415" cmpd="sng">
                  <a:noFill/>
                  <a:prstDash val="solid"/>
                </a:ln>
                <a:solidFill>
                  <a:schemeClr val="tx1"/>
                </a:solidFill>
                <a:uLnTx/>
                <a:uFillTx/>
                <a:latin typeface="微软雅黑" pitchFamily="34" charset="-122"/>
                <a:cs typeface="Times New Roman" pitchFamily="18" charset="0"/>
              </a:endParaRPr>
            </a:p>
          </p:txBody>
        </p:sp>
        <p:sp>
          <p:nvSpPr>
            <p:cNvPr id="14" name="TextBox 13"/>
            <p:cNvSpPr txBox="1"/>
            <p:nvPr/>
          </p:nvSpPr>
          <p:spPr>
            <a:xfrm rot="20804153">
              <a:off x="3928292" y="3468224"/>
              <a:ext cx="1287207" cy="101566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dirty="0" smtClean="0">
                  <a:solidFill>
                    <a:schemeClr val="tx1"/>
                  </a:solidFill>
                  <a:latin typeface="微软雅黑" pitchFamily="34" charset="-122"/>
                  <a:cs typeface="Times New Roman" pitchFamily="18" charset="0"/>
                </a:rPr>
                <a:t>规划内容</a:t>
              </a:r>
              <a:r>
                <a:rPr kumimoji="0" lang="zh-CN" altLang="en-US" sz="2000" b="1" i="0" u="none" strike="noStrike" kern="0" cap="none" spc="0" normalizeH="0" baseline="0" noProof="0" dirty="0" smtClean="0">
                  <a:ln w="18415" cmpd="sng">
                    <a:noFill/>
                    <a:prstDash val="solid"/>
                  </a:ln>
                  <a:solidFill>
                    <a:schemeClr val="tx1"/>
                  </a:solidFill>
                  <a:uLnTx/>
                  <a:uFillTx/>
                  <a:latin typeface="微软雅黑" pitchFamily="34" charset="-122"/>
                  <a:cs typeface="Times New Roman" pitchFamily="18" charset="0"/>
                </a:rPr>
                <a:t>的“一二三工程”</a:t>
              </a:r>
              <a:endParaRPr kumimoji="0" lang="zh-CN" altLang="en-US" sz="2000" b="1" i="0" u="none" strike="noStrike" kern="0" cap="none" spc="0" normalizeH="0" baseline="0" noProof="0" dirty="0">
                <a:ln w="18415" cmpd="sng">
                  <a:noFill/>
                  <a:prstDash val="solid"/>
                </a:ln>
                <a:solidFill>
                  <a:schemeClr val="tx1"/>
                </a:solidFill>
                <a:uLnTx/>
                <a:uFillTx/>
                <a:latin typeface="微软雅黑" pitchFamily="34" charset="-122"/>
                <a:cs typeface="Times New Roman" pitchFamily="18" charset="0"/>
              </a:endParaRPr>
            </a:p>
          </p:txBody>
        </p:sp>
        <p:sp>
          <p:nvSpPr>
            <p:cNvPr id="16" name="TextBox 15"/>
            <p:cNvSpPr txBox="1"/>
            <p:nvPr/>
          </p:nvSpPr>
          <p:spPr>
            <a:xfrm rot="20804153">
              <a:off x="6215658" y="3396216"/>
              <a:ext cx="1287207" cy="101566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000" dirty="0" smtClean="0">
                  <a:solidFill>
                    <a:schemeClr val="tx1"/>
                  </a:solidFill>
                  <a:latin typeface="微软雅黑" pitchFamily="34" charset="-122"/>
                  <a:cs typeface="Times New Roman" pitchFamily="18" charset="0"/>
                </a:rPr>
                <a:t>平台建设</a:t>
              </a:r>
              <a:r>
                <a:rPr kumimoji="0" lang="zh-CN" altLang="en-US" sz="2000" b="1" i="0" u="none" strike="noStrike" kern="0" cap="none" spc="0" normalizeH="0" baseline="0" noProof="0" dirty="0" smtClean="0">
                  <a:ln w="18415" cmpd="sng">
                    <a:noFill/>
                    <a:prstDash val="solid"/>
                  </a:ln>
                  <a:solidFill>
                    <a:schemeClr val="tx1"/>
                  </a:solidFill>
                  <a:uLnTx/>
                  <a:uFillTx/>
                  <a:latin typeface="微软雅黑" pitchFamily="34" charset="-122"/>
                  <a:cs typeface="Times New Roman" pitchFamily="18" charset="0"/>
                </a:rPr>
                <a:t>的“一二三平台”</a:t>
              </a:r>
              <a:endParaRPr kumimoji="0" lang="zh-CN" altLang="en-US" sz="2000" b="1" i="0" u="none" strike="noStrike" kern="0" cap="none" spc="0" normalizeH="0" baseline="0" noProof="0" dirty="0">
                <a:ln w="18415" cmpd="sng">
                  <a:noFill/>
                  <a:prstDash val="solid"/>
                </a:ln>
                <a:solidFill>
                  <a:schemeClr val="tx1"/>
                </a:solidFill>
                <a:uLnTx/>
                <a:uFillTx/>
                <a:latin typeface="微软雅黑" pitchFamily="34" charset="-122"/>
                <a:cs typeface="Times New Roman" pitchFamily="18" charset="0"/>
              </a:endParaRPr>
            </a:p>
          </p:txBody>
        </p:sp>
      </p:grpSp>
      <p:sp>
        <p:nvSpPr>
          <p:cNvPr id="4" name="圆角矩形 3"/>
          <p:cNvSpPr/>
          <p:nvPr/>
        </p:nvSpPr>
        <p:spPr>
          <a:xfrm>
            <a:off x="3563888" y="2060848"/>
            <a:ext cx="2448272" cy="3960440"/>
          </a:xfrm>
          <a:prstGeom prst="roundRect">
            <a:avLst/>
          </a:prstGeom>
          <a:noFill/>
          <a:ln w="19050">
            <a:solidFill>
              <a:schemeClr val="tx2">
                <a:lumMod val="40000"/>
                <a:lumOff val="60000"/>
              </a:schemeClr>
            </a:solidFill>
            <a:prstDash val="dash"/>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600"/>
          </a:p>
        </p:txBody>
      </p:sp>
      <p:sp>
        <p:nvSpPr>
          <p:cNvPr id="5" name="灯片编号占位符 4"/>
          <p:cNvSpPr>
            <a:spLocks noGrp="1"/>
          </p:cNvSpPr>
          <p:nvPr>
            <p:ph type="sldNum" sz="quarter" idx="12"/>
          </p:nvPr>
        </p:nvSpPr>
        <p:spPr/>
        <p:txBody>
          <a:bodyPr/>
          <a:lstStyle/>
          <a:p>
            <a:fld id="{57F98C0C-FAF2-480B-87BE-9D56BE4863FC}" type="slidenum">
              <a:rPr lang="zh-CN" altLang="en-US" smtClean="0"/>
              <a:pPr/>
              <a:t>90</a:t>
            </a:fld>
            <a:endParaRPr lang="zh-CN" altLang="en-US" dirty="0"/>
          </a:p>
        </p:txBody>
      </p:sp>
    </p:spTree>
    <p:extLst>
      <p:ext uri="{BB962C8B-B14F-4D97-AF65-F5344CB8AC3E}">
        <p14:creationId xmlns:p14="http://schemas.microsoft.com/office/powerpoint/2010/main" xmlns="" val="1198128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419872" y="1453309"/>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600" b="1" i="0" u="none" strike="noStrike" kern="0" cap="none" spc="0" normalizeH="0" baseline="0" noProof="0" dirty="0" smtClean="0">
                <a:ln w="18415" cmpd="sng">
                  <a:noFill/>
                  <a:prstDash val="solid"/>
                </a:ln>
                <a:solidFill>
                  <a:schemeClr val="tx1"/>
                </a:solidFill>
                <a:effectLst/>
                <a:uLnTx/>
                <a:uFillTx/>
                <a:latin typeface="Agency FB" pitchFamily="34" charset="0"/>
                <a:ea typeface="微软雅黑" pitchFamily="34" charset="-122"/>
              </a:rPr>
              <a:t>1.0</a:t>
            </a:r>
            <a:endParaRPr kumimoji="0" lang="zh-CN" altLang="en-US" sz="3600" b="1" i="0" u="none" strike="noStrike" kern="0" cap="none" spc="0" normalizeH="0" baseline="0" noProof="0" dirty="0">
              <a:ln w="18415" cmpd="sng">
                <a:noFill/>
                <a:prstDash val="solid"/>
              </a:ln>
              <a:solidFill>
                <a:schemeClr val="tx1"/>
              </a:solidFill>
              <a:effectLst/>
              <a:uLnTx/>
              <a:uFillTx/>
              <a:latin typeface="Agency FB" pitchFamily="34" charset="0"/>
              <a:ea typeface="微软雅黑" pitchFamily="34" charset="-122"/>
            </a:endParaRPr>
          </a:p>
        </p:txBody>
      </p:sp>
      <p:sp>
        <p:nvSpPr>
          <p:cNvPr id="5" name="TextBox 4"/>
          <p:cNvSpPr txBox="1"/>
          <p:nvPr/>
        </p:nvSpPr>
        <p:spPr>
          <a:xfrm>
            <a:off x="3502443" y="1395133"/>
            <a:ext cx="4425137" cy="523220"/>
          </a:xfrm>
          <a:prstGeom prst="rect">
            <a:avLst/>
          </a:prstGeom>
          <a:noFill/>
        </p:spPr>
        <p:txBody>
          <a:bodyPr wrap="square" rtlCol="0">
            <a:spAutoFit/>
          </a:bodyPr>
          <a:lstStyle/>
          <a:p>
            <a:pPr lvl="0" algn="ctr">
              <a:defRPr/>
            </a:pPr>
            <a:r>
              <a:rPr lang="zh-CN" altLang="en-US" sz="2800" b="1" kern="0" dirty="0" smtClean="0">
                <a:latin typeface="Arial" pitchFamily="34" charset="0"/>
                <a:ea typeface="微软雅黑" pitchFamily="34" charset="-122"/>
                <a:cs typeface="Arial" pitchFamily="34" charset="0"/>
              </a:rPr>
              <a:t>规划</a:t>
            </a:r>
            <a:r>
              <a:rPr lang="zh-CN" altLang="en-US" sz="2800" b="1" kern="0" dirty="0">
                <a:latin typeface="Arial" pitchFamily="34" charset="0"/>
                <a:ea typeface="微软雅黑" pitchFamily="34" charset="-122"/>
                <a:cs typeface="Arial" pitchFamily="34" charset="0"/>
              </a:rPr>
              <a:t>背景</a:t>
            </a:r>
            <a:endParaRPr kumimoji="0" lang="en-US" altLang="zh-CN" sz="2800" b="1" i="0" u="none" strike="noStrike" kern="0" cap="none" spc="0" normalizeH="0" baseline="0" noProof="0" dirty="0">
              <a:ln>
                <a:noFill/>
              </a:ln>
              <a:effectLst/>
              <a:uLnTx/>
              <a:uFillTx/>
              <a:latin typeface="Arial" pitchFamily="34" charset="0"/>
              <a:ea typeface="微软雅黑" pitchFamily="34" charset="-122"/>
              <a:cs typeface="Arial" pitchFamily="34" charset="0"/>
            </a:endParaRPr>
          </a:p>
        </p:txBody>
      </p:sp>
      <p:sp>
        <p:nvSpPr>
          <p:cNvPr id="6" name="TextBox 5"/>
          <p:cNvSpPr txBox="1"/>
          <p:nvPr/>
        </p:nvSpPr>
        <p:spPr>
          <a:xfrm>
            <a:off x="3502443" y="2060848"/>
            <a:ext cx="4528477" cy="523220"/>
          </a:xfrm>
          <a:prstGeom prst="rect">
            <a:avLst/>
          </a:prstGeom>
          <a:noFill/>
        </p:spPr>
        <p:txBody>
          <a:bodyPr wrap="square" rtlCol="0">
            <a:spAutoFit/>
          </a:bodyPr>
          <a:lstStyle/>
          <a:p>
            <a:pPr algn="ctr">
              <a:defRPr/>
            </a:pPr>
            <a:r>
              <a:rPr lang="zh-CN" altLang="en-US" sz="2800" b="1" kern="0" dirty="0" smtClean="0">
                <a:latin typeface="Arial" pitchFamily="34" charset="0"/>
                <a:ea typeface="微软雅黑" pitchFamily="34" charset="-122"/>
                <a:cs typeface="Arial" pitchFamily="34" charset="0"/>
              </a:rPr>
              <a:t>规划</a:t>
            </a:r>
            <a:r>
              <a:rPr lang="zh-CN" altLang="en-US" sz="2800" b="1" kern="0" dirty="0">
                <a:latin typeface="Arial" pitchFamily="34" charset="0"/>
                <a:ea typeface="微软雅黑" pitchFamily="34" charset="-122"/>
                <a:cs typeface="Arial" pitchFamily="34" charset="0"/>
              </a:rPr>
              <a:t>思路</a:t>
            </a:r>
            <a:endParaRPr lang="en-US" altLang="zh-CN" sz="2800" b="1" kern="0" dirty="0">
              <a:latin typeface="Arial" pitchFamily="34" charset="0"/>
              <a:ea typeface="微软雅黑" pitchFamily="34" charset="-122"/>
              <a:cs typeface="Arial" pitchFamily="34" charset="0"/>
            </a:endParaRPr>
          </a:p>
        </p:txBody>
      </p:sp>
      <p:sp>
        <p:nvSpPr>
          <p:cNvPr id="7" name="TextBox 6"/>
          <p:cNvSpPr txBox="1"/>
          <p:nvPr/>
        </p:nvSpPr>
        <p:spPr>
          <a:xfrm>
            <a:off x="3417324" y="2935647"/>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smtClean="0">
                <a:solidFill>
                  <a:schemeClr val="tx1"/>
                </a:solidFill>
              </a:rPr>
              <a:t>3.0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8" name="TextBox 7"/>
          <p:cNvSpPr txBox="1"/>
          <p:nvPr/>
        </p:nvSpPr>
        <p:spPr>
          <a:xfrm>
            <a:off x="3502442" y="2780928"/>
            <a:ext cx="4425137" cy="523220"/>
          </a:xfrm>
          <a:prstGeom prst="rect">
            <a:avLst/>
          </a:prstGeom>
          <a:noFill/>
        </p:spPr>
        <p:txBody>
          <a:bodyPr wrap="square" rtlCol="0">
            <a:spAutoFit/>
          </a:bodyPr>
          <a:lstStyle/>
          <a:p>
            <a:pPr lvl="0" algn="ctr">
              <a:defRPr/>
            </a:pPr>
            <a:r>
              <a:rPr lang="zh-CN" altLang="en-US" sz="2800" b="1" kern="0" dirty="0" smtClean="0">
                <a:latin typeface="Arial" pitchFamily="34" charset="0"/>
                <a:ea typeface="微软雅黑" pitchFamily="34" charset="-122"/>
                <a:cs typeface="Arial" pitchFamily="34" charset="0"/>
              </a:rPr>
              <a:t>规划内容</a:t>
            </a:r>
            <a:endParaRPr lang="en-US" altLang="zh-CN" sz="2800" b="1" kern="0" dirty="0">
              <a:latin typeface="Arial" pitchFamily="34" charset="0"/>
              <a:ea typeface="微软雅黑" pitchFamily="34" charset="-122"/>
              <a:cs typeface="Arial" pitchFamily="34" charset="0"/>
            </a:endParaRPr>
          </a:p>
        </p:txBody>
      </p:sp>
      <p:sp>
        <p:nvSpPr>
          <p:cNvPr id="13" name="TextBox 12"/>
          <p:cNvSpPr txBox="1"/>
          <p:nvPr/>
        </p:nvSpPr>
        <p:spPr>
          <a:xfrm>
            <a:off x="3419872" y="2155016"/>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smtClean="0">
                <a:solidFill>
                  <a:schemeClr val="tx1"/>
                </a:solidFill>
              </a:rPr>
              <a:t>2.0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14" name="圆角矩形 13"/>
          <p:cNvSpPr/>
          <p:nvPr/>
        </p:nvSpPr>
        <p:spPr>
          <a:xfrm>
            <a:off x="3563888" y="1340768"/>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3563888" y="2114483"/>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3563888" y="2863639"/>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18"/>
          <p:cNvSpPr txBox="1"/>
          <p:nvPr/>
        </p:nvSpPr>
        <p:spPr>
          <a:xfrm>
            <a:off x="2771800" y="476672"/>
            <a:ext cx="3384376" cy="584775"/>
          </a:xfrm>
          <a:prstGeom prst="rect">
            <a:avLst/>
          </a:prstGeom>
          <a:noFill/>
        </p:spPr>
        <p:txBody>
          <a:bodyPr wrap="square" rtlCol="0">
            <a:spAutoFit/>
          </a:bodyPr>
          <a:lstStyle/>
          <a:p>
            <a:pPr algn="ctr"/>
            <a:r>
              <a:rPr lang="zh-CN" altLang="en-US" sz="3200" b="1" dirty="0" smtClean="0">
                <a:latin typeface="黑体" panose="02010609060101010101" pitchFamily="49" charset="-122"/>
                <a:ea typeface="黑体" panose="02010609060101010101" pitchFamily="49" charset="-122"/>
              </a:rPr>
              <a:t>目 录</a:t>
            </a:r>
            <a:endParaRPr lang="zh-CN" altLang="en-US" sz="3200" b="1" dirty="0">
              <a:latin typeface="黑体" panose="02010609060101010101" pitchFamily="49" charset="-122"/>
              <a:ea typeface="黑体" panose="02010609060101010101" pitchFamily="49" charset="-122"/>
            </a:endParaRPr>
          </a:p>
        </p:txBody>
      </p:sp>
      <p:grpSp>
        <p:nvGrpSpPr>
          <p:cNvPr id="23" name="组合 22"/>
          <p:cNvGrpSpPr/>
          <p:nvPr/>
        </p:nvGrpSpPr>
        <p:grpSpPr>
          <a:xfrm>
            <a:off x="1547664" y="3611220"/>
            <a:ext cx="5328592" cy="701040"/>
            <a:chOff x="1547664" y="1791856"/>
            <a:chExt cx="5328592" cy="701040"/>
          </a:xfrm>
        </p:grpSpPr>
        <p:cxnSp>
          <p:nvCxnSpPr>
            <p:cNvPr id="21" name="直接连接符 20"/>
            <p:cNvCxnSpPr/>
            <p:nvPr/>
          </p:nvCxnSpPr>
          <p:spPr>
            <a:xfrm>
              <a:off x="2771800" y="2420888"/>
              <a:ext cx="4104456" cy="0"/>
            </a:xfrm>
            <a:prstGeom prst="line">
              <a:avLst/>
            </a:prstGeom>
          </p:spPr>
          <p:style>
            <a:lnRef idx="2">
              <a:schemeClr val="accent1"/>
            </a:lnRef>
            <a:fillRef idx="0">
              <a:schemeClr val="accent1"/>
            </a:fillRef>
            <a:effectRef idx="1">
              <a:schemeClr val="accent1"/>
            </a:effectRef>
            <a:fontRef idx="minor">
              <a:schemeClr val="tx1"/>
            </a:fontRef>
          </p:style>
        </p:cxnSp>
        <p:pic>
          <p:nvPicPr>
            <p:cNvPr id="3" name="Picture 3" descr="C:\Users\Chen\Desktop\360截图20151230115225744.jpg"/>
            <p:cNvPicPr>
              <a:picLocks noChangeAspect="1" noChangeArrowheads="1"/>
            </p:cNvPicPr>
            <p:nvPr/>
          </p:nvPicPr>
          <p:blipFill rotWithShape="1">
            <a:blip r:embed="rId2" cstate="print">
              <a:extLst>
                <a:ext uri="{28A0092B-C50C-407E-A947-70E740481C1C}">
                  <a14:useLocalDpi xmlns:a14="http://schemas.microsoft.com/office/drawing/2010/main" xmlns="" val="0"/>
                </a:ext>
              </a:extLst>
            </a:blip>
            <a:srcRect t="21035" b="15516"/>
            <a:stretch/>
          </p:blipFill>
          <p:spPr bwMode="auto">
            <a:xfrm>
              <a:off x="1547664" y="1791856"/>
              <a:ext cx="1424940" cy="70104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xmlns="">
                  <a:solidFill>
                    <a:srgbClr val="FFFFFF"/>
                  </a:solidFill>
                </a14:hiddenFill>
              </a:ext>
            </a:extLst>
          </p:spPr>
        </p:pic>
      </p:grpSp>
      <p:sp>
        <p:nvSpPr>
          <p:cNvPr id="22" name="TextBox 21"/>
          <p:cNvSpPr txBox="1"/>
          <p:nvPr/>
        </p:nvSpPr>
        <p:spPr>
          <a:xfrm>
            <a:off x="3417324" y="3592180"/>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a:solidFill>
                  <a:schemeClr val="tx1"/>
                </a:solidFill>
              </a:rPr>
              <a:t>4</a:t>
            </a:r>
            <a:r>
              <a:rPr lang="en-US" altLang="zh-CN" sz="3600" dirty="0" smtClean="0">
                <a:solidFill>
                  <a:schemeClr val="tx1"/>
                </a:solidFill>
              </a:rPr>
              <a:t>.0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24" name="TextBox 23"/>
          <p:cNvSpPr txBox="1"/>
          <p:nvPr/>
        </p:nvSpPr>
        <p:spPr>
          <a:xfrm>
            <a:off x="3563888" y="3573016"/>
            <a:ext cx="4425137" cy="523220"/>
          </a:xfrm>
          <a:prstGeom prst="rect">
            <a:avLst/>
          </a:prstGeom>
          <a:noFill/>
        </p:spPr>
        <p:txBody>
          <a:bodyPr wrap="square" rtlCol="0">
            <a:spAutoFit/>
          </a:bodyPr>
          <a:lstStyle/>
          <a:p>
            <a:pPr lvl="0" algn="ctr">
              <a:defRPr/>
            </a:pPr>
            <a:r>
              <a:rPr lang="zh-CN" altLang="en-US" sz="2800" b="1" kern="0" dirty="0">
                <a:latin typeface="Arial" pitchFamily="34" charset="0"/>
                <a:ea typeface="微软雅黑" pitchFamily="34" charset="-122"/>
                <a:cs typeface="Arial" pitchFamily="34" charset="0"/>
              </a:rPr>
              <a:t>保障措施</a:t>
            </a:r>
            <a:endParaRPr lang="en-US" altLang="zh-CN" sz="2800" b="1" kern="0" dirty="0">
              <a:latin typeface="Arial" pitchFamily="34" charset="0"/>
              <a:ea typeface="微软雅黑" pitchFamily="34" charset="-122"/>
              <a:cs typeface="Arial" pitchFamily="34" charset="0"/>
            </a:endParaRPr>
          </a:p>
        </p:txBody>
      </p:sp>
      <p:sp>
        <p:nvSpPr>
          <p:cNvPr id="25" name="圆角矩形 24"/>
          <p:cNvSpPr/>
          <p:nvPr/>
        </p:nvSpPr>
        <p:spPr>
          <a:xfrm>
            <a:off x="3563888" y="3592180"/>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Box 25"/>
          <p:cNvSpPr txBox="1"/>
          <p:nvPr/>
        </p:nvSpPr>
        <p:spPr>
          <a:xfrm>
            <a:off x="3419872" y="4549653"/>
            <a:ext cx="1154676" cy="535531"/>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lang="en-US" altLang="zh-CN" sz="3600" dirty="0">
                <a:solidFill>
                  <a:schemeClr val="tx1"/>
                </a:solidFill>
              </a:rPr>
              <a:t>5</a:t>
            </a:r>
            <a:r>
              <a:rPr lang="en-US" altLang="zh-CN" sz="3600" dirty="0" smtClean="0">
                <a:solidFill>
                  <a:schemeClr val="tx1"/>
                </a:solidFill>
              </a:rPr>
              <a:t>.0</a:t>
            </a:r>
            <a:endParaRPr kumimoji="0" lang="zh-CN" altLang="en-US" sz="3600" b="1" i="0" u="none" strike="noStrike" kern="0" cap="none" spc="0" normalizeH="0" baseline="0" noProof="0" dirty="0">
              <a:ln w="18415" cmpd="sng">
                <a:noFill/>
                <a:prstDash val="solid"/>
              </a:ln>
              <a:solidFill>
                <a:schemeClr val="tx1"/>
              </a:solidFill>
              <a:effectLst/>
              <a:uLnTx/>
              <a:uFillTx/>
            </a:endParaRPr>
          </a:p>
        </p:txBody>
      </p:sp>
      <p:sp>
        <p:nvSpPr>
          <p:cNvPr id="27" name="TextBox 26"/>
          <p:cNvSpPr txBox="1"/>
          <p:nvPr/>
        </p:nvSpPr>
        <p:spPr>
          <a:xfrm>
            <a:off x="3563888" y="4509120"/>
            <a:ext cx="4425137" cy="523220"/>
          </a:xfrm>
          <a:prstGeom prst="rect">
            <a:avLst/>
          </a:prstGeom>
          <a:noFill/>
        </p:spPr>
        <p:txBody>
          <a:bodyPr wrap="square" rtlCol="0">
            <a:spAutoFit/>
          </a:bodyPr>
          <a:lstStyle/>
          <a:p>
            <a:pPr algn="ctr">
              <a:defRPr/>
            </a:pPr>
            <a:r>
              <a:rPr lang="zh-CN" altLang="en-US" sz="2800" b="1" kern="0" dirty="0">
                <a:latin typeface="Arial" pitchFamily="34" charset="0"/>
                <a:ea typeface="微软雅黑" pitchFamily="34" charset="-122"/>
                <a:cs typeface="Arial" pitchFamily="34" charset="0"/>
              </a:rPr>
              <a:t>演进路线</a:t>
            </a:r>
            <a:endParaRPr lang="en-US" altLang="zh-CN" sz="2800" b="1" kern="0" dirty="0">
              <a:latin typeface="Arial" pitchFamily="34" charset="0"/>
              <a:ea typeface="微软雅黑" pitchFamily="34" charset="-122"/>
              <a:cs typeface="Arial" pitchFamily="34" charset="0"/>
            </a:endParaRPr>
          </a:p>
        </p:txBody>
      </p:sp>
      <p:sp>
        <p:nvSpPr>
          <p:cNvPr id="28" name="圆角矩形 27"/>
          <p:cNvSpPr/>
          <p:nvPr/>
        </p:nvSpPr>
        <p:spPr>
          <a:xfrm>
            <a:off x="3563888" y="4509120"/>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419872" y="5197725"/>
            <a:ext cx="1154676" cy="584775"/>
          </a:xfrm>
          <a:prstGeom prst="rect">
            <a:avLst/>
          </a:prstGeom>
          <a:noFill/>
        </p:spPr>
        <p:txBody>
          <a:bodyPr wrap="square" rtlCol="0">
            <a:spAutoFit/>
          </a:bodyPr>
          <a:lstStyle>
            <a:defPPr>
              <a:defRPr lang="zh-CN"/>
            </a:defPPr>
            <a:lvl1pPr algn="ctr">
              <a:defRPr sz="2800" b="1" kern="0">
                <a:latin typeface="Arial" pitchFamily="34" charset="0"/>
                <a:ea typeface="微软雅黑" pitchFamily="34" charset="-122"/>
                <a:cs typeface="Arial" pitchFamily="34" charset="0"/>
              </a:defRPr>
            </a:lvl1pPr>
          </a:lstStyle>
          <a:p>
            <a:r>
              <a:rPr lang="en-US" altLang="zh-CN" sz="3200" dirty="0"/>
              <a:t>6.0</a:t>
            </a:r>
            <a:endParaRPr lang="zh-CN" altLang="en-US" sz="3200" dirty="0"/>
          </a:p>
        </p:txBody>
      </p:sp>
      <p:sp>
        <p:nvSpPr>
          <p:cNvPr id="30" name="TextBox 29"/>
          <p:cNvSpPr txBox="1"/>
          <p:nvPr/>
        </p:nvSpPr>
        <p:spPr>
          <a:xfrm>
            <a:off x="3563888" y="5157192"/>
            <a:ext cx="4425137" cy="523220"/>
          </a:xfrm>
          <a:prstGeom prst="rect">
            <a:avLst/>
          </a:prstGeom>
          <a:noFill/>
        </p:spPr>
        <p:txBody>
          <a:bodyPr wrap="square" rtlCol="0">
            <a:spAutoFit/>
          </a:bodyPr>
          <a:lstStyle/>
          <a:p>
            <a:pPr algn="ctr">
              <a:defRPr/>
            </a:pPr>
            <a:r>
              <a:rPr lang="zh-CN" altLang="en-US" sz="2800" b="1" kern="0" dirty="0" smtClean="0">
                <a:latin typeface="Arial" pitchFamily="34" charset="0"/>
                <a:ea typeface="微软雅黑" pitchFamily="34" charset="-122"/>
                <a:cs typeface="Arial" pitchFamily="34" charset="0"/>
              </a:rPr>
              <a:t>效果分析</a:t>
            </a:r>
            <a:endParaRPr lang="en-US" altLang="zh-CN" sz="2800" b="1" kern="0" dirty="0">
              <a:latin typeface="Arial" pitchFamily="34" charset="0"/>
              <a:ea typeface="微软雅黑" pitchFamily="34" charset="-122"/>
              <a:cs typeface="Arial" pitchFamily="34" charset="0"/>
            </a:endParaRPr>
          </a:p>
        </p:txBody>
      </p:sp>
      <p:sp>
        <p:nvSpPr>
          <p:cNvPr id="31" name="圆角矩形 30"/>
          <p:cNvSpPr/>
          <p:nvPr/>
        </p:nvSpPr>
        <p:spPr>
          <a:xfrm>
            <a:off x="3563888" y="5157192"/>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TextBox 31"/>
          <p:cNvSpPr txBox="1"/>
          <p:nvPr/>
        </p:nvSpPr>
        <p:spPr>
          <a:xfrm>
            <a:off x="3419872" y="5940569"/>
            <a:ext cx="1154676" cy="584775"/>
          </a:xfrm>
          <a:prstGeom prst="rect">
            <a:avLst/>
          </a:prstGeom>
          <a:noFill/>
        </p:spPr>
        <p:txBody>
          <a:bodyPr wrap="square" rtlCol="0">
            <a:spAutoFit/>
          </a:bodyPr>
          <a:lstStyle>
            <a:defPPr>
              <a:defRPr lang="zh-CN"/>
            </a:defPPr>
            <a:lvl1pPr algn="ctr">
              <a:defRPr sz="2800" b="1" kern="0">
                <a:latin typeface="Arial" pitchFamily="34" charset="0"/>
                <a:ea typeface="微软雅黑" pitchFamily="34" charset="-122"/>
                <a:cs typeface="Arial" pitchFamily="34" charset="0"/>
              </a:defRPr>
            </a:lvl1pPr>
          </a:lstStyle>
          <a:p>
            <a:r>
              <a:rPr lang="en-US" altLang="zh-CN" sz="3200" dirty="0" smtClean="0"/>
              <a:t>7.0</a:t>
            </a:r>
            <a:endParaRPr lang="zh-CN" altLang="en-US" sz="3200" dirty="0"/>
          </a:p>
        </p:txBody>
      </p:sp>
      <p:sp>
        <p:nvSpPr>
          <p:cNvPr id="33" name="TextBox 32"/>
          <p:cNvSpPr txBox="1"/>
          <p:nvPr/>
        </p:nvSpPr>
        <p:spPr>
          <a:xfrm>
            <a:off x="3707904" y="5900036"/>
            <a:ext cx="4209113" cy="523220"/>
          </a:xfrm>
          <a:prstGeom prst="rect">
            <a:avLst/>
          </a:prstGeom>
          <a:noFill/>
        </p:spPr>
        <p:txBody>
          <a:bodyPr wrap="square" rtlCol="0">
            <a:spAutoFit/>
          </a:bodyPr>
          <a:lstStyle/>
          <a:p>
            <a:pPr algn="ctr">
              <a:defRPr/>
            </a:pPr>
            <a:r>
              <a:rPr lang="zh-CN" altLang="en-US" sz="2800" b="1" kern="0" dirty="0" smtClean="0">
                <a:latin typeface="Arial" pitchFamily="34" charset="0"/>
                <a:ea typeface="微软雅黑" pitchFamily="34" charset="-122"/>
                <a:cs typeface="Arial" pitchFamily="34" charset="0"/>
              </a:rPr>
              <a:t>最终结论</a:t>
            </a:r>
            <a:endParaRPr lang="en-US" altLang="zh-CN" sz="2800" b="1" kern="0" dirty="0">
              <a:latin typeface="Arial" pitchFamily="34" charset="0"/>
              <a:ea typeface="微软雅黑" pitchFamily="34" charset="-122"/>
              <a:cs typeface="Arial" pitchFamily="34" charset="0"/>
            </a:endParaRPr>
          </a:p>
        </p:txBody>
      </p:sp>
      <p:sp>
        <p:nvSpPr>
          <p:cNvPr id="34" name="圆角矩形 33"/>
          <p:cNvSpPr/>
          <p:nvPr/>
        </p:nvSpPr>
        <p:spPr>
          <a:xfrm>
            <a:off x="3563888" y="5949280"/>
            <a:ext cx="864096" cy="576064"/>
          </a:xfrm>
          <a:prstGeom prst="roundRect">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57F98C0C-FAF2-480B-87BE-9D56BE4863FC}" type="slidenum">
              <a:rPr lang="zh-CN" altLang="en-US" smtClean="0"/>
              <a:pPr/>
              <a:t>91</a:t>
            </a:fld>
            <a:endParaRPr lang="zh-CN" altLang="en-US"/>
          </a:p>
        </p:txBody>
      </p:sp>
    </p:spTree>
    <p:extLst>
      <p:ext uri="{BB962C8B-B14F-4D97-AF65-F5344CB8AC3E}">
        <p14:creationId xmlns:p14="http://schemas.microsoft.com/office/powerpoint/2010/main" xmlns="" val="693040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5"/>
                                        </p:tgtEl>
                                        <p:attrNameLst>
                                          <p:attrName>style.color</p:attrName>
                                        </p:attrNameLst>
                                      </p:cBhvr>
                                      <p:to>
                                        <a:srgbClr val="BFBFBF"/>
                                      </p:to>
                                    </p:animClr>
                                  </p:childTnLst>
                                </p:cTn>
                              </p:par>
                              <p:par>
                                <p:cTn id="7" presetID="3" presetClass="emph" presetSubtype="2" fill="hold" grpId="0" nodeType="withEffect">
                                  <p:stCondLst>
                                    <p:cond delay="0"/>
                                  </p:stCondLst>
                                  <p:childTnLst>
                                    <p:animClr clrSpc="rgb" dir="cw">
                                      <p:cBhvr override="childStyle">
                                        <p:cTn id="8" dur="2000" fill="hold"/>
                                        <p:tgtEl>
                                          <p:spTgt spid="6"/>
                                        </p:tgtEl>
                                        <p:attrNameLst>
                                          <p:attrName>style.color</p:attrName>
                                        </p:attrNameLst>
                                      </p:cBhvr>
                                      <p:to>
                                        <a:srgbClr val="BFBFBF"/>
                                      </p:to>
                                    </p:animClr>
                                  </p:childTnLst>
                                </p:cTn>
                              </p:par>
                              <p:par>
                                <p:cTn id="9" presetID="3" presetClass="emph" presetSubtype="2" fill="hold" grpId="0" nodeType="withEffect">
                                  <p:stCondLst>
                                    <p:cond delay="0"/>
                                  </p:stCondLst>
                                  <p:childTnLst>
                                    <p:animClr clrSpc="rgb" dir="cw">
                                      <p:cBhvr override="childStyle">
                                        <p:cTn id="10" dur="2000" fill="hold"/>
                                        <p:tgtEl>
                                          <p:spTgt spid="8"/>
                                        </p:tgtEl>
                                        <p:attrNameLst>
                                          <p:attrName>style.color</p:attrName>
                                        </p:attrNameLst>
                                      </p:cBhvr>
                                      <p:to>
                                        <a:srgbClr val="BFBFBF"/>
                                      </p:to>
                                    </p:animClr>
                                  </p:childTnLst>
                                </p:cTn>
                              </p:par>
                              <p:par>
                                <p:cTn id="11" presetID="3" presetClass="emph" presetSubtype="2" fill="hold" grpId="0" nodeType="withEffect">
                                  <p:stCondLst>
                                    <p:cond delay="0"/>
                                  </p:stCondLst>
                                  <p:childTnLst>
                                    <p:animClr clrSpc="rgb" dir="cw">
                                      <p:cBhvr override="childStyle">
                                        <p:cTn id="12" dur="2000" fill="hold"/>
                                        <p:tgtEl>
                                          <p:spTgt spid="27"/>
                                        </p:tgtEl>
                                        <p:attrNameLst>
                                          <p:attrName>style.color</p:attrName>
                                        </p:attrNameLst>
                                      </p:cBhvr>
                                      <p:to>
                                        <a:srgbClr val="BFBFBF"/>
                                      </p:to>
                                    </p:animClr>
                                  </p:childTnLst>
                                </p:cTn>
                              </p:par>
                              <p:par>
                                <p:cTn id="13" presetID="3" presetClass="emph" presetSubtype="2" fill="hold" grpId="0" nodeType="withEffect">
                                  <p:stCondLst>
                                    <p:cond delay="0"/>
                                  </p:stCondLst>
                                  <p:childTnLst>
                                    <p:animClr clrSpc="rgb" dir="cw">
                                      <p:cBhvr override="childStyle">
                                        <p:cTn id="14" dur="2000" fill="hold"/>
                                        <p:tgtEl>
                                          <p:spTgt spid="30"/>
                                        </p:tgtEl>
                                        <p:attrNameLst>
                                          <p:attrName>style.color</p:attrName>
                                        </p:attrNameLst>
                                      </p:cBhvr>
                                      <p:to>
                                        <a:srgbClr val="BFBFBF"/>
                                      </p:to>
                                    </p:animClr>
                                  </p:childTnLst>
                                </p:cTn>
                              </p:par>
                              <p:par>
                                <p:cTn id="15" presetID="3" presetClass="emph" presetSubtype="2" fill="hold" grpId="0" nodeType="withEffect">
                                  <p:stCondLst>
                                    <p:cond delay="0"/>
                                  </p:stCondLst>
                                  <p:childTnLst>
                                    <p:animClr clrSpc="rgb" dir="cw">
                                      <p:cBhvr override="childStyle">
                                        <p:cTn id="16" dur="250" fill="hold"/>
                                        <p:tgtEl>
                                          <p:spTgt spid="33">
                                            <p:txEl>
                                              <p:pRg st="0" end="0"/>
                                            </p:txEl>
                                          </p:spTgt>
                                        </p:tgtEl>
                                        <p:attrNameLst>
                                          <p:attrName>style.color</p:attrName>
                                        </p:attrNameLst>
                                      </p:cBhvr>
                                      <p:to>
                                        <a:srgbClr val="D8D8D8"/>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8" grpId="0"/>
      <p:bldP spid="27" grpId="0"/>
      <p:bldP spid="30" grpId="0"/>
      <p:bldP spid="33" grpId="0" build="allAtOnce"/>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92</a:t>
            </a:fld>
            <a:endParaRPr lang="zh-CN" altLang="en-US"/>
          </a:p>
        </p:txBody>
      </p:sp>
      <p:sp>
        <p:nvSpPr>
          <p:cNvPr id="3" name="矩形 2"/>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400" b="1" dirty="0" smtClean="0">
                <a:solidFill>
                  <a:prstClr val="black"/>
                </a:solidFill>
                <a:latin typeface="黑体" panose="02010609060101010101" pitchFamily="49" charset="-122"/>
                <a:ea typeface="黑体" panose="02010609060101010101" pitchFamily="49" charset="-122"/>
              </a:rPr>
              <a:t>10</a:t>
            </a:r>
            <a:r>
              <a:rPr lang="en-US" altLang="zh-CN" sz="2400" b="1" dirty="0" smtClean="0">
                <a:solidFill>
                  <a:prstClr val="black"/>
                </a:solidFill>
                <a:latin typeface="黑体" panose="02010609060101010101" pitchFamily="49" charset="-122"/>
                <a:ea typeface="黑体" panose="02010609060101010101" pitchFamily="49" charset="-122"/>
              </a:rPr>
              <a:t>.</a:t>
            </a:r>
            <a:r>
              <a:rPr lang="zh-CN" altLang="en-US" sz="2400" b="1" dirty="0" smtClean="0">
                <a:solidFill>
                  <a:prstClr val="black"/>
                </a:solidFill>
                <a:latin typeface="黑体" panose="02010609060101010101" pitchFamily="49" charset="-122"/>
                <a:ea typeface="黑体" panose="02010609060101010101" pitchFamily="49" charset="-122"/>
              </a:rPr>
              <a:t>顺义</a:t>
            </a:r>
            <a:r>
              <a:rPr lang="zh-CN" altLang="en-US" sz="2400" b="1" dirty="0" smtClean="0">
                <a:solidFill>
                  <a:prstClr val="black"/>
                </a:solidFill>
                <a:latin typeface="黑体" panose="02010609060101010101" pitchFamily="49" charset="-122"/>
                <a:ea typeface="黑体" panose="02010609060101010101" pitchFamily="49" charset="-122"/>
              </a:rPr>
              <a:t>区行政中心</a:t>
            </a:r>
            <a:endParaRPr lang="zh-CN" altLang="en-US" sz="2400" b="1" dirty="0">
              <a:solidFill>
                <a:prstClr val="black"/>
              </a:solidFill>
              <a:latin typeface="黑体" panose="02010609060101010101" pitchFamily="49" charset="-122"/>
              <a:ea typeface="黑体" panose="02010609060101010101" pitchFamily="49" charset="-122"/>
            </a:endParaRPr>
          </a:p>
        </p:txBody>
      </p:sp>
      <p:grpSp>
        <p:nvGrpSpPr>
          <p:cNvPr id="19" name="组合 18"/>
          <p:cNvGrpSpPr/>
          <p:nvPr/>
        </p:nvGrpSpPr>
        <p:grpSpPr>
          <a:xfrm>
            <a:off x="323528" y="1772816"/>
            <a:ext cx="8220494" cy="4771913"/>
            <a:chOff x="1809938" y="455651"/>
            <a:chExt cx="6883561" cy="6161086"/>
          </a:xfrm>
        </p:grpSpPr>
        <p:sp>
          <p:nvSpPr>
            <p:cNvPr id="4" name="Oval 65"/>
            <p:cNvSpPr>
              <a:spLocks noChangeArrowheads="1"/>
            </p:cNvSpPr>
            <p:nvPr/>
          </p:nvSpPr>
          <p:spPr bwMode="auto">
            <a:xfrm rot="10800000" flipV="1">
              <a:off x="2077794" y="2604634"/>
              <a:ext cx="2520280" cy="378318"/>
            </a:xfrm>
            <a:prstGeom prst="ellipse">
              <a:avLst/>
            </a:prstGeom>
            <a:gradFill rotWithShape="1">
              <a:gsLst>
                <a:gs pos="0">
                  <a:sysClr val="window" lastClr="FFFFFF">
                    <a:lumMod val="50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5" name="Oval 65"/>
            <p:cNvSpPr>
              <a:spLocks noChangeArrowheads="1"/>
            </p:cNvSpPr>
            <p:nvPr/>
          </p:nvSpPr>
          <p:spPr bwMode="auto">
            <a:xfrm rot="10800000" flipV="1">
              <a:off x="6163521" y="2859860"/>
              <a:ext cx="2520280" cy="378318"/>
            </a:xfrm>
            <a:prstGeom prst="ellipse">
              <a:avLst/>
            </a:prstGeom>
            <a:gradFill rotWithShape="1">
              <a:gsLst>
                <a:gs pos="0">
                  <a:sysClr val="window" lastClr="FFFFFF">
                    <a:lumMod val="50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6" name="Oval 65"/>
            <p:cNvSpPr>
              <a:spLocks noChangeArrowheads="1"/>
            </p:cNvSpPr>
            <p:nvPr/>
          </p:nvSpPr>
          <p:spPr bwMode="auto">
            <a:xfrm rot="10800000" flipV="1">
              <a:off x="4008178" y="4531521"/>
              <a:ext cx="2520280" cy="378318"/>
            </a:xfrm>
            <a:prstGeom prst="ellipse">
              <a:avLst/>
            </a:prstGeom>
            <a:gradFill rotWithShape="1">
              <a:gsLst>
                <a:gs pos="0">
                  <a:sysClr val="window" lastClr="FFFFFF">
                    <a:lumMod val="50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7" name="Oval 65"/>
            <p:cNvSpPr>
              <a:spLocks noChangeArrowheads="1"/>
            </p:cNvSpPr>
            <p:nvPr/>
          </p:nvSpPr>
          <p:spPr bwMode="auto">
            <a:xfrm rot="10800000" flipV="1">
              <a:off x="6087840" y="6174900"/>
              <a:ext cx="2520280" cy="378318"/>
            </a:xfrm>
            <a:prstGeom prst="ellipse">
              <a:avLst/>
            </a:prstGeom>
            <a:gradFill rotWithShape="1">
              <a:gsLst>
                <a:gs pos="0">
                  <a:sysClr val="window" lastClr="FFFFFF">
                    <a:lumMod val="50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sp>
          <p:nvSpPr>
            <p:cNvPr id="8" name="Oval 65"/>
            <p:cNvSpPr>
              <a:spLocks noChangeArrowheads="1"/>
            </p:cNvSpPr>
            <p:nvPr/>
          </p:nvSpPr>
          <p:spPr bwMode="auto">
            <a:xfrm rot="10800000" flipV="1">
              <a:off x="1809938" y="6238419"/>
              <a:ext cx="2520280" cy="378318"/>
            </a:xfrm>
            <a:prstGeom prst="ellipse">
              <a:avLst/>
            </a:prstGeom>
            <a:gradFill rotWithShape="1">
              <a:gsLst>
                <a:gs pos="0">
                  <a:sysClr val="window" lastClr="FFFFFF">
                    <a:lumMod val="50000"/>
                  </a:sysClr>
                </a:gs>
                <a:gs pos="100000">
                  <a:srgbClr val="EEECE1">
                    <a:alpha val="0"/>
                  </a:srgbClr>
                </a:gs>
              </a:gsLst>
              <a:path path="shape">
                <a:fillToRect l="50000" t="50000" r="50000" b="50000"/>
              </a:path>
            </a:gradFill>
            <a:ln w="9525">
              <a:noFill/>
              <a:round/>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微软雅黑" pitchFamily="34" charset="-122"/>
                <a:ea typeface="微软雅黑" pitchFamily="34" charset="-122"/>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197017" y="4161963"/>
              <a:ext cx="2368919" cy="2368919"/>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168532" y="455651"/>
              <a:ext cx="2338805" cy="2691731"/>
            </a:xfrm>
            <a:prstGeom prst="rect">
              <a:avLst/>
            </a:prstGeom>
          </p:spPr>
        </p:pic>
        <p:pic>
          <p:nvPicPr>
            <p:cNvPr id="11" name="图片 10"/>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106444" y="2356780"/>
              <a:ext cx="2323749" cy="2363900"/>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6324580" y="3977494"/>
              <a:ext cx="2368919" cy="2368919"/>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6264760" y="657047"/>
              <a:ext cx="2343825" cy="2674804"/>
            </a:xfrm>
            <a:prstGeom prst="rect">
              <a:avLst/>
            </a:prstGeom>
          </p:spPr>
        </p:pic>
        <p:sp>
          <p:nvSpPr>
            <p:cNvPr id="14" name="TextBox 13"/>
            <p:cNvSpPr txBox="1"/>
            <p:nvPr/>
          </p:nvSpPr>
          <p:spPr>
            <a:xfrm>
              <a:off x="6982596" y="4346432"/>
              <a:ext cx="1662543" cy="220543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400" b="1" kern="0" dirty="0" smtClean="0">
                  <a:solidFill>
                    <a:sysClr val="windowText" lastClr="000000">
                      <a:lumMod val="75000"/>
                      <a:lumOff val="25000"/>
                    </a:sysClr>
                  </a:solidFill>
                  <a:latin typeface="微软雅黑" pitchFamily="34" charset="-122"/>
                  <a:ea typeface="微软雅黑" pitchFamily="34" charset="-122"/>
                  <a:cs typeface="Arial" pitchFamily="34" charset="0"/>
                </a:rPr>
                <a:t>大厅</a:t>
              </a:r>
              <a:r>
                <a:rPr lang="zh-CN" altLang="en-US" sz="1400" b="1" kern="0" dirty="0" smtClean="0">
                  <a:solidFill>
                    <a:sysClr val="windowText" lastClr="000000">
                      <a:lumMod val="75000"/>
                      <a:lumOff val="25000"/>
                    </a:sysClr>
                  </a:solidFill>
                  <a:latin typeface="微软雅黑" pitchFamily="34" charset="-122"/>
                  <a:ea typeface="微软雅黑" pitchFamily="34" charset="-122"/>
                  <a:cs typeface="Arial" pitchFamily="34" charset="0"/>
                </a:rPr>
                <a:t>智能化系统</a:t>
              </a:r>
              <a:r>
                <a:rPr kumimoji="0" lang="zh-CN" altLang="en-US" sz="1400" b="1" i="0" u="none" strike="noStrike" kern="0" cap="none" spc="0" normalizeH="0" baseline="0" noProof="0" dirty="0" smtClean="0">
                  <a:ln>
                    <a:noFill/>
                  </a:ln>
                  <a:solidFill>
                    <a:sysClr val="windowText" lastClr="000000">
                      <a:lumMod val="75000"/>
                      <a:lumOff val="25000"/>
                    </a:sysClr>
                  </a:solidFill>
                  <a:effectLst/>
                  <a:uLnTx/>
                  <a:uFillTx/>
                  <a:latin typeface="微软雅黑" pitchFamily="34" charset="-122"/>
                  <a:ea typeface="微软雅黑" pitchFamily="34" charset="-122"/>
                  <a:cs typeface="Arial" pitchFamily="34" charset="0"/>
                </a:rPr>
                <a:t>：</a:t>
              </a:r>
              <a:endParaRPr kumimoji="0" lang="en-US" altLang="zh-CN" sz="1400" b="1" i="0" u="none" strike="noStrike" kern="0" cap="none" spc="0" normalizeH="0" baseline="0" noProof="0" dirty="0" smtClean="0">
                <a:ln>
                  <a:noFill/>
                </a:ln>
                <a:solidFill>
                  <a:sysClr val="windowText" lastClr="000000">
                    <a:lumMod val="75000"/>
                    <a:lumOff val="25000"/>
                  </a:sysClr>
                </a:solidFill>
                <a:effectLst/>
                <a:uLnTx/>
                <a:uFillTx/>
                <a:latin typeface="微软雅黑" pitchFamily="34" charset="-122"/>
                <a:ea typeface="微软雅黑" pitchFamily="34" charset="-122"/>
                <a:cs typeface="Arial" pitchFamily="34" charset="0"/>
              </a:endParaRPr>
            </a:p>
            <a:p>
              <a:pPr marL="285750" lvl="0" indent="-285750">
                <a:buFont typeface="Wingdings" pitchFamily="2" charset="2"/>
                <a:buChar char="p"/>
                <a:defRPr/>
              </a:pPr>
              <a:r>
                <a:rPr lang="zh-CN" altLang="en-US" sz="1100" kern="0" dirty="0" smtClean="0">
                  <a:solidFill>
                    <a:sysClr val="windowText" lastClr="000000">
                      <a:lumMod val="75000"/>
                      <a:lumOff val="25000"/>
                    </a:sysClr>
                  </a:solidFill>
                  <a:latin typeface="微软雅黑" pitchFamily="34" charset="-122"/>
                  <a:ea typeface="微软雅黑" pitchFamily="34" charset="-122"/>
                  <a:cs typeface="Arial" pitchFamily="34" charset="0"/>
                </a:rPr>
                <a:t>信息发布</a:t>
              </a:r>
              <a:r>
                <a:rPr lang="zh-CN" altLang="en-US" sz="1100" kern="0" dirty="0" smtClean="0">
                  <a:solidFill>
                    <a:sysClr val="windowText" lastClr="000000">
                      <a:lumMod val="75000"/>
                      <a:lumOff val="25000"/>
                    </a:sysClr>
                  </a:solidFill>
                  <a:latin typeface="微软雅黑" pitchFamily="34" charset="-122"/>
                  <a:ea typeface="微软雅黑" pitchFamily="34" charset="-122"/>
                  <a:cs typeface="Arial" pitchFamily="34" charset="0"/>
                </a:rPr>
                <a:t>系统</a:t>
              </a:r>
              <a:endParaRPr lang="en-US" altLang="zh-CN" sz="1100" kern="0" dirty="0" smtClean="0">
                <a:solidFill>
                  <a:sysClr val="windowText" lastClr="000000">
                    <a:lumMod val="75000"/>
                    <a:lumOff val="25000"/>
                  </a:sysClr>
                </a:solidFill>
                <a:latin typeface="微软雅黑" pitchFamily="34" charset="-122"/>
                <a:ea typeface="微软雅黑" pitchFamily="34" charset="-122"/>
                <a:cs typeface="Arial" pitchFamily="34" charset="0"/>
              </a:endParaRPr>
            </a:p>
            <a:p>
              <a:pPr marL="285750" lvl="0" indent="-285750">
                <a:buFont typeface="Wingdings" pitchFamily="2" charset="2"/>
                <a:buChar char="p"/>
                <a:defRPr/>
              </a:pPr>
              <a:r>
                <a:rPr lang="zh-CN" altLang="en-US" sz="1100" kern="0" dirty="0" smtClean="0">
                  <a:solidFill>
                    <a:sysClr val="windowText" lastClr="000000">
                      <a:lumMod val="75000"/>
                      <a:lumOff val="25000"/>
                    </a:sysClr>
                  </a:solidFill>
                  <a:latin typeface="微软雅黑" pitchFamily="34" charset="-122"/>
                  <a:ea typeface="微软雅黑" pitchFamily="34" charset="-122"/>
                  <a:cs typeface="Arial" pitchFamily="34" charset="0"/>
                </a:rPr>
                <a:t>智能</a:t>
              </a:r>
              <a:r>
                <a:rPr lang="zh-CN" altLang="en-US" sz="1100" kern="0" dirty="0" smtClean="0">
                  <a:solidFill>
                    <a:sysClr val="windowText" lastClr="000000">
                      <a:lumMod val="75000"/>
                      <a:lumOff val="25000"/>
                    </a:sysClr>
                  </a:solidFill>
                  <a:latin typeface="微软雅黑" pitchFamily="34" charset="-122"/>
                  <a:ea typeface="微软雅黑" pitchFamily="34" charset="-122"/>
                  <a:cs typeface="Arial" pitchFamily="34" charset="0"/>
                </a:rPr>
                <a:t>办事引导</a:t>
              </a:r>
              <a:r>
                <a:rPr lang="zh-CN" altLang="en-US" sz="1100" kern="0" dirty="0" smtClean="0">
                  <a:solidFill>
                    <a:sysClr val="windowText" lastClr="000000">
                      <a:lumMod val="75000"/>
                      <a:lumOff val="25000"/>
                    </a:sysClr>
                  </a:solidFill>
                  <a:latin typeface="微软雅黑" pitchFamily="34" charset="-122"/>
                  <a:ea typeface="微软雅黑" pitchFamily="34" charset="-122"/>
                  <a:cs typeface="Arial" pitchFamily="34" charset="0"/>
                </a:rPr>
                <a:t>系统</a:t>
              </a:r>
              <a:endParaRPr lang="en-US" altLang="zh-CN" sz="1100" kern="0" dirty="0" smtClean="0">
                <a:solidFill>
                  <a:sysClr val="windowText" lastClr="000000">
                    <a:lumMod val="75000"/>
                    <a:lumOff val="25000"/>
                  </a:sysClr>
                </a:solidFill>
                <a:latin typeface="微软雅黑" pitchFamily="34" charset="-122"/>
                <a:ea typeface="微软雅黑" pitchFamily="34" charset="-122"/>
                <a:cs typeface="Arial" pitchFamily="34" charset="0"/>
              </a:endParaRPr>
            </a:p>
            <a:p>
              <a:pPr marL="285750" lvl="0" indent="-285750">
                <a:buFont typeface="Wingdings" pitchFamily="2" charset="2"/>
                <a:buChar char="p"/>
                <a:defRPr/>
              </a:pPr>
              <a:r>
                <a:rPr lang="zh-CN" altLang="en-US" sz="1100" kern="0" dirty="0" smtClean="0">
                  <a:solidFill>
                    <a:sysClr val="windowText" lastClr="000000">
                      <a:lumMod val="75000"/>
                      <a:lumOff val="25000"/>
                    </a:sysClr>
                  </a:solidFill>
                  <a:latin typeface="微软雅黑" pitchFamily="34" charset="-122"/>
                  <a:ea typeface="微软雅黑" pitchFamily="34" charset="-122"/>
                  <a:cs typeface="Arial" pitchFamily="34" charset="0"/>
                </a:rPr>
                <a:t>排队</a:t>
              </a:r>
              <a:r>
                <a:rPr lang="zh-CN" altLang="en-US" sz="1100" kern="0" dirty="0" smtClean="0">
                  <a:solidFill>
                    <a:sysClr val="windowText" lastClr="000000">
                      <a:lumMod val="75000"/>
                      <a:lumOff val="25000"/>
                    </a:sysClr>
                  </a:solidFill>
                  <a:latin typeface="微软雅黑" pitchFamily="34" charset="-122"/>
                  <a:ea typeface="微软雅黑" pitchFamily="34" charset="-122"/>
                  <a:cs typeface="Arial" pitchFamily="34" charset="0"/>
                </a:rPr>
                <a:t>叫号</a:t>
              </a:r>
              <a:r>
                <a:rPr lang="zh-CN" altLang="en-US" sz="1100" kern="0" dirty="0" smtClean="0">
                  <a:solidFill>
                    <a:sysClr val="windowText" lastClr="000000">
                      <a:lumMod val="75000"/>
                      <a:lumOff val="25000"/>
                    </a:sysClr>
                  </a:solidFill>
                  <a:latin typeface="微软雅黑" pitchFamily="34" charset="-122"/>
                  <a:ea typeface="微软雅黑" pitchFamily="34" charset="-122"/>
                  <a:cs typeface="Arial" pitchFamily="34" charset="0"/>
                </a:rPr>
                <a:t>系统</a:t>
              </a:r>
              <a:endParaRPr lang="en-US" altLang="zh-CN" sz="1100" kern="0" dirty="0" smtClean="0">
                <a:solidFill>
                  <a:sysClr val="windowText" lastClr="000000">
                    <a:lumMod val="75000"/>
                    <a:lumOff val="25000"/>
                  </a:sysClr>
                </a:solidFill>
                <a:latin typeface="微软雅黑" pitchFamily="34" charset="-122"/>
                <a:ea typeface="微软雅黑" pitchFamily="34" charset="-122"/>
                <a:cs typeface="Arial" pitchFamily="34" charset="0"/>
              </a:endParaRPr>
            </a:p>
            <a:p>
              <a:pPr marL="285750" lvl="0" indent="-285750">
                <a:buFont typeface="Wingdings" pitchFamily="2" charset="2"/>
                <a:buChar char="p"/>
                <a:defRPr/>
              </a:pPr>
              <a:r>
                <a:rPr lang="zh-CN" altLang="en-US" sz="1100" kern="0" dirty="0" smtClean="0">
                  <a:solidFill>
                    <a:sysClr val="windowText" lastClr="000000">
                      <a:lumMod val="75000"/>
                      <a:lumOff val="25000"/>
                    </a:sysClr>
                  </a:solidFill>
                  <a:latin typeface="微软雅黑" pitchFamily="34" charset="-122"/>
                  <a:ea typeface="微软雅黑" pitchFamily="34" charset="-122"/>
                  <a:cs typeface="Arial" pitchFamily="34" charset="0"/>
                </a:rPr>
                <a:t>电子</a:t>
              </a:r>
              <a:r>
                <a:rPr lang="zh-CN" altLang="en-US" sz="1100" kern="0" dirty="0" smtClean="0">
                  <a:solidFill>
                    <a:sysClr val="windowText" lastClr="000000">
                      <a:lumMod val="75000"/>
                      <a:lumOff val="25000"/>
                    </a:sysClr>
                  </a:solidFill>
                  <a:latin typeface="微软雅黑" pitchFamily="34" charset="-122"/>
                  <a:ea typeface="微软雅黑" pitchFamily="34" charset="-122"/>
                  <a:cs typeface="Arial" pitchFamily="34" charset="0"/>
                </a:rPr>
                <a:t>范例展示</a:t>
              </a:r>
              <a:r>
                <a:rPr lang="zh-CN" altLang="en-US" sz="1100" kern="0" dirty="0" smtClean="0">
                  <a:solidFill>
                    <a:sysClr val="windowText" lastClr="000000">
                      <a:lumMod val="75000"/>
                      <a:lumOff val="25000"/>
                    </a:sysClr>
                  </a:solidFill>
                  <a:latin typeface="微软雅黑" pitchFamily="34" charset="-122"/>
                  <a:ea typeface="微软雅黑" pitchFamily="34" charset="-122"/>
                  <a:cs typeface="Arial" pitchFamily="34" charset="0"/>
                </a:rPr>
                <a:t>系统</a:t>
              </a:r>
              <a:endParaRPr lang="en-US" altLang="zh-CN" sz="1100" kern="0" dirty="0" smtClean="0">
                <a:solidFill>
                  <a:sysClr val="windowText" lastClr="000000">
                    <a:lumMod val="75000"/>
                    <a:lumOff val="25000"/>
                  </a:sysClr>
                </a:solidFill>
                <a:latin typeface="微软雅黑" pitchFamily="34" charset="-122"/>
                <a:ea typeface="微软雅黑" pitchFamily="34" charset="-122"/>
                <a:cs typeface="Arial" pitchFamily="34" charset="0"/>
              </a:endParaRPr>
            </a:p>
            <a:p>
              <a:pPr marL="285750" lvl="0" indent="-285750">
                <a:buFont typeface="Wingdings" pitchFamily="2" charset="2"/>
                <a:buChar char="p"/>
                <a:defRPr/>
              </a:pPr>
              <a:r>
                <a:rPr lang="zh-CN" altLang="en-US" sz="1100" kern="0" dirty="0" smtClean="0">
                  <a:solidFill>
                    <a:sysClr val="windowText" lastClr="000000">
                      <a:lumMod val="75000"/>
                      <a:lumOff val="25000"/>
                    </a:sysClr>
                  </a:solidFill>
                  <a:latin typeface="微软雅黑" pitchFamily="34" charset="-122"/>
                  <a:ea typeface="微软雅黑" pitchFamily="34" charset="-122"/>
                  <a:cs typeface="Arial" pitchFamily="34" charset="0"/>
                </a:rPr>
                <a:t>审批</a:t>
              </a:r>
              <a:r>
                <a:rPr lang="zh-CN" altLang="en-US" sz="1100" kern="0" dirty="0" smtClean="0">
                  <a:solidFill>
                    <a:sysClr val="windowText" lastClr="000000">
                      <a:lumMod val="75000"/>
                      <a:lumOff val="25000"/>
                    </a:sysClr>
                  </a:solidFill>
                  <a:latin typeface="微软雅黑" pitchFamily="34" charset="-122"/>
                  <a:ea typeface="微软雅黑" pitchFamily="34" charset="-122"/>
                  <a:cs typeface="Arial" pitchFamily="34" charset="0"/>
                </a:rPr>
                <a:t>相关</a:t>
              </a:r>
              <a:r>
                <a:rPr lang="en-US" altLang="zh-CN" sz="1100" kern="0" dirty="0" smtClean="0">
                  <a:solidFill>
                    <a:sysClr val="windowText" lastClr="000000">
                      <a:lumMod val="75000"/>
                      <a:lumOff val="25000"/>
                    </a:sysClr>
                  </a:solidFill>
                  <a:latin typeface="微软雅黑" pitchFamily="34" charset="-122"/>
                  <a:ea typeface="微软雅黑" pitchFamily="34" charset="-122"/>
                  <a:cs typeface="Arial" pitchFamily="34" charset="0"/>
                </a:rPr>
                <a:t>(</a:t>
              </a:r>
              <a:r>
                <a:rPr lang="zh-CN" altLang="en-US" sz="1100" kern="0" dirty="0" smtClean="0">
                  <a:solidFill>
                    <a:sysClr val="windowText" lastClr="000000">
                      <a:lumMod val="75000"/>
                      <a:lumOff val="25000"/>
                    </a:sysClr>
                  </a:solidFill>
                  <a:latin typeface="微软雅黑" pitchFamily="34" charset="-122"/>
                  <a:ea typeface="微软雅黑" pitchFamily="34" charset="-122"/>
                  <a:cs typeface="Arial" pitchFamily="34" charset="0"/>
                </a:rPr>
                <a:t>云</a:t>
              </a:r>
              <a:r>
                <a:rPr lang="zh-CN" altLang="en-US" sz="1100" kern="0" dirty="0" smtClean="0">
                  <a:solidFill>
                    <a:sysClr val="windowText" lastClr="000000">
                      <a:lumMod val="75000"/>
                      <a:lumOff val="25000"/>
                    </a:sysClr>
                  </a:solidFill>
                  <a:latin typeface="微软雅黑" pitchFamily="34" charset="-122"/>
                  <a:ea typeface="微软雅黑" pitchFamily="34" charset="-122"/>
                  <a:cs typeface="Arial" pitchFamily="34" charset="0"/>
                </a:rPr>
                <a:t>桌面、      高</a:t>
              </a:r>
              <a:r>
                <a:rPr lang="zh-CN" altLang="en-US" sz="1100" kern="0" dirty="0" smtClean="0">
                  <a:solidFill>
                    <a:sysClr val="windowText" lastClr="000000">
                      <a:lumMod val="75000"/>
                      <a:lumOff val="25000"/>
                    </a:sysClr>
                  </a:solidFill>
                  <a:latin typeface="微软雅黑" pitchFamily="34" charset="-122"/>
                  <a:ea typeface="微软雅黑" pitchFamily="34" charset="-122"/>
                  <a:cs typeface="Arial" pitchFamily="34" charset="0"/>
                </a:rPr>
                <a:t>拍仪、扫码枪</a:t>
              </a:r>
              <a:r>
                <a:rPr lang="en-US" altLang="zh-CN" sz="1100" kern="0" dirty="0" smtClean="0">
                  <a:solidFill>
                    <a:sysClr val="windowText" lastClr="000000">
                      <a:lumMod val="75000"/>
                      <a:lumOff val="25000"/>
                    </a:sysClr>
                  </a:solidFill>
                  <a:latin typeface="微软雅黑" pitchFamily="34" charset="-122"/>
                  <a:ea typeface="微软雅黑" pitchFamily="34" charset="-122"/>
                  <a:cs typeface="Arial" pitchFamily="34" charset="0"/>
                </a:rPr>
                <a:t>)         </a:t>
              </a:r>
              <a:r>
                <a:rPr lang="zh-CN" altLang="en-US" sz="1100" kern="0" dirty="0" smtClean="0">
                  <a:solidFill>
                    <a:sysClr val="windowText" lastClr="000000">
                      <a:lumMod val="75000"/>
                      <a:lumOff val="25000"/>
                    </a:sysClr>
                  </a:solidFill>
                  <a:latin typeface="微软雅黑" pitchFamily="34" charset="-122"/>
                  <a:ea typeface="微软雅黑" pitchFamily="34" charset="-122"/>
                  <a:cs typeface="Arial" pitchFamily="34" charset="0"/>
                </a:rPr>
                <a:t>系统</a:t>
              </a:r>
              <a:endParaRPr lang="zh-CN" altLang="en-US" sz="1100" kern="0" dirty="0">
                <a:solidFill>
                  <a:sysClr val="windowText" lastClr="000000">
                    <a:lumMod val="75000"/>
                    <a:lumOff val="25000"/>
                  </a:sysClr>
                </a:solidFill>
                <a:latin typeface="微软雅黑" pitchFamily="34" charset="-122"/>
                <a:ea typeface="微软雅黑" pitchFamily="34" charset="-122"/>
                <a:cs typeface="Arial" pitchFamily="34" charset="0"/>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cs typeface="Arial" pitchFamily="34" charset="0"/>
              </a:endParaRPr>
            </a:p>
          </p:txBody>
        </p:sp>
        <p:sp>
          <p:nvSpPr>
            <p:cNvPr id="15" name="TextBox 14"/>
            <p:cNvSpPr txBox="1"/>
            <p:nvPr/>
          </p:nvSpPr>
          <p:spPr>
            <a:xfrm>
              <a:off x="2974674" y="4807605"/>
              <a:ext cx="1370660" cy="1440484"/>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400" b="1" kern="0" dirty="0" smtClean="0">
                  <a:solidFill>
                    <a:sysClr val="windowText" lastClr="000000">
                      <a:lumMod val="75000"/>
                      <a:lumOff val="25000"/>
                    </a:sysClr>
                  </a:solidFill>
                  <a:latin typeface="微软雅黑" pitchFamily="34" charset="-122"/>
                  <a:ea typeface="微软雅黑" pitchFamily="34" charset="-122"/>
                  <a:cs typeface="Arial" pitchFamily="34" charset="0"/>
                </a:rPr>
                <a:t>机房工程</a:t>
              </a:r>
              <a:r>
                <a:rPr kumimoji="0" lang="zh-CN" altLang="en-US" sz="1400" b="0" i="0" u="none" strike="noStrike" kern="0" cap="none" spc="0" normalizeH="0" baseline="0" noProof="0" dirty="0" smtClean="0">
                  <a:ln>
                    <a:noFill/>
                  </a:ln>
                  <a:solidFill>
                    <a:sysClr val="windowText" lastClr="000000">
                      <a:lumMod val="75000"/>
                      <a:lumOff val="25000"/>
                    </a:sysClr>
                  </a:solidFill>
                  <a:effectLst/>
                  <a:uLnTx/>
                  <a:uFillTx/>
                  <a:latin typeface="微软雅黑" pitchFamily="34" charset="-122"/>
                  <a:ea typeface="微软雅黑" pitchFamily="34" charset="-122"/>
                  <a:cs typeface="Arial" pitchFamily="34" charset="0"/>
                </a:rPr>
                <a:t>：</a:t>
              </a:r>
              <a:endParaRPr kumimoji="0" lang="en-US" altLang="zh-CN" sz="1400" b="0" i="0" u="none" strike="noStrike" kern="0" cap="none" spc="0" normalizeH="0" baseline="0" noProof="0" dirty="0" smtClean="0">
                <a:ln>
                  <a:noFill/>
                </a:ln>
                <a:solidFill>
                  <a:sysClr val="windowText" lastClr="000000">
                    <a:lumMod val="75000"/>
                    <a:lumOff val="25000"/>
                  </a:sysClr>
                </a:solidFill>
                <a:effectLst/>
                <a:uLnTx/>
                <a:uFillTx/>
                <a:latin typeface="微软雅黑" pitchFamily="34" charset="-122"/>
                <a:ea typeface="微软雅黑" pitchFamily="34" charset="-122"/>
                <a:cs typeface="Arial" pitchFamily="34" charset="0"/>
              </a:endParaRPr>
            </a:p>
            <a:p>
              <a:pPr marL="171450" lvl="0" indent="-17145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装修</a:t>
              </a: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工程</a:t>
              </a:r>
              <a:endParaRPr lang="en-US" altLang="zh-CN" sz="1050" kern="0" dirty="0" smtClean="0">
                <a:solidFill>
                  <a:sysClr val="windowText" lastClr="000000">
                    <a:lumMod val="75000"/>
                    <a:lumOff val="25000"/>
                  </a:sysClr>
                </a:solidFill>
                <a:latin typeface="微软雅黑" pitchFamily="34" charset="-122"/>
                <a:ea typeface="微软雅黑" pitchFamily="34" charset="-122"/>
                <a:cs typeface="Arial" pitchFamily="34" charset="0"/>
              </a:endParaRPr>
            </a:p>
            <a:p>
              <a:pPr marL="171450" lvl="0" indent="-17145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电气工程</a:t>
              </a:r>
              <a:endParaRPr lang="en-US" altLang="zh-CN" sz="1050" kern="0" dirty="0" smtClean="0">
                <a:solidFill>
                  <a:sysClr val="windowText" lastClr="000000">
                    <a:lumMod val="75000"/>
                    <a:lumOff val="25000"/>
                  </a:sysClr>
                </a:solidFill>
                <a:latin typeface="微软雅黑" pitchFamily="34" charset="-122"/>
                <a:ea typeface="微软雅黑" pitchFamily="34" charset="-122"/>
                <a:cs typeface="Arial" pitchFamily="34" charset="0"/>
              </a:endParaRPr>
            </a:p>
            <a:p>
              <a:pPr marL="171450" lvl="0" indent="-17145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空调系统</a:t>
              </a:r>
              <a:endParaRPr lang="en-US" altLang="zh-CN" sz="1050" kern="0" dirty="0" smtClean="0">
                <a:solidFill>
                  <a:sysClr val="windowText" lastClr="000000">
                    <a:lumMod val="75000"/>
                    <a:lumOff val="25000"/>
                  </a:sysClr>
                </a:solidFill>
                <a:latin typeface="微软雅黑" pitchFamily="34" charset="-122"/>
                <a:ea typeface="微软雅黑" pitchFamily="34" charset="-122"/>
                <a:cs typeface="Arial" pitchFamily="34" charset="0"/>
              </a:endParaRPr>
            </a:p>
            <a:p>
              <a:pPr marL="171450" lvl="0" indent="-17145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弱电</a:t>
              </a: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系统</a:t>
              </a:r>
              <a:endParaRPr kumimoji="0" lang="en-US" altLang="zh-CN" sz="1050" b="0" i="0" u="none" strike="noStrike" kern="0" cap="none" spc="0" normalizeH="0" baseline="0" noProof="0" dirty="0" smtClean="0">
                <a:ln>
                  <a:noFill/>
                </a:ln>
                <a:solidFill>
                  <a:sysClr val="windowText" lastClr="000000">
                    <a:lumMod val="75000"/>
                    <a:lumOff val="25000"/>
                  </a:sysClr>
                </a:solidFill>
                <a:effectLst/>
                <a:uLnTx/>
                <a:uFillTx/>
                <a:latin typeface="微软雅黑" pitchFamily="34" charset="-122"/>
                <a:ea typeface="微软雅黑" pitchFamily="34" charset="-122"/>
                <a:cs typeface="Arial" pitchFamily="34" charset="0"/>
              </a:endParaRPr>
            </a:p>
            <a:p>
              <a:pPr marL="171450" marR="0" lvl="0" indent="-171450" defTabSz="914400" eaLnBrk="1" fontAlgn="auto" latinLnBrk="0" hangingPunct="1">
                <a:lnSpc>
                  <a:spcPct val="100000"/>
                </a:lnSpc>
                <a:spcBef>
                  <a:spcPts val="0"/>
                </a:spcBef>
                <a:spcAft>
                  <a:spcPts val="0"/>
                </a:spcAft>
                <a:buClrTx/>
                <a:buSzTx/>
                <a:buFont typeface="Wingdings" pitchFamily="2" charset="2"/>
                <a:buChar char="p"/>
                <a:tabLst/>
                <a:defRPr/>
              </a:pPr>
              <a:endParaRPr kumimoji="0" lang="en-US" altLang="zh-CN" sz="105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cs typeface="Arial" pitchFamily="34" charset="0"/>
              </a:endParaRPr>
            </a:p>
          </p:txBody>
        </p:sp>
        <p:sp>
          <p:nvSpPr>
            <p:cNvPr id="16" name="TextBox 15"/>
            <p:cNvSpPr txBox="1"/>
            <p:nvPr/>
          </p:nvSpPr>
          <p:spPr>
            <a:xfrm>
              <a:off x="4709446" y="2501740"/>
              <a:ext cx="1317450" cy="2344512"/>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ysClr val="windowText" lastClr="000000">
                      <a:lumMod val="75000"/>
                      <a:lumOff val="25000"/>
                    </a:sysClr>
                  </a:solidFill>
                  <a:effectLst/>
                  <a:uLnTx/>
                  <a:uFillTx/>
                  <a:latin typeface="微软雅黑" pitchFamily="34" charset="-122"/>
                  <a:ea typeface="微软雅黑" pitchFamily="34" charset="-122"/>
                  <a:cs typeface="Arial" pitchFamily="34" charset="0"/>
                </a:rPr>
                <a:t>楼宇智能系统：</a:t>
              </a:r>
              <a:endParaRPr kumimoji="0" lang="en-US" altLang="zh-CN" sz="1400" b="1" i="0" u="none" strike="noStrike" kern="0" cap="none" spc="0" normalizeH="0" baseline="0" noProof="0" dirty="0" smtClean="0">
                <a:ln>
                  <a:noFill/>
                </a:ln>
                <a:solidFill>
                  <a:sysClr val="windowText" lastClr="000000">
                    <a:lumMod val="75000"/>
                    <a:lumOff val="25000"/>
                  </a:sysClr>
                </a:solidFill>
                <a:effectLst/>
                <a:uLnTx/>
                <a:uFillTx/>
                <a:latin typeface="微软雅黑" pitchFamily="34" charset="-122"/>
                <a:ea typeface="微软雅黑" pitchFamily="34" charset="-122"/>
                <a:cs typeface="Arial" pitchFamily="34" charset="0"/>
              </a:endParaRPr>
            </a:p>
            <a:p>
              <a:pPr lvl="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综合</a:t>
              </a: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布线</a:t>
              </a: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系统</a:t>
              </a:r>
              <a:endParaRPr lang="en-US" altLang="zh-CN" sz="1050" kern="0" dirty="0" smtClean="0">
                <a:solidFill>
                  <a:sysClr val="windowText" lastClr="000000">
                    <a:lumMod val="75000"/>
                    <a:lumOff val="25000"/>
                  </a:sysClr>
                </a:solidFill>
                <a:latin typeface="微软雅黑" pitchFamily="34" charset="-122"/>
                <a:ea typeface="微软雅黑" pitchFamily="34" charset="-122"/>
                <a:cs typeface="Arial" pitchFamily="34" charset="0"/>
              </a:endParaRPr>
            </a:p>
            <a:p>
              <a:pPr lvl="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网络通信系统</a:t>
              </a:r>
              <a:endParaRPr lang="en-US" altLang="zh-CN" sz="1050" kern="0" dirty="0" smtClean="0">
                <a:solidFill>
                  <a:sysClr val="windowText" lastClr="000000">
                    <a:lumMod val="75000"/>
                    <a:lumOff val="25000"/>
                  </a:sysClr>
                </a:solidFill>
                <a:latin typeface="微软雅黑" pitchFamily="34" charset="-122"/>
                <a:ea typeface="微软雅黑" pitchFamily="34" charset="-122"/>
                <a:cs typeface="Arial" pitchFamily="34" charset="0"/>
              </a:endParaRPr>
            </a:p>
            <a:p>
              <a:pPr lvl="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公共广播系统</a:t>
              </a:r>
              <a:endParaRPr lang="en-US" altLang="zh-CN" sz="1050" kern="0" dirty="0" smtClean="0">
                <a:solidFill>
                  <a:sysClr val="windowText" lastClr="000000">
                    <a:lumMod val="75000"/>
                    <a:lumOff val="25000"/>
                  </a:sysClr>
                </a:solidFill>
                <a:latin typeface="微软雅黑" pitchFamily="34" charset="-122"/>
                <a:ea typeface="微软雅黑" pitchFamily="34" charset="-122"/>
                <a:cs typeface="Arial" pitchFamily="34" charset="0"/>
              </a:endParaRPr>
            </a:p>
            <a:p>
              <a:pPr lvl="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有线电视系统</a:t>
              </a:r>
              <a:endParaRPr lang="en-US" altLang="zh-CN" sz="1050" kern="0" dirty="0" smtClean="0">
                <a:solidFill>
                  <a:sysClr val="windowText" lastClr="000000">
                    <a:lumMod val="75000"/>
                    <a:lumOff val="25000"/>
                  </a:sysClr>
                </a:solidFill>
                <a:latin typeface="微软雅黑" pitchFamily="34" charset="-122"/>
                <a:ea typeface="微软雅黑" pitchFamily="34" charset="-122"/>
                <a:cs typeface="Arial" pitchFamily="34" charset="0"/>
              </a:endParaRPr>
            </a:p>
            <a:p>
              <a:pPr lvl="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统一</a:t>
              </a: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时钟</a:t>
              </a: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系统</a:t>
              </a:r>
              <a:endParaRPr lang="en-US" altLang="zh-CN" sz="1050" kern="0" dirty="0" smtClean="0">
                <a:solidFill>
                  <a:sysClr val="windowText" lastClr="000000">
                    <a:lumMod val="75000"/>
                    <a:lumOff val="25000"/>
                  </a:sysClr>
                </a:solidFill>
                <a:latin typeface="微软雅黑" pitchFamily="34" charset="-122"/>
                <a:ea typeface="微软雅黑" pitchFamily="34" charset="-122"/>
                <a:cs typeface="Arial" pitchFamily="34" charset="0"/>
              </a:endParaRPr>
            </a:p>
            <a:p>
              <a:pPr lvl="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电话交换系统</a:t>
              </a:r>
              <a:endParaRPr lang="en-US" altLang="zh-CN" sz="1050" kern="0" dirty="0" smtClean="0">
                <a:solidFill>
                  <a:sysClr val="windowText" lastClr="000000">
                    <a:lumMod val="75000"/>
                    <a:lumOff val="25000"/>
                  </a:sysClr>
                </a:solidFill>
                <a:latin typeface="微软雅黑" pitchFamily="34" charset="-122"/>
                <a:ea typeface="微软雅黑" pitchFamily="34" charset="-122"/>
                <a:cs typeface="Arial" pitchFamily="34" charset="0"/>
              </a:endParaRPr>
            </a:p>
            <a:p>
              <a:pPr lvl="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建筑设备监控系统</a:t>
              </a:r>
              <a:endParaRPr lang="en-US" altLang="zh-CN" sz="1050" kern="0" dirty="0" smtClean="0">
                <a:solidFill>
                  <a:sysClr val="windowText" lastClr="000000">
                    <a:lumMod val="75000"/>
                    <a:lumOff val="25000"/>
                  </a:sysClr>
                </a:solidFill>
                <a:latin typeface="微软雅黑" pitchFamily="34" charset="-122"/>
                <a:ea typeface="微软雅黑" pitchFamily="34" charset="-122"/>
                <a:cs typeface="Arial" pitchFamily="34" charset="0"/>
              </a:endParaRPr>
            </a:p>
            <a:p>
              <a:pPr lvl="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能源</a:t>
              </a: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计量系统</a:t>
              </a:r>
              <a:endParaRPr kumimoji="0" lang="en-US" altLang="zh-CN" sz="1050" i="0" u="none" strike="noStrike" kern="0" cap="none" spc="0" normalizeH="0" baseline="0" noProof="0" dirty="0" smtClean="0">
                <a:ln>
                  <a:noFill/>
                </a:ln>
                <a:solidFill>
                  <a:sysClr val="windowText" lastClr="000000">
                    <a:lumMod val="75000"/>
                    <a:lumOff val="25000"/>
                  </a:sysClr>
                </a:solidFill>
                <a:effectLst/>
                <a:uLnTx/>
                <a:uFillTx/>
                <a:latin typeface="微软雅黑" pitchFamily="34" charset="-122"/>
                <a:ea typeface="微软雅黑" pitchFamily="34" charset="-122"/>
                <a:cs typeface="Arial" pitchFamily="34" charset="0"/>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4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cs typeface="Arial" pitchFamily="34" charset="0"/>
              </a:endParaRPr>
            </a:p>
          </p:txBody>
        </p:sp>
        <p:sp>
          <p:nvSpPr>
            <p:cNvPr id="17" name="TextBox 16"/>
            <p:cNvSpPr txBox="1"/>
            <p:nvPr/>
          </p:nvSpPr>
          <p:spPr>
            <a:xfrm>
              <a:off x="2914854" y="749281"/>
              <a:ext cx="1840641" cy="227497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400" b="1" kern="0" dirty="0" smtClean="0">
                  <a:solidFill>
                    <a:sysClr val="windowText" lastClr="000000">
                      <a:lumMod val="75000"/>
                      <a:lumOff val="25000"/>
                    </a:sysClr>
                  </a:solidFill>
                  <a:latin typeface="微软雅黑" pitchFamily="34" charset="-122"/>
                  <a:ea typeface="微软雅黑" pitchFamily="34" charset="-122"/>
                  <a:cs typeface="Arial" pitchFamily="34" charset="0"/>
                </a:rPr>
                <a:t>安全防范系统</a:t>
              </a:r>
              <a:r>
                <a:rPr kumimoji="0" lang="zh-CN" altLang="en-US" sz="1400" b="0" i="0" u="none" strike="noStrike" kern="0" cap="none" spc="0" normalizeH="0" baseline="0" noProof="0" dirty="0" smtClean="0">
                  <a:ln>
                    <a:noFill/>
                  </a:ln>
                  <a:solidFill>
                    <a:sysClr val="windowText" lastClr="000000">
                      <a:lumMod val="75000"/>
                      <a:lumOff val="25000"/>
                    </a:sysClr>
                  </a:solidFill>
                  <a:effectLst/>
                  <a:uLnTx/>
                  <a:uFillTx/>
                  <a:latin typeface="微软雅黑" pitchFamily="34" charset="-122"/>
                  <a:ea typeface="微软雅黑" pitchFamily="34" charset="-122"/>
                  <a:cs typeface="Arial" pitchFamily="34" charset="0"/>
                </a:rPr>
                <a:t>：</a:t>
              </a:r>
              <a:endParaRPr kumimoji="0" lang="en-US" altLang="zh-CN" sz="1400" b="0" i="0" u="none" strike="noStrike" kern="0" cap="none" spc="0" normalizeH="0" baseline="0" noProof="0" dirty="0" smtClean="0">
                <a:ln>
                  <a:noFill/>
                </a:ln>
                <a:solidFill>
                  <a:sysClr val="windowText" lastClr="000000">
                    <a:lumMod val="75000"/>
                    <a:lumOff val="25000"/>
                  </a:sysClr>
                </a:solidFill>
                <a:effectLst/>
                <a:uLnTx/>
                <a:uFillTx/>
                <a:latin typeface="微软雅黑" pitchFamily="34" charset="-122"/>
                <a:ea typeface="微软雅黑" pitchFamily="34" charset="-122"/>
                <a:cs typeface="Arial" pitchFamily="34" charset="0"/>
              </a:endParaRPr>
            </a:p>
            <a:p>
              <a:pPr marL="285750" lvl="0" indent="-28575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视频</a:t>
              </a: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监控</a:t>
              </a:r>
              <a:endParaRPr lang="en-US" altLang="zh-CN" sz="1050" kern="0" dirty="0" smtClean="0">
                <a:solidFill>
                  <a:sysClr val="windowText" lastClr="000000">
                    <a:lumMod val="75000"/>
                    <a:lumOff val="25000"/>
                  </a:sysClr>
                </a:solidFill>
                <a:latin typeface="微软雅黑" pitchFamily="34" charset="-122"/>
                <a:ea typeface="微软雅黑" pitchFamily="34" charset="-122"/>
                <a:cs typeface="Arial" pitchFamily="34" charset="0"/>
              </a:endParaRPr>
            </a:p>
            <a:p>
              <a:pPr marL="285750" lvl="0" indent="-28575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入侵报警</a:t>
              </a:r>
              <a:endParaRPr lang="en-US" altLang="zh-CN" sz="1050" kern="0" dirty="0" smtClean="0">
                <a:solidFill>
                  <a:sysClr val="windowText" lastClr="000000">
                    <a:lumMod val="75000"/>
                    <a:lumOff val="25000"/>
                  </a:sysClr>
                </a:solidFill>
                <a:latin typeface="微软雅黑" pitchFamily="34" charset="-122"/>
                <a:ea typeface="微软雅黑" pitchFamily="34" charset="-122"/>
                <a:cs typeface="Arial" pitchFamily="34" charset="0"/>
              </a:endParaRPr>
            </a:p>
            <a:p>
              <a:pPr marL="285750" lvl="0" indent="-28575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出入口控制</a:t>
              </a:r>
              <a:endParaRPr lang="en-US" altLang="zh-CN" sz="1050" kern="0" dirty="0" smtClean="0">
                <a:solidFill>
                  <a:sysClr val="windowText" lastClr="000000">
                    <a:lumMod val="75000"/>
                    <a:lumOff val="25000"/>
                  </a:sysClr>
                </a:solidFill>
                <a:latin typeface="微软雅黑" pitchFamily="34" charset="-122"/>
                <a:ea typeface="微软雅黑" pitchFamily="34" charset="-122"/>
                <a:cs typeface="Arial" pitchFamily="34" charset="0"/>
              </a:endParaRPr>
            </a:p>
            <a:p>
              <a:pPr marL="285750" lvl="0" indent="-28575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无线</a:t>
              </a: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对</a:t>
              </a: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讲</a:t>
              </a:r>
              <a:endParaRPr lang="en-US" altLang="zh-CN" sz="1050" kern="0" dirty="0" smtClean="0">
                <a:solidFill>
                  <a:sysClr val="windowText" lastClr="000000">
                    <a:lumMod val="75000"/>
                    <a:lumOff val="25000"/>
                  </a:sysClr>
                </a:solidFill>
                <a:latin typeface="微软雅黑" pitchFamily="34" charset="-122"/>
                <a:ea typeface="微软雅黑" pitchFamily="34" charset="-122"/>
                <a:cs typeface="Arial" pitchFamily="34" charset="0"/>
              </a:endParaRPr>
            </a:p>
            <a:p>
              <a:pPr marL="285750" lvl="0" indent="-28575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一卡通</a:t>
              </a:r>
              <a:endParaRPr lang="en-US" altLang="zh-CN" sz="1050" kern="0" dirty="0" smtClean="0">
                <a:solidFill>
                  <a:sysClr val="windowText" lastClr="000000">
                    <a:lumMod val="75000"/>
                    <a:lumOff val="25000"/>
                  </a:sysClr>
                </a:solidFill>
                <a:latin typeface="微软雅黑" pitchFamily="34" charset="-122"/>
                <a:ea typeface="微软雅黑" pitchFamily="34" charset="-122"/>
                <a:cs typeface="Arial" pitchFamily="34" charset="0"/>
              </a:endParaRPr>
            </a:p>
            <a:p>
              <a:pPr marL="285750" lvl="0" indent="-28575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访客管理</a:t>
              </a:r>
              <a:endParaRPr lang="en-US" altLang="zh-CN" sz="1050" kern="0" dirty="0" smtClean="0">
                <a:solidFill>
                  <a:sysClr val="windowText" lastClr="000000">
                    <a:lumMod val="75000"/>
                    <a:lumOff val="25000"/>
                  </a:sysClr>
                </a:solidFill>
                <a:latin typeface="微软雅黑" pitchFamily="34" charset="-122"/>
                <a:ea typeface="微软雅黑" pitchFamily="34" charset="-122"/>
                <a:cs typeface="Arial" pitchFamily="34" charset="0"/>
              </a:endParaRPr>
            </a:p>
            <a:p>
              <a:pPr marL="285750" lvl="0" indent="-28575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停车场管理</a:t>
              </a:r>
              <a:endParaRPr lang="en-US" altLang="zh-CN" sz="1050" kern="0" dirty="0" smtClean="0">
                <a:solidFill>
                  <a:sysClr val="windowText" lastClr="000000">
                    <a:lumMod val="75000"/>
                    <a:lumOff val="25000"/>
                  </a:sysClr>
                </a:solidFill>
                <a:latin typeface="微软雅黑" pitchFamily="34" charset="-122"/>
                <a:ea typeface="微软雅黑" pitchFamily="34" charset="-122"/>
                <a:cs typeface="Arial" pitchFamily="34" charset="0"/>
              </a:endParaRPr>
            </a:p>
            <a:p>
              <a:pPr marL="285750" lvl="0" indent="-28575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电子巡查</a:t>
              </a:r>
              <a:endParaRPr lang="en-US" altLang="zh-CN" sz="1050" kern="0" dirty="0" smtClean="0">
                <a:solidFill>
                  <a:sysClr val="windowText" lastClr="000000">
                    <a:lumMod val="75000"/>
                    <a:lumOff val="25000"/>
                  </a:sysClr>
                </a:solidFill>
                <a:latin typeface="微软雅黑" pitchFamily="34" charset="-122"/>
                <a:ea typeface="微软雅黑" pitchFamily="34" charset="-122"/>
                <a:cs typeface="Arial" pitchFamily="34" charset="0"/>
              </a:endParaRPr>
            </a:p>
            <a:p>
              <a:pPr marL="285750" lvl="0" indent="-28575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安防</a:t>
              </a: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等系统</a:t>
              </a:r>
              <a:endParaRPr kumimoji="0" lang="en-US" altLang="zh-CN" sz="105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cs typeface="Arial" pitchFamily="34" charset="0"/>
              </a:endParaRPr>
            </a:p>
          </p:txBody>
        </p:sp>
        <p:sp>
          <p:nvSpPr>
            <p:cNvPr id="18" name="TextBox 17"/>
            <p:cNvSpPr txBox="1"/>
            <p:nvPr/>
          </p:nvSpPr>
          <p:spPr>
            <a:xfrm>
              <a:off x="6935187" y="827533"/>
              <a:ext cx="1363444" cy="227497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sz="1400" b="1" kern="0" dirty="0" smtClean="0">
                  <a:solidFill>
                    <a:sysClr val="windowText" lastClr="000000">
                      <a:lumMod val="75000"/>
                      <a:lumOff val="25000"/>
                    </a:sysClr>
                  </a:solidFill>
                  <a:latin typeface="微软雅黑" pitchFamily="34" charset="-122"/>
                  <a:ea typeface="微软雅黑" pitchFamily="34" charset="-122"/>
                  <a:cs typeface="Arial" pitchFamily="34" charset="0"/>
                </a:rPr>
                <a:t>会议系统</a:t>
              </a:r>
              <a:r>
                <a:rPr kumimoji="0" lang="zh-CN" altLang="en-US" sz="1400" b="1" i="0" u="none" strike="noStrike" kern="0" cap="none" spc="0" normalizeH="0" baseline="0" noProof="0" dirty="0" smtClean="0">
                  <a:ln>
                    <a:noFill/>
                  </a:ln>
                  <a:solidFill>
                    <a:sysClr val="windowText" lastClr="000000">
                      <a:lumMod val="75000"/>
                      <a:lumOff val="25000"/>
                    </a:sysClr>
                  </a:solidFill>
                  <a:effectLst/>
                  <a:uLnTx/>
                  <a:uFillTx/>
                  <a:latin typeface="微软雅黑" pitchFamily="34" charset="-122"/>
                  <a:ea typeface="微软雅黑" pitchFamily="34" charset="-122"/>
                  <a:cs typeface="Arial" pitchFamily="34" charset="0"/>
                </a:rPr>
                <a:t>：</a:t>
              </a:r>
              <a:endParaRPr kumimoji="0" lang="en-US" altLang="zh-CN" sz="1400" b="1" i="0" u="none" strike="noStrike" kern="0" cap="none" spc="0" normalizeH="0" baseline="0" noProof="0" dirty="0" smtClean="0">
                <a:ln>
                  <a:noFill/>
                </a:ln>
                <a:solidFill>
                  <a:sysClr val="windowText" lastClr="000000">
                    <a:lumMod val="75000"/>
                    <a:lumOff val="25000"/>
                  </a:sysClr>
                </a:solidFill>
                <a:effectLst/>
                <a:uLnTx/>
                <a:uFillTx/>
                <a:latin typeface="微软雅黑" pitchFamily="34" charset="-122"/>
                <a:ea typeface="微软雅黑" pitchFamily="34" charset="-122"/>
                <a:cs typeface="Arial" pitchFamily="34" charset="0"/>
              </a:endParaRPr>
            </a:p>
            <a:p>
              <a:pPr marL="285750" lvl="0" indent="-28575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硬件</a:t>
              </a: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设施：多功能会议厅、大中小会议室、新闻发布厅、视频会议室</a:t>
              </a:r>
              <a:endParaRPr lang="zh-CN" altLang="en-US" sz="1050" kern="0" dirty="0">
                <a:solidFill>
                  <a:sysClr val="windowText" lastClr="000000">
                    <a:lumMod val="75000"/>
                    <a:lumOff val="25000"/>
                  </a:sysClr>
                </a:solidFill>
                <a:latin typeface="微软雅黑" pitchFamily="34" charset="-122"/>
                <a:ea typeface="微软雅黑" pitchFamily="34" charset="-122"/>
                <a:cs typeface="Arial" pitchFamily="34" charset="0"/>
              </a:endParaRPr>
            </a:p>
            <a:p>
              <a:pPr marL="285750" lvl="0" indent="-285750">
                <a:buFont typeface="Wingdings" pitchFamily="2" charset="2"/>
                <a:buChar char="p"/>
                <a:defRPr/>
              </a:pPr>
              <a:r>
                <a:rPr lang="zh-CN" altLang="en-US" sz="1050" kern="0" dirty="0" smtClean="0">
                  <a:solidFill>
                    <a:sysClr val="windowText" lastClr="000000">
                      <a:lumMod val="75000"/>
                      <a:lumOff val="25000"/>
                    </a:sysClr>
                  </a:solidFill>
                  <a:latin typeface="微软雅黑" pitchFamily="34" charset="-122"/>
                  <a:ea typeface="微软雅黑" pitchFamily="34" charset="-122"/>
                  <a:cs typeface="Arial" pitchFamily="34" charset="0"/>
                </a:rPr>
                <a:t>软件设施：开发会议室管理系统，实现会议室预订、审批、退订、统计等功能。</a:t>
              </a:r>
              <a:endParaRPr kumimoji="0" lang="en-US" altLang="zh-CN" sz="1050" b="0"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cs typeface="Arial" pitchFamily="34" charset="0"/>
              </a:endParaRPr>
            </a:p>
          </p:txBody>
        </p:sp>
      </p:grpSp>
    </p:spTree>
    <p:extLst>
      <p:ext uri="{BB962C8B-B14F-4D97-AF65-F5344CB8AC3E}">
        <p14:creationId xmlns:p14="http://schemas.microsoft.com/office/powerpoint/2010/main" xmlns="" val="417370900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2" cstate="print">
            <a:extLst>
              <a:ext uri="{28A0092B-C50C-407E-A947-70E740481C1C}">
                <a14:useLocalDpi xmlns:a14="http://schemas.microsoft.com/office/drawing/2010/main" xmlns="" val="0"/>
              </a:ext>
            </a:extLst>
          </a:blip>
          <a:stretch>
            <a:fillRect/>
          </a:stretch>
        </p:blipFill>
        <p:spPr>
          <a:xfrm>
            <a:off x="4788024" y="2278652"/>
            <a:ext cx="3816424" cy="4390708"/>
          </a:xfrm>
          <a:prstGeom prst="rect">
            <a:avLst/>
          </a:prstGeom>
        </p:spPr>
      </p:pic>
      <p:sp>
        <p:nvSpPr>
          <p:cNvPr id="2" name="灯片编号占位符 1"/>
          <p:cNvSpPr>
            <a:spLocks noGrp="1"/>
          </p:cNvSpPr>
          <p:nvPr>
            <p:ph type="sldNum" sz="quarter" idx="12"/>
          </p:nvPr>
        </p:nvSpPr>
        <p:spPr/>
        <p:txBody>
          <a:bodyPr/>
          <a:lstStyle/>
          <a:p>
            <a:fld id="{57F98C0C-FAF2-480B-87BE-9D56BE4863FC}" type="slidenum">
              <a:rPr lang="zh-CN" altLang="en-US" smtClean="0"/>
              <a:pPr/>
              <a:t>93</a:t>
            </a:fld>
            <a:endParaRPr lang="zh-CN" altLang="en-US" dirty="0"/>
          </a:p>
        </p:txBody>
      </p:sp>
      <p:pic>
        <p:nvPicPr>
          <p:cNvPr id="3" name="图片 2"/>
          <p:cNvPicPr/>
          <p:nvPr/>
        </p:nvPicPr>
        <p:blipFill>
          <a:blip r:embed="rId3" cstate="print">
            <a:extLst>
              <a:ext uri="{28A0092B-C50C-407E-A947-70E740481C1C}">
                <a14:useLocalDpi xmlns:a14="http://schemas.microsoft.com/office/drawing/2010/main" xmlns="" val="0"/>
              </a:ext>
            </a:extLst>
          </a:blip>
          <a:stretch>
            <a:fillRect/>
          </a:stretch>
        </p:blipFill>
        <p:spPr>
          <a:xfrm>
            <a:off x="611560" y="2348880"/>
            <a:ext cx="3744416" cy="4464496"/>
          </a:xfrm>
          <a:prstGeom prst="rect">
            <a:avLst/>
          </a:prstGeom>
        </p:spPr>
      </p:pic>
      <p:sp>
        <p:nvSpPr>
          <p:cNvPr id="4" name="矩形 3"/>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smtClean="0">
                <a:solidFill>
                  <a:prstClr val="black"/>
                </a:solidFill>
                <a:latin typeface="黑体" panose="02010609060101010101" pitchFamily="49" charset="-122"/>
                <a:ea typeface="黑体" panose="02010609060101010101" pitchFamily="49" charset="-122"/>
              </a:rPr>
              <a:t>保障措施：世界主要国家、世界著名科技园区扶持</a:t>
            </a:r>
            <a:r>
              <a:rPr lang="zh-CN" altLang="en-US" sz="2400" b="1" dirty="0">
                <a:solidFill>
                  <a:schemeClr val="tx1"/>
                </a:solidFill>
                <a:latin typeface="黑体" panose="02010609060101010101" pitchFamily="49" charset="-122"/>
                <a:ea typeface="黑体" panose="02010609060101010101" pitchFamily="49" charset="-122"/>
              </a:rPr>
              <a:t>“互联网</a:t>
            </a:r>
            <a:r>
              <a:rPr lang="en-US" altLang="zh-CN" sz="2400" b="1" dirty="0">
                <a:solidFill>
                  <a:schemeClr val="tx1"/>
                </a:solidFill>
                <a:latin typeface="黑体" panose="02010609060101010101" pitchFamily="49" charset="-122"/>
                <a:ea typeface="黑体" panose="02010609060101010101" pitchFamily="49" charset="-122"/>
              </a:rPr>
              <a:t>+</a:t>
            </a:r>
            <a:r>
              <a:rPr lang="zh-CN" altLang="en-US" sz="2400" b="1" dirty="0">
                <a:solidFill>
                  <a:schemeClr val="tx1"/>
                </a:solidFill>
                <a:latin typeface="黑体" panose="02010609060101010101" pitchFamily="49" charset="-122"/>
                <a:ea typeface="黑体" panose="02010609060101010101" pitchFamily="49" charset="-122"/>
              </a:rPr>
              <a:t>”</a:t>
            </a:r>
            <a:r>
              <a:rPr lang="zh-CN" altLang="en-US" sz="2400" b="1" dirty="0" smtClean="0">
                <a:solidFill>
                  <a:prstClr val="black"/>
                </a:solidFill>
                <a:latin typeface="黑体" panose="02010609060101010101" pitchFamily="49" charset="-122"/>
                <a:ea typeface="黑体" panose="02010609060101010101" pitchFamily="49" charset="-122"/>
              </a:rPr>
              <a:t>发展的策略各有所侧重</a:t>
            </a:r>
            <a:endParaRPr lang="zh-CN" altLang="en-US" sz="2400" b="1" dirty="0">
              <a:solidFill>
                <a:prstClr val="black"/>
              </a:solidFill>
              <a:latin typeface="黑体" panose="02010609060101010101" pitchFamily="49" charset="-122"/>
              <a:ea typeface="黑体" panose="02010609060101010101" pitchFamily="49" charset="-122"/>
            </a:endParaRPr>
          </a:p>
        </p:txBody>
      </p:sp>
      <p:sp>
        <p:nvSpPr>
          <p:cNvPr id="6" name="TextBox 5"/>
          <p:cNvSpPr txBox="1"/>
          <p:nvPr/>
        </p:nvSpPr>
        <p:spPr>
          <a:xfrm>
            <a:off x="611560" y="1988840"/>
            <a:ext cx="3816424" cy="26161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sz="1100" b="1" dirty="0" smtClean="0">
                <a:latin typeface="微软雅黑" pitchFamily="34" charset="-122"/>
                <a:ea typeface="微软雅黑" pitchFamily="34" charset="-122"/>
              </a:rPr>
              <a:t>世界主要国家和地区软件和信息技术服务业支撑策略分析</a:t>
            </a:r>
            <a:endParaRPr lang="zh-CN" altLang="en-US" sz="1100" b="1" dirty="0">
              <a:latin typeface="微软雅黑" pitchFamily="34" charset="-122"/>
              <a:ea typeface="微软雅黑" pitchFamily="34" charset="-122"/>
            </a:endParaRPr>
          </a:p>
        </p:txBody>
      </p:sp>
      <p:sp>
        <p:nvSpPr>
          <p:cNvPr id="7" name="TextBox 6"/>
          <p:cNvSpPr txBox="1"/>
          <p:nvPr/>
        </p:nvSpPr>
        <p:spPr>
          <a:xfrm>
            <a:off x="4788024" y="2015262"/>
            <a:ext cx="3816424" cy="261610"/>
          </a:xfrm>
          <a:prstGeom prst="rect">
            <a:avLst/>
          </a:prstGeom>
          <a:ln>
            <a:noFill/>
          </a:ln>
        </p:spPr>
        <p:style>
          <a:lnRef idx="1">
            <a:schemeClr val="accent3"/>
          </a:lnRef>
          <a:fillRef idx="2">
            <a:schemeClr val="accent3"/>
          </a:fillRef>
          <a:effectRef idx="1">
            <a:schemeClr val="accent3"/>
          </a:effectRef>
          <a:fontRef idx="minor">
            <a:schemeClr val="dk1"/>
          </a:fontRef>
        </p:style>
        <p:txBody>
          <a:bodyPr wrap="square" rtlCol="0">
            <a:spAutoFit/>
          </a:bodyPr>
          <a:lstStyle/>
          <a:p>
            <a:pPr algn="ctr"/>
            <a:r>
              <a:rPr lang="zh-CN" altLang="en-US" sz="1100" b="1" dirty="0" smtClean="0">
                <a:latin typeface="微软雅黑" pitchFamily="34" charset="-122"/>
                <a:ea typeface="微软雅黑" pitchFamily="34" charset="-122"/>
              </a:rPr>
              <a:t>世界著名科技园区软件和信息技术服务业支撑策略分析</a:t>
            </a:r>
            <a:endParaRPr lang="zh-CN" altLang="en-US" sz="1100" b="1" dirty="0">
              <a:latin typeface="微软雅黑" pitchFamily="34" charset="-122"/>
              <a:ea typeface="微软雅黑" pitchFamily="34" charset="-122"/>
            </a:endParaRPr>
          </a:p>
        </p:txBody>
      </p:sp>
    </p:spTree>
    <p:extLst>
      <p:ext uri="{BB962C8B-B14F-4D97-AF65-F5344CB8AC3E}">
        <p14:creationId xmlns:p14="http://schemas.microsoft.com/office/powerpoint/2010/main" xmlns="" val="418883878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94</a:t>
            </a:fld>
            <a:endParaRPr lang="zh-CN" altLang="en-US"/>
          </a:p>
        </p:txBody>
      </p:sp>
      <p:pic>
        <p:nvPicPr>
          <p:cNvPr id="3" name="图片 2" descr="屏幕剪辑"/>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11560" y="2564904"/>
            <a:ext cx="7848872" cy="3745567"/>
          </a:xfrm>
          <a:prstGeom prst="rect">
            <a:avLst/>
          </a:prstGeom>
        </p:spPr>
      </p:pic>
      <p:sp>
        <p:nvSpPr>
          <p:cNvPr id="4" name="矩形 3"/>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400" b="1" dirty="0" smtClean="0">
                <a:solidFill>
                  <a:prstClr val="black"/>
                </a:solidFill>
                <a:latin typeface="黑体" panose="02010609060101010101" pitchFamily="49" charset="-122"/>
                <a:ea typeface="黑体" panose="02010609060101010101" pitchFamily="49" charset="-122"/>
              </a:rPr>
              <a:t>保障措施：从使用频率来看，重点在园区打造、融资、人才培养、法律法规建设和资金、财税支撑等方面</a:t>
            </a:r>
            <a:endParaRPr lang="zh-CN" altLang="en-US" sz="2400" b="1"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xmlns="" val="292300519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95</a:t>
            </a:fld>
            <a:endParaRPr lang="zh-CN" altLang="en-US"/>
          </a:p>
        </p:txBody>
      </p:sp>
      <p:sp>
        <p:nvSpPr>
          <p:cNvPr id="45" name="AutoShape 4"/>
          <p:cNvSpPr>
            <a:spLocks noChangeArrowheads="1"/>
          </p:cNvSpPr>
          <p:nvPr/>
        </p:nvSpPr>
        <p:spPr bwMode="auto">
          <a:xfrm rot="5400000">
            <a:off x="-2324237" y="1378087"/>
            <a:ext cx="4824413" cy="4963840"/>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noFill/>
            <a:miter lim="800000"/>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46" name="AutoShape 5"/>
          <p:cNvSpPr>
            <a:spLocks noChangeArrowheads="1"/>
          </p:cNvSpPr>
          <p:nvPr/>
        </p:nvSpPr>
        <p:spPr bwMode="auto">
          <a:xfrm rot="5400000" flipH="1">
            <a:off x="-1916588" y="1831056"/>
            <a:ext cx="4032250" cy="4088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FFC000">
              <a:alpha val="40000"/>
            </a:srgbClr>
          </a:solidFill>
          <a:ln w="9525">
            <a:noFill/>
            <a:miter lim="800000"/>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47" name="AutoShape 6"/>
          <p:cNvSpPr>
            <a:spLocks noChangeArrowheads="1"/>
          </p:cNvSpPr>
          <p:nvPr/>
        </p:nvSpPr>
        <p:spPr bwMode="auto">
          <a:xfrm>
            <a:off x="2002333" y="5369272"/>
            <a:ext cx="4600310" cy="508000"/>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pPr eaLnBrk="0" hangingPunct="0"/>
            <a:r>
              <a:rPr lang="en-US" altLang="zh-CN" sz="2400" b="1" dirty="0" smtClean="0">
                <a:latin typeface="微软雅黑" pitchFamily="34" charset="-122"/>
                <a:ea typeface="微软雅黑" pitchFamily="34" charset="-122"/>
                <a:cs typeface="Arial" pitchFamily="34" charset="0"/>
              </a:rPr>
              <a:t>4.5  </a:t>
            </a:r>
            <a:r>
              <a:rPr lang="zh-CN" altLang="en-US" sz="2400" b="1" dirty="0" smtClean="0">
                <a:latin typeface="微软雅黑" pitchFamily="34" charset="-122"/>
                <a:ea typeface="微软雅黑" pitchFamily="34" charset="-122"/>
                <a:cs typeface="Arial" pitchFamily="34" charset="0"/>
              </a:rPr>
              <a:t>人才</a:t>
            </a:r>
            <a:r>
              <a:rPr lang="zh-CN" altLang="en-US" sz="2400" b="1" dirty="0">
                <a:latin typeface="微软雅黑" pitchFamily="34" charset="-122"/>
                <a:ea typeface="微软雅黑" pitchFamily="34" charset="-122"/>
                <a:cs typeface="Arial" pitchFamily="34" charset="0"/>
              </a:rPr>
              <a:t>技术</a:t>
            </a:r>
            <a:r>
              <a:rPr lang="en-US" altLang="zh-CN" sz="2400" b="1" dirty="0">
                <a:latin typeface="微软雅黑" pitchFamily="34" charset="-122"/>
                <a:ea typeface="微软雅黑" pitchFamily="34" charset="-122"/>
                <a:cs typeface="Arial" pitchFamily="34" charset="0"/>
              </a:rPr>
              <a:t> </a:t>
            </a:r>
            <a:endParaRPr lang="zh-CN" altLang="zh-CN" sz="2400" b="1" dirty="0">
              <a:latin typeface="微软雅黑" pitchFamily="34" charset="-122"/>
              <a:ea typeface="微软雅黑" pitchFamily="34" charset="-122"/>
              <a:cs typeface="Arial" pitchFamily="34" charset="0"/>
            </a:endParaRPr>
          </a:p>
        </p:txBody>
      </p:sp>
      <p:sp>
        <p:nvSpPr>
          <p:cNvPr id="48" name="AutoShape 7"/>
          <p:cNvSpPr>
            <a:spLocks noChangeArrowheads="1"/>
          </p:cNvSpPr>
          <p:nvPr/>
        </p:nvSpPr>
        <p:spPr bwMode="auto">
          <a:xfrm>
            <a:off x="2546047" y="4433168"/>
            <a:ext cx="4600310" cy="508000"/>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pPr eaLnBrk="0" hangingPunct="0"/>
            <a:r>
              <a:rPr lang="en-US" altLang="zh-CN" sz="2400" b="1" dirty="0" smtClean="0">
                <a:latin typeface="微软雅黑" pitchFamily="34" charset="-122"/>
                <a:ea typeface="微软雅黑" pitchFamily="34" charset="-122"/>
                <a:cs typeface="Arial" pitchFamily="34" charset="0"/>
              </a:rPr>
              <a:t>4.4  </a:t>
            </a:r>
            <a:r>
              <a:rPr lang="zh-CN" altLang="en-US" sz="2400" b="1" dirty="0" smtClean="0">
                <a:latin typeface="微软雅黑" pitchFamily="34" charset="-122"/>
                <a:ea typeface="微软雅黑" pitchFamily="34" charset="-122"/>
                <a:cs typeface="Arial" pitchFamily="34" charset="0"/>
              </a:rPr>
              <a:t>资金供给</a:t>
            </a:r>
            <a:endParaRPr lang="zh-CN" altLang="zh-CN" sz="2400" b="1" dirty="0">
              <a:latin typeface="微软雅黑" pitchFamily="34" charset="-122"/>
              <a:ea typeface="微软雅黑" pitchFamily="34" charset="-122"/>
              <a:cs typeface="Arial" pitchFamily="34" charset="0"/>
            </a:endParaRPr>
          </a:p>
        </p:txBody>
      </p:sp>
      <p:sp>
        <p:nvSpPr>
          <p:cNvPr id="50" name="AutoShape 9"/>
          <p:cNvSpPr>
            <a:spLocks noChangeArrowheads="1"/>
          </p:cNvSpPr>
          <p:nvPr/>
        </p:nvSpPr>
        <p:spPr bwMode="auto">
          <a:xfrm>
            <a:off x="2563978" y="2564904"/>
            <a:ext cx="4600310" cy="508000"/>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pPr eaLnBrk="0" hangingPunct="0"/>
            <a:r>
              <a:rPr lang="en-US" altLang="zh-CN" sz="2400" b="1" dirty="0" smtClean="0">
                <a:latin typeface="微软雅黑" pitchFamily="34" charset="-122"/>
                <a:ea typeface="微软雅黑" pitchFamily="34" charset="-122"/>
                <a:cs typeface="Arial" pitchFamily="34" charset="0"/>
              </a:rPr>
              <a:t>4.2  </a:t>
            </a:r>
            <a:r>
              <a:rPr lang="zh-CN" altLang="en-US" sz="2400" b="1" dirty="0" smtClean="0">
                <a:latin typeface="微软雅黑" pitchFamily="34" charset="-122"/>
                <a:ea typeface="微软雅黑" pitchFamily="34" charset="-122"/>
                <a:cs typeface="Arial" pitchFamily="34" charset="0"/>
              </a:rPr>
              <a:t>创业</a:t>
            </a:r>
            <a:r>
              <a:rPr lang="zh-CN" altLang="en-US" sz="2400" b="1" dirty="0">
                <a:latin typeface="微软雅黑" pitchFamily="34" charset="-122"/>
                <a:ea typeface="微软雅黑" pitchFamily="34" charset="-122"/>
                <a:cs typeface="Arial" pitchFamily="34" charset="0"/>
              </a:rPr>
              <a:t>促进</a:t>
            </a:r>
            <a:endParaRPr lang="zh-CN" altLang="zh-CN" sz="2400" b="1" dirty="0">
              <a:latin typeface="微软雅黑" pitchFamily="34" charset="-122"/>
              <a:ea typeface="微软雅黑" pitchFamily="34" charset="-122"/>
              <a:cs typeface="Arial" pitchFamily="34" charset="0"/>
            </a:endParaRPr>
          </a:p>
        </p:txBody>
      </p:sp>
      <p:sp>
        <p:nvSpPr>
          <p:cNvPr id="51" name="AutoShape 10"/>
          <p:cNvSpPr>
            <a:spLocks noChangeArrowheads="1"/>
          </p:cNvSpPr>
          <p:nvPr/>
        </p:nvSpPr>
        <p:spPr bwMode="auto">
          <a:xfrm>
            <a:off x="1878147" y="1628800"/>
            <a:ext cx="4600310" cy="508000"/>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pPr eaLnBrk="0" hangingPunct="0"/>
            <a:r>
              <a:rPr lang="en-US" altLang="zh-CN" sz="2400" b="1" dirty="0" smtClean="0">
                <a:latin typeface="微软雅黑" pitchFamily="34" charset="-122"/>
                <a:ea typeface="微软雅黑" pitchFamily="34" charset="-122"/>
                <a:cs typeface="Arial" pitchFamily="34" charset="0"/>
              </a:rPr>
              <a:t>4.1  </a:t>
            </a:r>
            <a:r>
              <a:rPr lang="zh-CN" altLang="en-US" sz="2400" b="1" dirty="0" smtClean="0">
                <a:latin typeface="微软雅黑" pitchFamily="34" charset="-122"/>
                <a:ea typeface="微软雅黑" pitchFamily="34" charset="-122"/>
                <a:cs typeface="Arial" pitchFamily="34" charset="0"/>
              </a:rPr>
              <a:t>规划制定</a:t>
            </a:r>
            <a:endParaRPr lang="zh-CN" altLang="zh-CN" sz="2400" b="1" dirty="0">
              <a:latin typeface="微软雅黑" pitchFamily="34" charset="-122"/>
              <a:ea typeface="微软雅黑" pitchFamily="34" charset="-122"/>
              <a:cs typeface="Arial" pitchFamily="34" charset="0"/>
            </a:endParaRPr>
          </a:p>
        </p:txBody>
      </p:sp>
      <p:grpSp>
        <p:nvGrpSpPr>
          <p:cNvPr id="52" name="Group 11"/>
          <p:cNvGrpSpPr>
            <a:grpSpLocks/>
          </p:cNvGrpSpPr>
          <p:nvPr/>
        </p:nvGrpSpPr>
        <p:grpSpPr bwMode="auto">
          <a:xfrm>
            <a:off x="1547664" y="1717700"/>
            <a:ext cx="396578" cy="381000"/>
            <a:chOff x="0" y="0"/>
            <a:chExt cx="1615" cy="1615"/>
          </a:xfrm>
        </p:grpSpPr>
        <p:sp>
          <p:nvSpPr>
            <p:cNvPr id="53" name="Oval 12"/>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54" name="Oval 13"/>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55" name="Oval 14"/>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56" name="Oval 15"/>
            <p:cNvSpPr>
              <a:spLocks noChangeArrowheads="1"/>
            </p:cNvSpPr>
            <p:nvPr/>
          </p:nvSpPr>
          <p:spPr bwMode="auto">
            <a:xfrm>
              <a:off x="176" y="176"/>
              <a:ext cx="1262" cy="1264"/>
            </a:xfrm>
            <a:prstGeom prst="ellipse">
              <a:avLst/>
            </a:prstGeom>
            <a:gradFill rotWithShape="1">
              <a:gsLst>
                <a:gs pos="0">
                  <a:srgbClr val="000000"/>
                </a:gs>
                <a:gs pos="100000">
                  <a:srgbClr val="FFCC00"/>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57" name="Oval 16"/>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58" name="Oval 17"/>
            <p:cNvSpPr>
              <a:spLocks noChangeArrowheads="1"/>
            </p:cNvSpPr>
            <p:nvPr/>
          </p:nvSpPr>
          <p:spPr bwMode="auto">
            <a:xfrm>
              <a:off x="259" y="259"/>
              <a:ext cx="1096" cy="1098"/>
            </a:xfrm>
            <a:prstGeom prst="ellipse">
              <a:avLst/>
            </a:prstGeom>
            <a:solidFill>
              <a:schemeClr val="accent3">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grpSp>
        <p:nvGrpSpPr>
          <p:cNvPr id="59" name="Group 18"/>
          <p:cNvGrpSpPr>
            <a:grpSpLocks/>
          </p:cNvGrpSpPr>
          <p:nvPr/>
        </p:nvGrpSpPr>
        <p:grpSpPr bwMode="auto">
          <a:xfrm>
            <a:off x="2246715" y="2671267"/>
            <a:ext cx="396578" cy="381000"/>
            <a:chOff x="0" y="0"/>
            <a:chExt cx="1615" cy="1615"/>
          </a:xfrm>
        </p:grpSpPr>
        <p:sp>
          <p:nvSpPr>
            <p:cNvPr id="60" name="Oval 19"/>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1" name="Oval 20"/>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2" name="Oval 21"/>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63" name="Oval 22"/>
            <p:cNvSpPr>
              <a:spLocks noChangeArrowheads="1"/>
            </p:cNvSpPr>
            <p:nvPr/>
          </p:nvSpPr>
          <p:spPr bwMode="auto">
            <a:xfrm>
              <a:off x="176" y="17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64" name="Oval 23"/>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65" name="Oval 24"/>
            <p:cNvSpPr>
              <a:spLocks noChangeArrowheads="1"/>
            </p:cNvSpPr>
            <p:nvPr/>
          </p:nvSpPr>
          <p:spPr bwMode="auto">
            <a:xfrm>
              <a:off x="259" y="259"/>
              <a:ext cx="1096" cy="1098"/>
            </a:xfrm>
            <a:prstGeom prst="ellipse">
              <a:avLst/>
            </a:prstGeom>
            <a:solidFill>
              <a:schemeClr val="accent1">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grpSp>
        <p:nvGrpSpPr>
          <p:cNvPr id="73" name="Group 32"/>
          <p:cNvGrpSpPr>
            <a:grpSpLocks/>
          </p:cNvGrpSpPr>
          <p:nvPr/>
        </p:nvGrpSpPr>
        <p:grpSpPr bwMode="auto">
          <a:xfrm>
            <a:off x="2195736" y="4534768"/>
            <a:ext cx="396578" cy="381000"/>
            <a:chOff x="0" y="0"/>
            <a:chExt cx="1615" cy="1615"/>
          </a:xfrm>
        </p:grpSpPr>
        <p:sp>
          <p:nvSpPr>
            <p:cNvPr id="74" name="Oval 33"/>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75" name="Oval 34"/>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76" name="Oval 35"/>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77" name="Oval 36"/>
            <p:cNvSpPr>
              <a:spLocks noChangeArrowheads="1"/>
            </p:cNvSpPr>
            <p:nvPr/>
          </p:nvSpPr>
          <p:spPr bwMode="auto">
            <a:xfrm>
              <a:off x="176" y="176"/>
              <a:ext cx="1262" cy="1264"/>
            </a:xfrm>
            <a:prstGeom prst="ellipse">
              <a:avLst/>
            </a:prstGeom>
            <a:gradFill rotWithShape="1">
              <a:gsLst>
                <a:gs pos="0">
                  <a:srgbClr val="000000"/>
                </a:gs>
                <a:gs pos="100000">
                  <a:srgbClr val="8D67E1"/>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78" name="Oval 37"/>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79" name="Oval 38"/>
            <p:cNvSpPr>
              <a:spLocks noChangeArrowheads="1"/>
            </p:cNvSpPr>
            <p:nvPr/>
          </p:nvSpPr>
          <p:spPr bwMode="auto">
            <a:xfrm>
              <a:off x="259" y="259"/>
              <a:ext cx="1096" cy="1098"/>
            </a:xfrm>
            <a:prstGeom prst="ellipse">
              <a:avLst/>
            </a:pr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grpSp>
        <p:nvGrpSpPr>
          <p:cNvPr id="80" name="Group 39"/>
          <p:cNvGrpSpPr>
            <a:grpSpLocks/>
          </p:cNvGrpSpPr>
          <p:nvPr/>
        </p:nvGrpSpPr>
        <p:grpSpPr bwMode="auto">
          <a:xfrm>
            <a:off x="1691680" y="5418485"/>
            <a:ext cx="370140" cy="381000"/>
            <a:chOff x="0" y="0"/>
            <a:chExt cx="1615" cy="1615"/>
          </a:xfrm>
        </p:grpSpPr>
        <p:sp>
          <p:nvSpPr>
            <p:cNvPr id="81" name="Oval 40"/>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82" name="Oval 41"/>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83" name="Oval 42"/>
            <p:cNvSpPr>
              <a:spLocks noChangeArrowheads="1"/>
            </p:cNvSpPr>
            <p:nvPr/>
          </p:nvSpPr>
          <p:spPr bwMode="auto">
            <a:xfrm>
              <a:off x="173" y="175"/>
              <a:ext cx="1262"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84" name="Oval 43"/>
            <p:cNvSpPr>
              <a:spLocks noChangeArrowheads="1"/>
            </p:cNvSpPr>
            <p:nvPr/>
          </p:nvSpPr>
          <p:spPr bwMode="auto">
            <a:xfrm>
              <a:off x="176" y="176"/>
              <a:ext cx="1262" cy="1264"/>
            </a:xfrm>
            <a:prstGeom prst="ellipse">
              <a:avLst/>
            </a:prstGeom>
            <a:solidFill>
              <a:srgbClr val="FFC000">
                <a:alpha val="61000"/>
              </a:srgbClr>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85" name="Oval 44"/>
            <p:cNvSpPr>
              <a:spLocks noChangeArrowheads="1"/>
            </p:cNvSpPr>
            <p:nvPr/>
          </p:nvSpPr>
          <p:spPr bwMode="auto">
            <a:xfrm>
              <a:off x="260" y="256"/>
              <a:ext cx="1096"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86" name="Oval 45"/>
            <p:cNvSpPr>
              <a:spLocks noChangeArrowheads="1"/>
            </p:cNvSpPr>
            <p:nvPr/>
          </p:nvSpPr>
          <p:spPr bwMode="auto">
            <a:xfrm>
              <a:off x="259" y="259"/>
              <a:ext cx="1096" cy="1098"/>
            </a:xfrm>
            <a:prstGeom prst="ellipse">
              <a:avLst/>
            </a:prstGeom>
            <a:solidFill>
              <a:schemeClr val="accent3">
                <a:lumMod val="40000"/>
                <a:lumOff val="6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sp>
        <p:nvSpPr>
          <p:cNvPr id="88" name="TextBox 87"/>
          <p:cNvSpPr txBox="1"/>
          <p:nvPr/>
        </p:nvSpPr>
        <p:spPr>
          <a:xfrm>
            <a:off x="855164" y="3068960"/>
            <a:ext cx="553998" cy="2016224"/>
          </a:xfrm>
          <a:prstGeom prst="rect">
            <a:avLst/>
          </a:prstGeom>
          <a:noFill/>
        </p:spPr>
        <p:txBody>
          <a:bodyPr vert="eaVert" wrap="square" rtlCol="0">
            <a:spAutoFit/>
          </a:bodyPr>
          <a:lstStyle/>
          <a:p>
            <a:r>
              <a:rPr lang="zh-CN" altLang="en-US" sz="2400" b="1" dirty="0" smtClean="0">
                <a:solidFill>
                  <a:schemeClr val="bg1"/>
                </a:solidFill>
                <a:latin typeface="微软雅黑" pitchFamily="34" charset="-122"/>
                <a:ea typeface="微软雅黑" pitchFamily="34" charset="-122"/>
              </a:rPr>
              <a:t>保  障  措  施</a:t>
            </a:r>
            <a:endParaRPr lang="zh-CN" altLang="en-US" sz="2400" b="1" dirty="0">
              <a:solidFill>
                <a:schemeClr val="bg1"/>
              </a:solidFill>
              <a:latin typeface="微软雅黑" pitchFamily="34" charset="-122"/>
              <a:ea typeface="微软雅黑" pitchFamily="34" charset="-122"/>
            </a:endParaRPr>
          </a:p>
        </p:txBody>
      </p:sp>
      <p:sp>
        <p:nvSpPr>
          <p:cNvPr id="89" name="TextBox 88"/>
          <p:cNvSpPr txBox="1"/>
          <p:nvPr/>
        </p:nvSpPr>
        <p:spPr>
          <a:xfrm rot="16200000">
            <a:off x="816403" y="2243626"/>
            <a:ext cx="553998" cy="764507"/>
          </a:xfrm>
          <a:prstGeom prst="rect">
            <a:avLst/>
          </a:prstGeom>
          <a:noFill/>
        </p:spPr>
        <p:txBody>
          <a:bodyPr vert="eaVert" wrap="square" rtlCol="0">
            <a:spAutoFit/>
          </a:bodyPr>
          <a:lstStyle>
            <a:defPPr>
              <a:defRPr lang="zh-CN"/>
            </a:defPPr>
            <a:lvl1pPr>
              <a:defRPr sz="2400" b="1">
                <a:latin typeface="微软雅黑" pitchFamily="34" charset="-122"/>
                <a:ea typeface="微软雅黑" pitchFamily="34" charset="-122"/>
              </a:defRPr>
            </a:lvl1pPr>
          </a:lstStyle>
          <a:p>
            <a:pPr algn="ctr"/>
            <a:r>
              <a:rPr lang="en-US" altLang="zh-CN" dirty="0" smtClean="0">
                <a:solidFill>
                  <a:schemeClr val="bg1"/>
                </a:solidFill>
              </a:rPr>
              <a:t>4.0</a:t>
            </a:r>
            <a:endParaRPr lang="zh-CN" altLang="en-US" dirty="0">
              <a:solidFill>
                <a:schemeClr val="bg1"/>
              </a:solidFill>
            </a:endParaRPr>
          </a:p>
        </p:txBody>
      </p:sp>
      <p:sp>
        <p:nvSpPr>
          <p:cNvPr id="39" name="AutoShape 9"/>
          <p:cNvSpPr>
            <a:spLocks noChangeArrowheads="1"/>
          </p:cNvSpPr>
          <p:nvPr/>
        </p:nvSpPr>
        <p:spPr bwMode="auto">
          <a:xfrm>
            <a:off x="2635986" y="3497064"/>
            <a:ext cx="4600310" cy="508000"/>
          </a:xfrm>
          <a:prstGeom prst="roundRect">
            <a:avLst>
              <a:gd name="adj" fmla="val 50000"/>
            </a:avLst>
          </a:prstGeom>
          <a:noFill/>
          <a:ln w="28575">
            <a:solidFill>
              <a:schemeClr val="bg2"/>
            </a:solidFill>
            <a:round/>
            <a:headEnd/>
            <a:tailEnd/>
          </a:ln>
          <a:extLst>
            <a:ext uri="{909E8E84-426E-40DD-AFC4-6F175D3DCCD1}">
              <a14:hiddenFill xmlns:a14="http://schemas.microsoft.com/office/drawing/2010/main" xmlns="">
                <a:solidFill>
                  <a:srgbClr val="FFFFFF"/>
                </a:solidFill>
              </a14:hiddenFill>
            </a:ext>
          </a:extLst>
        </p:spPr>
        <p:txBody>
          <a:bodyPr wrap="none" anchor="ctr">
            <a:noAutofit/>
          </a:bodyPr>
          <a:lstStyle/>
          <a:p>
            <a:pPr eaLnBrk="0" hangingPunct="0"/>
            <a:r>
              <a:rPr lang="en-US" altLang="zh-CN" sz="2400" b="1" dirty="0" smtClean="0">
                <a:latin typeface="微软雅黑" pitchFamily="34" charset="-122"/>
                <a:ea typeface="微软雅黑" pitchFamily="34" charset="-122"/>
                <a:cs typeface="Arial" pitchFamily="34" charset="0"/>
              </a:rPr>
              <a:t>4.3  </a:t>
            </a:r>
            <a:r>
              <a:rPr lang="zh-CN" altLang="en-US" sz="2400" b="1" dirty="0" smtClean="0">
                <a:latin typeface="微软雅黑" pitchFamily="34" charset="-122"/>
                <a:ea typeface="微软雅黑" pitchFamily="34" charset="-122"/>
                <a:cs typeface="Arial" pitchFamily="34" charset="0"/>
              </a:rPr>
              <a:t>市场促进</a:t>
            </a:r>
            <a:endParaRPr lang="zh-CN" altLang="zh-CN" sz="2400" b="1" dirty="0">
              <a:latin typeface="微软雅黑" pitchFamily="34" charset="-122"/>
              <a:ea typeface="微软雅黑" pitchFamily="34" charset="-122"/>
              <a:cs typeface="Arial" pitchFamily="34" charset="0"/>
            </a:endParaRPr>
          </a:p>
        </p:txBody>
      </p:sp>
      <p:grpSp>
        <p:nvGrpSpPr>
          <p:cNvPr id="40" name="Group 18"/>
          <p:cNvGrpSpPr>
            <a:grpSpLocks/>
          </p:cNvGrpSpPr>
          <p:nvPr/>
        </p:nvGrpSpPr>
        <p:grpSpPr bwMode="auto">
          <a:xfrm>
            <a:off x="2318723" y="3603427"/>
            <a:ext cx="396578" cy="381000"/>
            <a:chOff x="0" y="0"/>
            <a:chExt cx="1615" cy="1615"/>
          </a:xfrm>
        </p:grpSpPr>
        <p:sp>
          <p:nvSpPr>
            <p:cNvPr id="41" name="Oval 19"/>
            <p:cNvSpPr>
              <a:spLocks noChangeArrowheads="1"/>
            </p:cNvSpPr>
            <p:nvPr/>
          </p:nvSpPr>
          <p:spPr bwMode="auto">
            <a:xfrm>
              <a:off x="0" y="0"/>
              <a:ext cx="1615" cy="1615"/>
            </a:xfrm>
            <a:prstGeom prst="ellipse">
              <a:avLst/>
            </a:prstGeom>
            <a:gradFill rotWithShape="1">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42" name="Oval 20"/>
            <p:cNvSpPr>
              <a:spLocks noChangeArrowheads="1"/>
            </p:cNvSpPr>
            <p:nvPr/>
          </p:nvSpPr>
          <p:spPr bwMode="auto">
            <a:xfrm>
              <a:off x="92" y="91"/>
              <a:ext cx="1430" cy="1430"/>
            </a:xfrm>
            <a:prstGeom prst="ellipse">
              <a:avLst/>
            </a:prstGeom>
            <a:gradFill rotWithShape="1">
              <a:gsLst>
                <a:gs pos="0">
                  <a:srgbClr val="A2A2A2"/>
                </a:gs>
                <a:gs pos="50000">
                  <a:srgbClr val="FFFFFF"/>
                </a:gs>
                <a:gs pos="100000">
                  <a:srgbClr val="A2A2A2"/>
                </a:gs>
              </a:gsLst>
              <a:lin ang="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43" name="Oval 21"/>
            <p:cNvSpPr>
              <a:spLocks noChangeArrowheads="1"/>
            </p:cNvSpPr>
            <p:nvPr/>
          </p:nvSpPr>
          <p:spPr bwMode="auto">
            <a:xfrm>
              <a:off x="175" y="175"/>
              <a:ext cx="1265" cy="126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9525">
              <a:noFill/>
              <a:round/>
              <a:headEnd/>
              <a:tailEnd/>
            </a:ln>
            <a:effectLst/>
          </p:spPr>
          <p:txBody>
            <a:bodyPr wrap="none" anchor="ctr">
              <a:noAutofit/>
            </a:bodyPr>
            <a:lstStyle/>
            <a:p>
              <a:pPr>
                <a:defRPr/>
              </a:pPr>
              <a:endParaRPr lang="zh-CN" altLang="en-US" b="1">
                <a:latin typeface="微软雅黑" pitchFamily="34" charset="-122"/>
                <a:ea typeface="微软雅黑" pitchFamily="34" charset="-122"/>
              </a:endParaRPr>
            </a:p>
          </p:txBody>
        </p:sp>
        <p:sp>
          <p:nvSpPr>
            <p:cNvPr id="44" name="Oval 22"/>
            <p:cNvSpPr>
              <a:spLocks noChangeArrowheads="1"/>
            </p:cNvSpPr>
            <p:nvPr/>
          </p:nvSpPr>
          <p:spPr bwMode="auto">
            <a:xfrm>
              <a:off x="176" y="176"/>
              <a:ext cx="1262" cy="1264"/>
            </a:xfrm>
            <a:prstGeom prst="ellipse">
              <a:avLst/>
            </a:prstGeom>
            <a:gradFill rotWithShape="1">
              <a:gsLst>
                <a:gs pos="0">
                  <a:srgbClr val="000000"/>
                </a:gs>
                <a:gs pos="100000">
                  <a:srgbClr val="48BE67"/>
                </a:gs>
              </a:gsLst>
              <a:lin ang="2700000" scaled="1"/>
            </a:gra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noAutofit/>
            </a:bodyPr>
            <a:lstStyle/>
            <a:p>
              <a:endParaRPr lang="zh-CN" altLang="en-US" b="1">
                <a:latin typeface="微软雅黑" pitchFamily="34" charset="-122"/>
                <a:ea typeface="微软雅黑" pitchFamily="34" charset="-122"/>
              </a:endParaRPr>
            </a:p>
          </p:txBody>
        </p:sp>
        <p:sp>
          <p:nvSpPr>
            <p:cNvPr id="49" name="Oval 23"/>
            <p:cNvSpPr>
              <a:spLocks noChangeArrowheads="1"/>
            </p:cNvSpPr>
            <p:nvPr/>
          </p:nvSpPr>
          <p:spPr bwMode="auto">
            <a:xfrm>
              <a:off x="256" y="256"/>
              <a:ext cx="1097" cy="1104"/>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9525">
              <a:noFill/>
              <a:round/>
              <a:headEnd/>
              <a:tailEnd/>
            </a:ln>
            <a:effectLst/>
          </p:spPr>
          <p:txBody>
            <a:bodyPr anchor="ctr">
              <a:noAutofit/>
            </a:bodyPr>
            <a:lstStyle/>
            <a:p>
              <a:pPr>
                <a:defRPr/>
              </a:pPr>
              <a:endParaRPr lang="zh-CN" altLang="en-US" b="1">
                <a:latin typeface="微软雅黑" pitchFamily="34" charset="-122"/>
                <a:ea typeface="微软雅黑" pitchFamily="34" charset="-122"/>
              </a:endParaRPr>
            </a:p>
          </p:txBody>
        </p:sp>
        <p:sp>
          <p:nvSpPr>
            <p:cNvPr id="66" name="Oval 24"/>
            <p:cNvSpPr>
              <a:spLocks noChangeArrowheads="1"/>
            </p:cNvSpPr>
            <p:nvPr/>
          </p:nvSpPr>
          <p:spPr bwMode="auto">
            <a:xfrm>
              <a:off x="259" y="259"/>
              <a:ext cx="1096" cy="1098"/>
            </a:xfrm>
            <a:prstGeom prst="ellipse">
              <a:avLst/>
            </a:prstGeom>
            <a:solidFill>
              <a:schemeClr val="accent1">
                <a:lumMod val="20000"/>
                <a:lumOff val="8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noAutofit/>
            </a:bodyPr>
            <a:lstStyle/>
            <a:p>
              <a:endParaRPr lang="zh-CN" altLang="en-US" b="1">
                <a:latin typeface="微软雅黑" pitchFamily="34" charset="-122"/>
                <a:ea typeface="微软雅黑" pitchFamily="34" charset="-122"/>
              </a:endParaRPr>
            </a:p>
          </p:txBody>
        </p:sp>
      </p:grpSp>
    </p:spTree>
    <p:extLst>
      <p:ext uri="{BB962C8B-B14F-4D97-AF65-F5344CB8AC3E}">
        <p14:creationId xmlns:p14="http://schemas.microsoft.com/office/powerpoint/2010/main" xmlns="" val="892541860"/>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54880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400" b="1" dirty="0" smtClean="0">
                <a:solidFill>
                  <a:prstClr val="black"/>
                </a:solidFill>
                <a:latin typeface="黑体" panose="02010609060101010101" pitchFamily="49" charset="-122"/>
                <a:ea typeface="黑体" panose="02010609060101010101" pitchFamily="49" charset="-122"/>
              </a:rPr>
              <a:t>4.1 </a:t>
            </a:r>
            <a:r>
              <a:rPr lang="zh-CN" altLang="en-US" sz="2400" b="1" dirty="0" smtClean="0">
                <a:solidFill>
                  <a:prstClr val="black"/>
                </a:solidFill>
                <a:latin typeface="黑体" panose="02010609060101010101" pitchFamily="49" charset="-122"/>
                <a:ea typeface="黑体" panose="02010609060101010101" pitchFamily="49" charset="-122"/>
              </a:rPr>
              <a:t>规划制定：制定智慧城市、跨境电商、投融资平台规划</a:t>
            </a:r>
            <a:endParaRPr lang="zh-CN" altLang="en-US" sz="2400" b="1" dirty="0">
              <a:solidFill>
                <a:prstClr val="black"/>
              </a:solidFill>
              <a:latin typeface="黑体" panose="02010609060101010101" pitchFamily="49" charset="-122"/>
              <a:ea typeface="黑体" panose="02010609060101010101" pitchFamily="49" charset="-122"/>
            </a:endParaRPr>
          </a:p>
        </p:txBody>
      </p:sp>
      <p:sp>
        <p:nvSpPr>
          <p:cNvPr id="22" name="Rectangle 17"/>
          <p:cNvSpPr>
            <a:spLocks noChangeArrowheads="1"/>
          </p:cNvSpPr>
          <p:nvPr/>
        </p:nvSpPr>
        <p:spPr bwMode="black">
          <a:xfrm>
            <a:off x="1295400" y="1484784"/>
            <a:ext cx="6477000" cy="701731"/>
          </a:xfrm>
          <a:prstGeom prst="rect">
            <a:avLst/>
          </a:prstGeom>
          <a:noFill/>
          <a:ln w="9525" algn="ctr">
            <a:noFill/>
            <a:miter lim="800000"/>
            <a:headEnd/>
            <a:tailEnd/>
          </a:ln>
        </p:spPr>
        <p:txBody>
          <a:bodyPr>
            <a:spAutoFit/>
          </a:bodyPr>
          <a:lstStyle/>
          <a:p>
            <a:pPr algn="ctr" eaLnBrk="0" hangingPunct="0">
              <a:lnSpc>
                <a:spcPct val="110000"/>
              </a:lnSpc>
            </a:pPr>
            <a:r>
              <a:rPr lang="zh-CN" altLang="en-US" b="1" dirty="0" smtClean="0">
                <a:latin typeface="微软雅黑" pitchFamily="34" charset="-122"/>
                <a:ea typeface="微软雅黑" pitchFamily="34" charset="-122"/>
              </a:rPr>
              <a:t>三个重点应用，是“一二三工程”的核心，将驱动顺义区传统产业转型，应规划后尽快实施落地。</a:t>
            </a:r>
            <a:endParaRPr lang="en-US" altLang="zh-CN" b="1" dirty="0">
              <a:latin typeface="微软雅黑" pitchFamily="34" charset="-122"/>
              <a:ea typeface="微软雅黑" pitchFamily="34" charset="-122"/>
            </a:endParaRPr>
          </a:p>
        </p:txBody>
      </p:sp>
      <p:grpSp>
        <p:nvGrpSpPr>
          <p:cNvPr id="2" name="组合 1"/>
          <p:cNvGrpSpPr/>
          <p:nvPr/>
        </p:nvGrpSpPr>
        <p:grpSpPr>
          <a:xfrm>
            <a:off x="1579563" y="2757661"/>
            <a:ext cx="5888037" cy="3636962"/>
            <a:chOff x="1579563" y="2611438"/>
            <a:chExt cx="5888037" cy="3636962"/>
          </a:xfrm>
        </p:grpSpPr>
        <p:sp>
          <p:nvSpPr>
            <p:cNvPr id="7" name="Freeform 2"/>
            <p:cNvSpPr>
              <a:spLocks/>
            </p:cNvSpPr>
            <p:nvPr/>
          </p:nvSpPr>
          <p:spPr bwMode="invGray">
            <a:xfrm>
              <a:off x="2413000" y="3684588"/>
              <a:ext cx="1900238" cy="1376362"/>
            </a:xfrm>
            <a:custGeom>
              <a:avLst/>
              <a:gdLst>
                <a:gd name="T0" fmla="*/ 0 w 735"/>
                <a:gd name="T1" fmla="*/ 0 h 532"/>
                <a:gd name="T2" fmla="*/ 382 w 735"/>
                <a:gd name="T3" fmla="*/ 202 h 532"/>
                <a:gd name="T4" fmla="*/ 577 w 735"/>
                <a:gd name="T5" fmla="*/ 202 h 532"/>
                <a:gd name="T6" fmla="*/ 637 w 735"/>
                <a:gd name="T7" fmla="*/ 249 h 532"/>
                <a:gd name="T8" fmla="*/ 639 w 735"/>
                <a:gd name="T9" fmla="*/ 402 h 532"/>
                <a:gd name="T10" fmla="*/ 598 w 735"/>
                <a:gd name="T11" fmla="*/ 400 h 532"/>
                <a:gd name="T12" fmla="*/ 669 w 735"/>
                <a:gd name="T13" fmla="*/ 532 h 532"/>
                <a:gd name="T14" fmla="*/ 735 w 735"/>
                <a:gd name="T15" fmla="*/ 402 h 532"/>
                <a:gd name="T16" fmla="*/ 696 w 735"/>
                <a:gd name="T17" fmla="*/ 402 h 532"/>
                <a:gd name="T18" fmla="*/ 694 w 735"/>
                <a:gd name="T19" fmla="*/ 226 h 532"/>
                <a:gd name="T20" fmla="*/ 616 w 735"/>
                <a:gd name="T21" fmla="*/ 150 h 532"/>
                <a:gd name="T22" fmla="*/ 335 w 735"/>
                <a:gd name="T23" fmla="*/ 149 h 532"/>
                <a:gd name="T24" fmla="*/ 69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chemeClr val="folHlink">
                    <a:alpha val="0"/>
                  </a:schemeClr>
                </a:gs>
                <a:gs pos="100000">
                  <a:schemeClr val="tx1">
                    <a:alpha val="60001"/>
                  </a:schemeClr>
                </a:gs>
              </a:gsLst>
              <a:lin ang="5400000" scaled="1"/>
            </a:gradFill>
            <a:ln w="9525">
              <a:noFill/>
              <a:round/>
              <a:headEnd/>
              <a:tailEnd/>
            </a:ln>
          </p:spPr>
          <p:txBody>
            <a:bodyPr wrap="none" anchor="ctr"/>
            <a:lstStyle/>
            <a:p>
              <a:endParaRPr lang="zh-CN" altLang="en-US" sz="1600" b="1">
                <a:latin typeface="微软雅黑" pitchFamily="34" charset="-122"/>
                <a:ea typeface="微软雅黑" pitchFamily="34" charset="-122"/>
              </a:endParaRPr>
            </a:p>
          </p:txBody>
        </p:sp>
        <p:sp>
          <p:nvSpPr>
            <p:cNvPr id="8" name="Freeform 3"/>
            <p:cNvSpPr>
              <a:spLocks/>
            </p:cNvSpPr>
            <p:nvPr/>
          </p:nvSpPr>
          <p:spPr bwMode="invGray">
            <a:xfrm>
              <a:off x="4332288" y="3619500"/>
              <a:ext cx="366712" cy="1562100"/>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 name="T16" fmla="*/ 0 60000 65536"/>
                <a:gd name="T17" fmla="*/ 0 60000 65536"/>
                <a:gd name="T18" fmla="*/ 0 60000 65536"/>
                <a:gd name="T19" fmla="*/ 0 60000 65536"/>
                <a:gd name="T20" fmla="*/ 0 60000 65536"/>
                <a:gd name="T21" fmla="*/ 0 60000 65536"/>
                <a:gd name="T22" fmla="*/ 0 60000 65536"/>
                <a:gd name="T23" fmla="*/ 0 60000 65536"/>
                <a:gd name="T24" fmla="*/ 0 w 142"/>
                <a:gd name="T25" fmla="*/ 0 h 604"/>
                <a:gd name="T26" fmla="*/ 142 w 142"/>
                <a:gd name="T27" fmla="*/ 604 h 6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2" h="604">
                  <a:moveTo>
                    <a:pt x="37" y="1"/>
                  </a:moveTo>
                  <a:lnTo>
                    <a:pt x="45" y="472"/>
                  </a:lnTo>
                  <a:lnTo>
                    <a:pt x="0" y="474"/>
                  </a:lnTo>
                  <a:lnTo>
                    <a:pt x="72" y="604"/>
                  </a:lnTo>
                  <a:lnTo>
                    <a:pt x="142" y="474"/>
                  </a:lnTo>
                  <a:lnTo>
                    <a:pt x="100" y="474"/>
                  </a:lnTo>
                  <a:lnTo>
                    <a:pt x="99" y="0"/>
                  </a:lnTo>
                  <a:lnTo>
                    <a:pt x="37" y="1"/>
                  </a:lnTo>
                  <a:close/>
                </a:path>
              </a:pathLst>
            </a:custGeom>
            <a:gradFill rotWithShape="1">
              <a:gsLst>
                <a:gs pos="0">
                  <a:schemeClr val="folHlink">
                    <a:alpha val="0"/>
                  </a:schemeClr>
                </a:gs>
                <a:gs pos="100000">
                  <a:schemeClr val="tx1">
                    <a:alpha val="60001"/>
                  </a:schemeClr>
                </a:gs>
              </a:gsLst>
              <a:lin ang="5400000" scaled="1"/>
            </a:gradFill>
            <a:ln w="9525">
              <a:noFill/>
              <a:round/>
              <a:headEnd/>
              <a:tailEnd/>
            </a:ln>
          </p:spPr>
          <p:txBody>
            <a:bodyPr wrap="none" anchor="ctr"/>
            <a:lstStyle/>
            <a:p>
              <a:endParaRPr lang="zh-CN" altLang="en-US" sz="1600" b="1">
                <a:latin typeface="微软雅黑" pitchFamily="34" charset="-122"/>
                <a:ea typeface="微软雅黑" pitchFamily="34" charset="-122"/>
              </a:endParaRPr>
            </a:p>
          </p:txBody>
        </p:sp>
        <p:sp>
          <p:nvSpPr>
            <p:cNvPr id="9" name="Freeform 4"/>
            <p:cNvSpPr>
              <a:spLocks/>
            </p:cNvSpPr>
            <p:nvPr/>
          </p:nvSpPr>
          <p:spPr bwMode="invGray">
            <a:xfrm flipH="1">
              <a:off x="4732338" y="3684588"/>
              <a:ext cx="1900237" cy="1376362"/>
            </a:xfrm>
            <a:custGeom>
              <a:avLst/>
              <a:gdLst>
                <a:gd name="T0" fmla="*/ 0 w 735"/>
                <a:gd name="T1" fmla="*/ 0 h 532"/>
                <a:gd name="T2" fmla="*/ 382 w 735"/>
                <a:gd name="T3" fmla="*/ 202 h 532"/>
                <a:gd name="T4" fmla="*/ 577 w 735"/>
                <a:gd name="T5" fmla="*/ 202 h 532"/>
                <a:gd name="T6" fmla="*/ 637 w 735"/>
                <a:gd name="T7" fmla="*/ 249 h 532"/>
                <a:gd name="T8" fmla="*/ 639 w 735"/>
                <a:gd name="T9" fmla="*/ 402 h 532"/>
                <a:gd name="T10" fmla="*/ 598 w 735"/>
                <a:gd name="T11" fmla="*/ 400 h 532"/>
                <a:gd name="T12" fmla="*/ 669 w 735"/>
                <a:gd name="T13" fmla="*/ 532 h 532"/>
                <a:gd name="T14" fmla="*/ 735 w 735"/>
                <a:gd name="T15" fmla="*/ 402 h 532"/>
                <a:gd name="T16" fmla="*/ 696 w 735"/>
                <a:gd name="T17" fmla="*/ 402 h 532"/>
                <a:gd name="T18" fmla="*/ 694 w 735"/>
                <a:gd name="T19" fmla="*/ 226 h 532"/>
                <a:gd name="T20" fmla="*/ 616 w 735"/>
                <a:gd name="T21" fmla="*/ 150 h 532"/>
                <a:gd name="T22" fmla="*/ 335 w 735"/>
                <a:gd name="T23" fmla="*/ 149 h 532"/>
                <a:gd name="T24" fmla="*/ 69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chemeClr val="folHlink">
                    <a:alpha val="0"/>
                  </a:schemeClr>
                </a:gs>
                <a:gs pos="100000">
                  <a:schemeClr val="tx1">
                    <a:alpha val="60001"/>
                  </a:schemeClr>
                </a:gs>
              </a:gsLst>
              <a:lin ang="5400000" scaled="1"/>
            </a:gradFill>
            <a:ln w="9525">
              <a:noFill/>
              <a:round/>
              <a:headEnd/>
              <a:tailEnd/>
            </a:ln>
          </p:spPr>
          <p:txBody>
            <a:bodyPr wrap="none" anchor="ctr"/>
            <a:lstStyle/>
            <a:p>
              <a:endParaRPr lang="zh-CN" altLang="en-US" sz="1600" b="1">
                <a:latin typeface="微软雅黑" pitchFamily="34" charset="-122"/>
                <a:ea typeface="微软雅黑" pitchFamily="34" charset="-122"/>
              </a:endParaRPr>
            </a:p>
          </p:txBody>
        </p:sp>
        <p:sp>
          <p:nvSpPr>
            <p:cNvPr id="11" name="AutoShape 6"/>
            <p:cNvSpPr>
              <a:spLocks noChangeArrowheads="1"/>
            </p:cNvSpPr>
            <p:nvPr/>
          </p:nvSpPr>
          <p:spPr bwMode="gray">
            <a:xfrm>
              <a:off x="1905000" y="2611438"/>
              <a:ext cx="1362075" cy="1322387"/>
            </a:xfrm>
            <a:prstGeom prst="roundRect">
              <a:avLst>
                <a:gd name="adj" fmla="val 11921"/>
              </a:avLst>
            </a:prstGeom>
            <a:ln>
              <a:noFill/>
              <a:headEnd/>
              <a:tailEnd/>
            </a:ln>
          </p:spPr>
          <p:style>
            <a:lnRef idx="1">
              <a:schemeClr val="accent3"/>
            </a:lnRef>
            <a:fillRef idx="2">
              <a:schemeClr val="accent3"/>
            </a:fillRef>
            <a:effectRef idx="1">
              <a:schemeClr val="accent3"/>
            </a:effectRef>
            <a:fontRef idx="minor">
              <a:schemeClr val="dk1"/>
            </a:fontRef>
          </p:style>
          <p:txBody>
            <a:bodyPr wrap="none" anchor="ctr"/>
            <a:lstStyle/>
            <a:p>
              <a:endParaRPr lang="zh-CN" altLang="en-US" sz="1600" b="1">
                <a:solidFill>
                  <a:schemeClr val="tx1"/>
                </a:solidFill>
                <a:latin typeface="微软雅黑" pitchFamily="34" charset="-122"/>
                <a:ea typeface="微软雅黑" pitchFamily="34" charset="-122"/>
              </a:endParaRPr>
            </a:p>
          </p:txBody>
        </p:sp>
        <p:sp>
          <p:nvSpPr>
            <p:cNvPr id="13" name="Rectangle 8"/>
            <p:cNvSpPr>
              <a:spLocks noChangeArrowheads="1"/>
            </p:cNvSpPr>
            <p:nvPr/>
          </p:nvSpPr>
          <p:spPr bwMode="gray">
            <a:xfrm>
              <a:off x="1835696" y="2897188"/>
              <a:ext cx="1440160" cy="646331"/>
            </a:xfrm>
            <a:prstGeom prst="rect">
              <a:avLst/>
            </a:prstGeom>
            <a:noFill/>
            <a:ln w="9525" algn="ctr">
              <a:noFill/>
              <a:miter lim="800000"/>
              <a:headEnd/>
              <a:tailEnd/>
            </a:ln>
          </p:spPr>
          <p:txBody>
            <a:bodyPr wrap="square">
              <a:spAutoFit/>
            </a:bodyPr>
            <a:lstStyle/>
            <a:p>
              <a:pPr algn="ctr"/>
              <a:r>
                <a:rPr lang="zh-CN" altLang="en-US" b="1" dirty="0" smtClean="0">
                  <a:latin typeface="微软雅黑" pitchFamily="34" charset="-122"/>
                  <a:ea typeface="微软雅黑" pitchFamily="34" charset="-122"/>
                </a:rPr>
                <a:t>智慧城市规划</a:t>
              </a:r>
              <a:endParaRPr lang="en-US" altLang="zh-CN" b="1" dirty="0">
                <a:latin typeface="微软雅黑" pitchFamily="34" charset="-122"/>
                <a:ea typeface="微软雅黑" pitchFamily="34" charset="-122"/>
              </a:endParaRPr>
            </a:p>
          </p:txBody>
        </p:sp>
        <p:sp>
          <p:nvSpPr>
            <p:cNvPr id="15" name="AutoShape 10"/>
            <p:cNvSpPr>
              <a:spLocks noChangeArrowheads="1"/>
            </p:cNvSpPr>
            <p:nvPr/>
          </p:nvSpPr>
          <p:spPr bwMode="gray">
            <a:xfrm>
              <a:off x="3830638" y="2611438"/>
              <a:ext cx="1362075" cy="1322387"/>
            </a:xfrm>
            <a:prstGeom prst="roundRect">
              <a:avLst>
                <a:gd name="adj" fmla="val 11921"/>
              </a:avLst>
            </a:prstGeom>
            <a:ln>
              <a:noFill/>
              <a:headEnd/>
              <a:tailEnd/>
            </a:ln>
          </p:spPr>
          <p:style>
            <a:lnRef idx="1">
              <a:schemeClr val="accent1"/>
            </a:lnRef>
            <a:fillRef idx="2">
              <a:schemeClr val="accent1"/>
            </a:fillRef>
            <a:effectRef idx="1">
              <a:schemeClr val="accent1"/>
            </a:effectRef>
            <a:fontRef idx="minor">
              <a:schemeClr val="dk1"/>
            </a:fontRef>
          </p:style>
          <p:txBody>
            <a:bodyPr wrap="none" anchor="ctr"/>
            <a:lstStyle/>
            <a:p>
              <a:endParaRPr lang="zh-CN" altLang="en-US" sz="1600" b="1">
                <a:latin typeface="微软雅黑" pitchFamily="34" charset="-122"/>
                <a:ea typeface="微软雅黑" pitchFamily="34" charset="-122"/>
              </a:endParaRPr>
            </a:p>
          </p:txBody>
        </p:sp>
        <p:sp>
          <p:nvSpPr>
            <p:cNvPr id="18" name="AutoShape 13"/>
            <p:cNvSpPr>
              <a:spLocks noChangeArrowheads="1"/>
            </p:cNvSpPr>
            <p:nvPr/>
          </p:nvSpPr>
          <p:spPr bwMode="gray">
            <a:xfrm>
              <a:off x="5800725" y="2620963"/>
              <a:ext cx="1362075" cy="1322387"/>
            </a:xfrm>
            <a:prstGeom prst="roundRect">
              <a:avLst>
                <a:gd name="adj" fmla="val 11921"/>
              </a:avLst>
            </a:prstGeom>
            <a:ln>
              <a:noFill/>
              <a:headEnd/>
              <a:tailEnd/>
            </a:ln>
          </p:spPr>
          <p:style>
            <a:lnRef idx="1">
              <a:schemeClr val="accent5"/>
            </a:lnRef>
            <a:fillRef idx="2">
              <a:schemeClr val="accent5"/>
            </a:fillRef>
            <a:effectRef idx="1">
              <a:schemeClr val="accent5"/>
            </a:effectRef>
            <a:fontRef idx="minor">
              <a:schemeClr val="dk1"/>
            </a:fontRef>
          </p:style>
          <p:txBody>
            <a:bodyPr wrap="none" anchor="ctr"/>
            <a:lstStyle/>
            <a:p>
              <a:endParaRPr lang="zh-CN" altLang="en-US" sz="1600" b="1">
                <a:latin typeface="微软雅黑" pitchFamily="34" charset="-122"/>
                <a:ea typeface="微软雅黑" pitchFamily="34" charset="-122"/>
              </a:endParaRPr>
            </a:p>
          </p:txBody>
        </p:sp>
        <p:sp>
          <p:nvSpPr>
            <p:cNvPr id="20" name="Rectangle 15"/>
            <p:cNvSpPr>
              <a:spLocks noChangeArrowheads="1"/>
            </p:cNvSpPr>
            <p:nvPr/>
          </p:nvSpPr>
          <p:spPr bwMode="gray">
            <a:xfrm>
              <a:off x="3851920" y="2924944"/>
              <a:ext cx="1440160" cy="646331"/>
            </a:xfrm>
            <a:prstGeom prst="rect">
              <a:avLst/>
            </a:prstGeom>
            <a:noFill/>
            <a:ln w="9525" algn="ctr">
              <a:noFill/>
              <a:miter lim="800000"/>
              <a:headEnd/>
              <a:tailEnd/>
            </a:ln>
          </p:spPr>
          <p:txBody>
            <a:bodyPr wrap="square">
              <a:spAutoFit/>
            </a:bodyPr>
            <a:lstStyle/>
            <a:p>
              <a:pPr algn="ctr"/>
              <a:r>
                <a:rPr lang="zh-CN" altLang="en-US" b="1" dirty="0" smtClean="0">
                  <a:latin typeface="微软雅黑" pitchFamily="34" charset="-122"/>
                  <a:ea typeface="微软雅黑" pitchFamily="34" charset="-122"/>
                </a:rPr>
                <a:t>跨境电商规划</a:t>
              </a:r>
              <a:endParaRPr lang="en-US" altLang="zh-CN" b="1" dirty="0">
                <a:latin typeface="微软雅黑" pitchFamily="34" charset="-122"/>
                <a:ea typeface="微软雅黑" pitchFamily="34" charset="-122"/>
              </a:endParaRPr>
            </a:p>
          </p:txBody>
        </p:sp>
        <p:sp>
          <p:nvSpPr>
            <p:cNvPr id="21" name="Rectangle 16"/>
            <p:cNvSpPr>
              <a:spLocks noChangeArrowheads="1"/>
            </p:cNvSpPr>
            <p:nvPr/>
          </p:nvSpPr>
          <p:spPr bwMode="gray">
            <a:xfrm>
              <a:off x="5724128" y="2937138"/>
              <a:ext cx="1590166" cy="646331"/>
            </a:xfrm>
            <a:prstGeom prst="rect">
              <a:avLst/>
            </a:prstGeom>
            <a:noFill/>
            <a:ln w="9525" algn="ctr">
              <a:noFill/>
              <a:miter lim="800000"/>
              <a:headEnd/>
              <a:tailEnd/>
            </a:ln>
          </p:spPr>
          <p:txBody>
            <a:bodyPr wrap="square">
              <a:spAutoFit/>
            </a:bodyPr>
            <a:lstStyle/>
            <a:p>
              <a:pPr algn="ctr"/>
              <a:r>
                <a:rPr lang="zh-CN" altLang="en-US" b="1" dirty="0" smtClean="0">
                  <a:latin typeface="微软雅黑" pitchFamily="34" charset="-122"/>
                  <a:ea typeface="微软雅黑" pitchFamily="34" charset="-122"/>
                </a:rPr>
                <a:t>投融资平台规划</a:t>
              </a:r>
              <a:endParaRPr lang="en-US" altLang="zh-CN" b="1" dirty="0">
                <a:latin typeface="微软雅黑" pitchFamily="34" charset="-122"/>
                <a:ea typeface="微软雅黑" pitchFamily="34" charset="-122"/>
              </a:endParaRPr>
            </a:p>
          </p:txBody>
        </p:sp>
        <p:sp>
          <p:nvSpPr>
            <p:cNvPr id="23" name="AutoShape 18"/>
            <p:cNvSpPr>
              <a:spLocks noChangeArrowheads="1"/>
            </p:cNvSpPr>
            <p:nvPr/>
          </p:nvSpPr>
          <p:spPr bwMode="ltGray">
            <a:xfrm>
              <a:off x="1579563" y="5272088"/>
              <a:ext cx="5888037" cy="976312"/>
            </a:xfrm>
            <a:prstGeom prst="roundRect">
              <a:avLst>
                <a:gd name="adj" fmla="val 16667"/>
              </a:avLst>
            </a:prstGeom>
            <a:solidFill>
              <a:srgbClr val="FFFFFF"/>
            </a:solidFill>
            <a:ln w="28575" algn="ctr">
              <a:solidFill>
                <a:schemeClr val="accent1"/>
              </a:solidFill>
              <a:round/>
              <a:headEnd/>
              <a:tailEnd/>
            </a:ln>
            <a:effectLst>
              <a:outerShdw dist="35921" dir="2700000" algn="ctr" rotWithShape="0">
                <a:schemeClr val="bg2"/>
              </a:outerShdw>
            </a:effectLst>
          </p:spPr>
          <p:txBody>
            <a:bodyPr wrap="none" anchor="ctr"/>
            <a:lstStyle/>
            <a:p>
              <a:endParaRPr lang="zh-CN" altLang="en-US" sz="1600" b="1">
                <a:latin typeface="微软雅黑" pitchFamily="34" charset="-122"/>
                <a:ea typeface="微软雅黑" pitchFamily="34" charset="-122"/>
              </a:endParaRPr>
            </a:p>
          </p:txBody>
        </p:sp>
        <p:sp>
          <p:nvSpPr>
            <p:cNvPr id="24" name="Rectangle 19"/>
            <p:cNvSpPr>
              <a:spLocks noChangeArrowheads="1"/>
            </p:cNvSpPr>
            <p:nvPr/>
          </p:nvSpPr>
          <p:spPr bwMode="auto">
            <a:xfrm>
              <a:off x="1763688" y="5427663"/>
              <a:ext cx="5544616" cy="584775"/>
            </a:xfrm>
            <a:prstGeom prst="rect">
              <a:avLst/>
            </a:prstGeom>
            <a:noFill/>
            <a:ln w="9525" algn="ctr">
              <a:noFill/>
              <a:miter lim="800000"/>
              <a:headEnd/>
              <a:tailEnd/>
            </a:ln>
          </p:spPr>
          <p:txBody>
            <a:bodyPr wrap="square">
              <a:spAutoFit/>
            </a:bodyPr>
            <a:lstStyle/>
            <a:p>
              <a:pPr algn="ctr" eaLnBrk="0" hangingPunct="0">
                <a:buClr>
                  <a:srgbClr val="D7181F"/>
                </a:buClr>
                <a:buFont typeface="Wingdings" pitchFamily="2" charset="2"/>
                <a:buNone/>
              </a:pPr>
              <a:r>
                <a:rPr lang="zh-CN" altLang="en-US" sz="1600" b="1" dirty="0" smtClean="0">
                  <a:solidFill>
                    <a:srgbClr val="1C1C1C"/>
                  </a:solidFill>
                  <a:latin typeface="微软雅黑" pitchFamily="34" charset="-122"/>
                  <a:ea typeface="微软雅黑" pitchFamily="34" charset="-122"/>
                </a:rPr>
                <a:t>需求规划、业务功能规划、平台架构规划、应用架构规划、资源规划、投资规划、项目组织规划</a:t>
              </a:r>
              <a:endParaRPr lang="en-US" altLang="zh-CN" sz="1600" b="1" dirty="0">
                <a:solidFill>
                  <a:srgbClr val="1C1C1C"/>
                </a:solidFill>
                <a:latin typeface="微软雅黑" pitchFamily="34" charset="-122"/>
                <a:ea typeface="微软雅黑" pitchFamily="34" charset="-122"/>
              </a:endParaRPr>
            </a:p>
          </p:txBody>
        </p:sp>
      </p:grpSp>
      <p:sp>
        <p:nvSpPr>
          <p:cNvPr id="4" name="灯片编号占位符 3"/>
          <p:cNvSpPr>
            <a:spLocks noGrp="1"/>
          </p:cNvSpPr>
          <p:nvPr>
            <p:ph type="sldNum" sz="quarter" idx="12"/>
          </p:nvPr>
        </p:nvSpPr>
        <p:spPr/>
        <p:txBody>
          <a:bodyPr/>
          <a:lstStyle/>
          <a:p>
            <a:fld id="{57F98C0C-FAF2-480B-87BE-9D56BE4863FC}" type="slidenum">
              <a:rPr lang="zh-CN" altLang="en-US" smtClean="0"/>
              <a:pPr/>
              <a:t>96</a:t>
            </a:fld>
            <a:endParaRPr lang="zh-CN" altLang="en-US"/>
          </a:p>
        </p:txBody>
      </p:sp>
    </p:spTree>
    <p:extLst>
      <p:ext uri="{BB962C8B-B14F-4D97-AF65-F5344CB8AC3E}">
        <p14:creationId xmlns:p14="http://schemas.microsoft.com/office/powerpoint/2010/main" xmlns="" val="231726412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548800"/>
            <a:ext cx="8352928" cy="72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400" b="1" dirty="0" smtClean="0">
                <a:solidFill>
                  <a:prstClr val="black"/>
                </a:solidFill>
                <a:latin typeface="黑体" panose="02010609060101010101" pitchFamily="49" charset="-122"/>
                <a:ea typeface="黑体" panose="02010609060101010101" pitchFamily="49" charset="-122"/>
              </a:rPr>
              <a:t>4.2 </a:t>
            </a:r>
            <a:r>
              <a:rPr lang="zh-CN" altLang="en-US" sz="2400" b="1" dirty="0">
                <a:solidFill>
                  <a:prstClr val="black"/>
                </a:solidFill>
                <a:latin typeface="黑体" panose="02010609060101010101" pitchFamily="49" charset="-122"/>
                <a:ea typeface="黑体" panose="02010609060101010101" pitchFamily="49" charset="-122"/>
              </a:rPr>
              <a:t>创业</a:t>
            </a:r>
            <a:r>
              <a:rPr lang="zh-CN" altLang="en-US" sz="2400" b="1" dirty="0" smtClean="0">
                <a:solidFill>
                  <a:prstClr val="black"/>
                </a:solidFill>
                <a:latin typeface="黑体" panose="02010609060101010101" pitchFamily="49" charset="-122"/>
                <a:ea typeface="黑体" panose="02010609060101010101" pitchFamily="49" charset="-122"/>
              </a:rPr>
              <a:t>促进：通过四个手段打造良好创业环境</a:t>
            </a:r>
            <a:endParaRPr lang="zh-CN" altLang="en-US" sz="2400" b="1" dirty="0">
              <a:solidFill>
                <a:prstClr val="black"/>
              </a:solidFill>
              <a:latin typeface="黑体" panose="02010609060101010101" pitchFamily="49" charset="-122"/>
              <a:ea typeface="黑体" panose="02010609060101010101" pitchFamily="49" charset="-122"/>
            </a:endParaRPr>
          </a:p>
        </p:txBody>
      </p:sp>
      <p:grpSp>
        <p:nvGrpSpPr>
          <p:cNvPr id="4" name="组合 3"/>
          <p:cNvGrpSpPr/>
          <p:nvPr/>
        </p:nvGrpSpPr>
        <p:grpSpPr>
          <a:xfrm>
            <a:off x="1784674" y="1700808"/>
            <a:ext cx="5544616" cy="4680520"/>
            <a:chOff x="2123728" y="1700808"/>
            <a:chExt cx="4896544" cy="4421629"/>
          </a:xfrm>
        </p:grpSpPr>
        <p:pic>
          <p:nvPicPr>
            <p:cNvPr id="17" name="图片 16"/>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xmlns="" val="0"/>
                </a:ext>
              </a:extLst>
            </a:blip>
            <a:stretch>
              <a:fillRect/>
            </a:stretch>
          </p:blipFill>
          <p:spPr>
            <a:xfrm>
              <a:off x="2123728" y="1700808"/>
              <a:ext cx="4896544" cy="4421629"/>
            </a:xfrm>
            <a:prstGeom prst="rect">
              <a:avLst/>
            </a:prstGeom>
          </p:spPr>
        </p:pic>
        <p:sp>
          <p:nvSpPr>
            <p:cNvPr id="18" name="TextBox 17"/>
            <p:cNvSpPr txBox="1"/>
            <p:nvPr/>
          </p:nvSpPr>
          <p:spPr>
            <a:xfrm>
              <a:off x="3997691" y="4077531"/>
              <a:ext cx="646915" cy="459389"/>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rPr>
                <a:t>01</a:t>
              </a:r>
              <a:endParaRPr kumimoji="0" lang="zh-CN" altLang="en-US" sz="3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19" name="TextBox 18"/>
            <p:cNvSpPr txBox="1"/>
            <p:nvPr/>
          </p:nvSpPr>
          <p:spPr>
            <a:xfrm>
              <a:off x="2321609" y="4504806"/>
              <a:ext cx="1916109" cy="697807"/>
            </a:xfrm>
            <a:prstGeom prst="rect">
              <a:avLst/>
            </a:prstGeom>
            <a:noFill/>
          </p:spPr>
          <p:txBody>
            <a:bodyPr wrap="square" rtlCol="0">
              <a:spAutoFit/>
            </a:bodyPr>
            <a:lstStyle>
              <a:defPPr>
                <a:defRPr lang="en-US"/>
              </a:defPPr>
              <a:lvl1pPr lvl="0" algn="ctr">
                <a:lnSpc>
                  <a:spcPct val="80000"/>
                </a:lnSpc>
                <a:defRPr sz="2400" b="1" kern="0">
                  <a:solidFill>
                    <a:schemeClr val="bg1"/>
                  </a:solidFill>
                  <a:latin typeface="Agency FB" pitchFamily="34" charset="0"/>
                  <a:ea typeface="微软雅黑" pitchFamily="34" charset="-122"/>
                </a:defRPr>
              </a:lvl1pPr>
            </a:lstStyle>
            <a:p>
              <a:pPr>
                <a:lnSpc>
                  <a:spcPct val="150000"/>
                </a:lnSpc>
              </a:pPr>
              <a:r>
                <a:rPr lang="zh-CN" altLang="zh-CN" sz="1400" dirty="0"/>
                <a:t>成立“互联网</a:t>
              </a:r>
              <a:r>
                <a:rPr lang="en-US" altLang="zh-CN" sz="1400" dirty="0" smtClean="0"/>
                <a:t>+</a:t>
              </a:r>
              <a:r>
                <a:rPr lang="zh-CN" altLang="zh-CN" sz="1400" dirty="0" smtClean="0"/>
                <a:t>”</a:t>
              </a:r>
              <a:r>
                <a:rPr lang="zh-CN" altLang="zh-CN" sz="1400" dirty="0"/>
                <a:t>能力</a:t>
              </a:r>
              <a:r>
                <a:rPr lang="zh-CN" altLang="en-US" sz="1400" dirty="0" smtClean="0"/>
                <a:t>平台</a:t>
              </a:r>
              <a:r>
                <a:rPr lang="zh-CN" altLang="zh-CN" sz="1400" dirty="0" smtClean="0"/>
                <a:t>基地</a:t>
              </a:r>
              <a:r>
                <a:rPr lang="zh-CN" altLang="zh-CN" sz="1400" dirty="0"/>
                <a:t>。</a:t>
              </a:r>
              <a:endParaRPr lang="en-US" altLang="zh-CN" sz="1400" dirty="0">
                <a:latin typeface="Candara" pitchFamily="34" charset="0"/>
              </a:endParaRPr>
            </a:p>
          </p:txBody>
        </p:sp>
        <p:sp>
          <p:nvSpPr>
            <p:cNvPr id="20" name="TextBox 19"/>
            <p:cNvSpPr txBox="1"/>
            <p:nvPr/>
          </p:nvSpPr>
          <p:spPr>
            <a:xfrm>
              <a:off x="4691425" y="4055188"/>
              <a:ext cx="646915" cy="459389"/>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rPr>
                <a:t>02</a:t>
              </a:r>
              <a:endParaRPr kumimoji="0" lang="zh-CN" altLang="en-US" sz="3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1" name="TextBox 20"/>
            <p:cNvSpPr txBox="1"/>
            <p:nvPr/>
          </p:nvSpPr>
          <p:spPr>
            <a:xfrm>
              <a:off x="4600106" y="4519456"/>
              <a:ext cx="2102208" cy="1003097"/>
            </a:xfrm>
            <a:prstGeom prst="rect">
              <a:avLst/>
            </a:prstGeom>
            <a:noFill/>
          </p:spPr>
          <p:txBody>
            <a:bodyPr wrap="square" rtlCol="0">
              <a:spAutoFit/>
            </a:bodyPr>
            <a:lstStyle>
              <a:defPPr>
                <a:defRPr lang="en-US"/>
              </a:defPPr>
              <a:lvl1pPr lvl="0" algn="ctr">
                <a:lnSpc>
                  <a:spcPct val="80000"/>
                </a:lnSpc>
                <a:defRPr sz="2400" b="1" kern="0">
                  <a:solidFill>
                    <a:schemeClr val="bg1"/>
                  </a:solidFill>
                  <a:latin typeface="Agency FB" pitchFamily="34" charset="0"/>
                  <a:ea typeface="微软雅黑" pitchFamily="34" charset="-122"/>
                </a:defRPr>
              </a:lvl1pPr>
            </a:lstStyle>
            <a:p>
              <a:pPr algn="l">
                <a:lnSpc>
                  <a:spcPct val="150000"/>
                </a:lnSpc>
              </a:pPr>
              <a:r>
                <a:rPr lang="zh-CN" altLang="zh-CN" sz="1400" dirty="0"/>
                <a:t>通过打造一个</a:t>
              </a:r>
              <a:r>
                <a:rPr lang="en-US" altLang="zh-CN" sz="1400" dirty="0"/>
                <a:t>ICT</a:t>
              </a:r>
              <a:r>
                <a:rPr lang="zh-CN" altLang="zh-CN" sz="1400" dirty="0"/>
                <a:t>云平台，实现“互联网</a:t>
              </a:r>
              <a:r>
                <a:rPr lang="en-US" altLang="zh-CN" sz="1400" dirty="0"/>
                <a:t>+</a:t>
              </a:r>
              <a:r>
                <a:rPr lang="zh-CN" altLang="zh-CN" sz="1400" dirty="0"/>
                <a:t>”能力产业基地的服务能力。</a:t>
              </a:r>
            </a:p>
          </p:txBody>
        </p:sp>
        <p:sp>
          <p:nvSpPr>
            <p:cNvPr id="22" name="TextBox 21"/>
            <p:cNvSpPr txBox="1"/>
            <p:nvPr/>
          </p:nvSpPr>
          <p:spPr>
            <a:xfrm>
              <a:off x="4665099" y="2006415"/>
              <a:ext cx="646915" cy="459389"/>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rPr>
                <a:t>03</a:t>
              </a:r>
              <a:endParaRPr kumimoji="0" lang="zh-CN" altLang="en-US" sz="3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3" name="TextBox 22"/>
            <p:cNvSpPr txBox="1"/>
            <p:nvPr/>
          </p:nvSpPr>
          <p:spPr>
            <a:xfrm>
              <a:off x="3880027" y="2006415"/>
              <a:ext cx="646915" cy="459389"/>
            </a:xfrm>
            <a:prstGeom prst="rect">
              <a:avLst/>
            </a:prstGeom>
            <a:noFill/>
          </p:spPr>
          <p:txBody>
            <a:bodyPr wrap="square" rtlCol="0">
              <a:spAutoFit/>
            </a:body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a:noFill/>
                  </a:ln>
                  <a:solidFill>
                    <a:sysClr val="window" lastClr="FFFFFF"/>
                  </a:solidFill>
                  <a:effectLst/>
                  <a:uLnTx/>
                  <a:uFillTx/>
                  <a:latin typeface="微软雅黑" pitchFamily="34" charset="-122"/>
                  <a:ea typeface="微软雅黑" pitchFamily="34" charset="-122"/>
                </a:rPr>
                <a:t>04</a:t>
              </a:r>
              <a:endParaRPr kumimoji="0" lang="zh-CN" altLang="en-US" sz="3200" b="1"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24" name="TextBox 23"/>
            <p:cNvSpPr txBox="1"/>
            <p:nvPr/>
          </p:nvSpPr>
          <p:spPr>
            <a:xfrm>
              <a:off x="2505277" y="2449083"/>
              <a:ext cx="1916109" cy="697807"/>
            </a:xfrm>
            <a:prstGeom prst="rect">
              <a:avLst/>
            </a:prstGeom>
            <a:noFill/>
          </p:spPr>
          <p:txBody>
            <a:bodyPr wrap="square" rtlCol="0">
              <a:spAutoFit/>
            </a:bodyPr>
            <a:lstStyle>
              <a:defPPr>
                <a:defRPr lang="en-US"/>
              </a:defPPr>
              <a:lvl1pPr lvl="0" algn="ctr">
                <a:lnSpc>
                  <a:spcPct val="80000"/>
                </a:lnSpc>
                <a:defRPr sz="2400" b="1" kern="0">
                  <a:solidFill>
                    <a:schemeClr val="bg1"/>
                  </a:solidFill>
                  <a:latin typeface="Agency FB" pitchFamily="34" charset="0"/>
                  <a:ea typeface="微软雅黑" pitchFamily="34" charset="-122"/>
                </a:defRPr>
              </a:lvl1pPr>
            </a:lstStyle>
            <a:p>
              <a:pPr>
                <a:lnSpc>
                  <a:spcPct val="150000"/>
                </a:lnSpc>
              </a:pPr>
              <a:r>
                <a:rPr lang="zh-CN" altLang="zh-CN" sz="1400" dirty="0" smtClean="0"/>
                <a:t>鼓励企业</a:t>
              </a:r>
              <a:r>
                <a:rPr lang="zh-CN" altLang="en-US" sz="1400" dirty="0" smtClean="0"/>
                <a:t>与政府、企业与企业合作，建设五大能力</a:t>
              </a:r>
              <a:endParaRPr lang="zh-CN" altLang="en-US" sz="1400" dirty="0"/>
            </a:p>
          </p:txBody>
        </p:sp>
        <p:sp>
          <p:nvSpPr>
            <p:cNvPr id="25" name="TextBox 24"/>
            <p:cNvSpPr txBox="1"/>
            <p:nvPr/>
          </p:nvSpPr>
          <p:spPr>
            <a:xfrm>
              <a:off x="4888139" y="2517108"/>
              <a:ext cx="1623401" cy="392516"/>
            </a:xfrm>
            <a:prstGeom prst="rect">
              <a:avLst/>
            </a:prstGeom>
            <a:noFill/>
          </p:spPr>
          <p:txBody>
            <a:bodyPr wrap="square" rtlCol="0">
              <a:spAutoFit/>
            </a:bodyPr>
            <a:lstStyle>
              <a:defPPr>
                <a:defRPr lang="en-US"/>
              </a:defPPr>
              <a:lvl1pPr lvl="0" algn="ctr">
                <a:lnSpc>
                  <a:spcPct val="80000"/>
                </a:lnSpc>
                <a:defRPr sz="2400" b="1" kern="0">
                  <a:solidFill>
                    <a:schemeClr val="bg1"/>
                  </a:solidFill>
                  <a:latin typeface="Agency FB" pitchFamily="34" charset="0"/>
                  <a:ea typeface="微软雅黑" pitchFamily="34" charset="-122"/>
                </a:defRPr>
              </a:lvl1pPr>
            </a:lstStyle>
            <a:p>
              <a:pPr>
                <a:lnSpc>
                  <a:spcPct val="150000"/>
                </a:lnSpc>
              </a:pPr>
              <a:r>
                <a:rPr lang="zh-CN" altLang="en-US" sz="1400" dirty="0" smtClean="0"/>
                <a:t>成立平台运营公司</a:t>
              </a:r>
              <a:endParaRPr lang="zh-CN" altLang="en-US" sz="1400" dirty="0"/>
            </a:p>
          </p:txBody>
        </p:sp>
      </p:grpSp>
      <p:sp>
        <p:nvSpPr>
          <p:cNvPr id="2" name="灯片编号占位符 1"/>
          <p:cNvSpPr>
            <a:spLocks noGrp="1"/>
          </p:cNvSpPr>
          <p:nvPr>
            <p:ph type="sldNum" sz="quarter" idx="12"/>
          </p:nvPr>
        </p:nvSpPr>
        <p:spPr/>
        <p:txBody>
          <a:bodyPr/>
          <a:lstStyle/>
          <a:p>
            <a:fld id="{57F98C0C-FAF2-480B-87BE-9D56BE4863FC}" type="slidenum">
              <a:rPr lang="zh-CN" altLang="en-US" smtClean="0"/>
              <a:pPr/>
              <a:t>97</a:t>
            </a:fld>
            <a:endParaRPr lang="zh-CN" altLang="en-US"/>
          </a:p>
        </p:txBody>
      </p:sp>
    </p:spTree>
    <p:extLst>
      <p:ext uri="{BB962C8B-B14F-4D97-AF65-F5344CB8AC3E}">
        <p14:creationId xmlns:p14="http://schemas.microsoft.com/office/powerpoint/2010/main" xmlns="" val="139752207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400" b="1" dirty="0" smtClean="0">
                <a:solidFill>
                  <a:prstClr val="black"/>
                </a:solidFill>
                <a:latin typeface="黑体" panose="02010609060101010101" pitchFamily="49" charset="-122"/>
                <a:ea typeface="黑体" panose="02010609060101010101" pitchFamily="49" charset="-122"/>
              </a:rPr>
              <a:t>4.3 </a:t>
            </a:r>
            <a:r>
              <a:rPr lang="zh-CN" altLang="en-US" sz="2400" b="1" dirty="0">
                <a:solidFill>
                  <a:prstClr val="black"/>
                </a:solidFill>
                <a:latin typeface="黑体" panose="02010609060101010101" pitchFamily="49" charset="-122"/>
                <a:ea typeface="黑体" panose="02010609060101010101" pitchFamily="49" charset="-122"/>
              </a:rPr>
              <a:t>市场</a:t>
            </a:r>
            <a:r>
              <a:rPr lang="zh-CN" altLang="en-US" sz="2400" b="1" dirty="0" smtClean="0">
                <a:solidFill>
                  <a:prstClr val="black"/>
                </a:solidFill>
                <a:latin typeface="黑体" panose="02010609060101010101" pitchFamily="49" charset="-122"/>
                <a:ea typeface="黑体" panose="02010609060101010101" pitchFamily="49" charset="-122"/>
              </a:rPr>
              <a:t>促进：四大市场促进策略支持</a:t>
            </a:r>
            <a:r>
              <a:rPr lang="zh-CN" altLang="en-US" sz="2400" b="1" dirty="0" smtClean="0">
                <a:solidFill>
                  <a:schemeClr val="tx1"/>
                </a:solidFill>
                <a:latin typeface="黑体" panose="02010609060101010101" pitchFamily="49" charset="-122"/>
                <a:ea typeface="黑体" panose="02010609060101010101" pitchFamily="49" charset="-122"/>
              </a:rPr>
              <a:t>“</a:t>
            </a:r>
            <a:r>
              <a:rPr lang="zh-CN" altLang="en-US" sz="2400" b="1" dirty="0">
                <a:solidFill>
                  <a:schemeClr val="tx1"/>
                </a:solidFill>
                <a:latin typeface="黑体" panose="02010609060101010101" pitchFamily="49" charset="-122"/>
                <a:ea typeface="黑体" panose="02010609060101010101" pitchFamily="49" charset="-122"/>
              </a:rPr>
              <a:t>互联网</a:t>
            </a:r>
            <a:r>
              <a:rPr lang="en-US" altLang="zh-CN" sz="2400" b="1" dirty="0">
                <a:solidFill>
                  <a:schemeClr val="tx1"/>
                </a:solidFill>
                <a:latin typeface="黑体" panose="02010609060101010101" pitchFamily="49" charset="-122"/>
                <a:ea typeface="黑体" panose="02010609060101010101" pitchFamily="49" charset="-122"/>
              </a:rPr>
              <a:t>+</a:t>
            </a:r>
            <a:r>
              <a:rPr lang="zh-CN" altLang="en-US" sz="2400" b="1" dirty="0" smtClean="0">
                <a:solidFill>
                  <a:schemeClr val="tx1"/>
                </a:solidFill>
                <a:latin typeface="黑体" panose="02010609060101010101" pitchFamily="49" charset="-122"/>
                <a:ea typeface="黑体" panose="02010609060101010101" pitchFamily="49" charset="-122"/>
              </a:rPr>
              <a:t>”相关产业</a:t>
            </a:r>
            <a:r>
              <a:rPr lang="zh-CN" altLang="en-US" sz="2400" b="1" dirty="0" smtClean="0">
                <a:solidFill>
                  <a:prstClr val="black"/>
                </a:solidFill>
                <a:latin typeface="黑体" panose="02010609060101010101" pitchFamily="49" charset="-122"/>
                <a:ea typeface="黑体" panose="02010609060101010101" pitchFamily="49" charset="-122"/>
              </a:rPr>
              <a:t>发展的力度</a:t>
            </a:r>
            <a:endParaRPr lang="zh-CN" altLang="en-US" sz="2400" b="1" dirty="0">
              <a:solidFill>
                <a:prstClr val="black"/>
              </a:solidFill>
              <a:latin typeface="黑体" panose="02010609060101010101" pitchFamily="49" charset="-122"/>
              <a:ea typeface="黑体" panose="02010609060101010101" pitchFamily="49" charset="-122"/>
            </a:endParaRPr>
          </a:p>
        </p:txBody>
      </p:sp>
      <p:grpSp>
        <p:nvGrpSpPr>
          <p:cNvPr id="18" name="组合 17"/>
          <p:cNvGrpSpPr/>
          <p:nvPr/>
        </p:nvGrpSpPr>
        <p:grpSpPr>
          <a:xfrm>
            <a:off x="467544" y="1916832"/>
            <a:ext cx="8208912" cy="4464496"/>
            <a:chOff x="251520" y="1636927"/>
            <a:chExt cx="7765019" cy="5176449"/>
          </a:xfrm>
        </p:grpSpPr>
        <p:grpSp>
          <p:nvGrpSpPr>
            <p:cNvPr id="4" name="组合 3"/>
            <p:cNvGrpSpPr/>
            <p:nvPr/>
          </p:nvGrpSpPr>
          <p:grpSpPr>
            <a:xfrm>
              <a:off x="251520" y="1636927"/>
              <a:ext cx="7612619" cy="3808297"/>
              <a:chOff x="618847" y="1636927"/>
              <a:chExt cx="6842250" cy="4960425"/>
            </a:xfrm>
          </p:grpSpPr>
          <p:pic>
            <p:nvPicPr>
              <p:cNvPr id="5" name="图片 4"/>
              <p:cNvPicPr>
                <a:picLocks noChangeAspect="1"/>
              </p:cNvPicPr>
              <p:nvPr/>
            </p:nvPicPr>
            <p:blipFill>
              <a:blip r:embed="rId2" cstate="print">
                <a:extLst>
                  <a:ext uri="{BEBA8EAE-BF5A-486C-A8C5-ECC9F3942E4B}">
                    <a14:imgProps xmlns:a14="http://schemas.microsoft.com/office/drawing/2010/main" xmlns="">
                      <a14:imgLayer r:embed="rId3">
                        <a14:imgEffect>
                          <a14:artisticChalkSketch/>
                        </a14:imgEffect>
                      </a14:imgLayer>
                    </a14:imgProps>
                  </a:ext>
                  <a:ext uri="{28A0092B-C50C-407E-A947-70E740481C1C}">
                    <a14:useLocalDpi xmlns:a14="http://schemas.microsoft.com/office/drawing/2010/main" xmlns="" val="0"/>
                  </a:ext>
                </a:extLst>
              </a:blip>
              <a:stretch>
                <a:fillRect/>
              </a:stretch>
            </p:blipFill>
            <p:spPr>
              <a:xfrm>
                <a:off x="683568" y="1636927"/>
                <a:ext cx="6085945" cy="1779135"/>
              </a:xfrm>
              <a:prstGeom prst="rect">
                <a:avLst/>
              </a:prstGeom>
            </p:spPr>
          </p:pic>
          <p:grpSp>
            <p:nvGrpSpPr>
              <p:cNvPr id="6" name="组合 5"/>
              <p:cNvGrpSpPr/>
              <p:nvPr/>
            </p:nvGrpSpPr>
            <p:grpSpPr>
              <a:xfrm>
                <a:off x="618847" y="1916832"/>
                <a:ext cx="6842250" cy="4680520"/>
                <a:chOff x="618847" y="1916832"/>
                <a:chExt cx="6842250" cy="4680520"/>
              </a:xfrm>
            </p:grpSpPr>
            <p:pic>
              <p:nvPicPr>
                <p:cNvPr id="7" name="图片 6"/>
                <p:cNvPicPr>
                  <a:picLocks noChangeAspect="1"/>
                </p:cNvPicPr>
                <p:nvPr/>
              </p:nvPicPr>
              <p:blipFill>
                <a:blip r:embed="rId4" cstate="print">
                  <a:duotone>
                    <a:schemeClr val="accent2">
                      <a:shade val="45000"/>
                      <a:satMod val="135000"/>
                    </a:schemeClr>
                    <a:prstClr val="white"/>
                  </a:duotone>
                  <a:extLst>
                    <a:ext uri="{BEBA8EAE-BF5A-486C-A8C5-ECC9F3942E4B}">
                      <a14:imgProps xmlns:a14="http://schemas.microsoft.com/office/drawing/2010/main" xmlns="">
                        <a14:imgLayer r:embed="rId3">
                          <a14:imgEffect>
                            <a14:artisticFilmGrain/>
                          </a14:imgEffect>
                        </a14:imgLayer>
                      </a14:imgProps>
                    </a:ext>
                    <a:ext uri="{28A0092B-C50C-407E-A947-70E740481C1C}">
                      <a14:useLocalDpi xmlns:a14="http://schemas.microsoft.com/office/drawing/2010/main" xmlns="" val="0"/>
                    </a:ext>
                  </a:extLst>
                </a:blip>
                <a:stretch>
                  <a:fillRect/>
                </a:stretch>
              </p:blipFill>
              <p:spPr>
                <a:xfrm>
                  <a:off x="1375152" y="3227572"/>
                  <a:ext cx="6085945" cy="1779135"/>
                </a:xfrm>
                <a:prstGeom prst="rect">
                  <a:avLst/>
                </a:prstGeom>
              </p:spPr>
            </p:pic>
            <p:pic>
              <p:nvPicPr>
                <p:cNvPr id="8" name="图片 7"/>
                <p:cNvPicPr>
                  <a:picLocks noChangeAspect="1"/>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xmlns="" val="0"/>
                    </a:ext>
                  </a:extLst>
                </a:blip>
                <a:stretch>
                  <a:fillRect/>
                </a:stretch>
              </p:blipFill>
              <p:spPr>
                <a:xfrm>
                  <a:off x="618847" y="4818217"/>
                  <a:ext cx="6085945" cy="1779135"/>
                </a:xfrm>
                <a:prstGeom prst="rect">
                  <a:avLst/>
                </a:prstGeom>
              </p:spPr>
            </p:pic>
            <p:sp>
              <p:nvSpPr>
                <p:cNvPr id="9" name="TextBox 8"/>
                <p:cNvSpPr txBox="1"/>
                <p:nvPr/>
              </p:nvSpPr>
              <p:spPr>
                <a:xfrm>
                  <a:off x="5650295" y="2465900"/>
                  <a:ext cx="936104" cy="73441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rgbClr val="647C22"/>
                      </a:solidFill>
                      <a:effectLst>
                        <a:outerShdw dist="38100" dir="5400000" algn="t" rotWithShape="0">
                          <a:sysClr val="window" lastClr="FFFFFF">
                            <a:alpha val="40000"/>
                          </a:sysClr>
                        </a:outerShdw>
                      </a:effectLst>
                      <a:uLnTx/>
                      <a:uFillTx/>
                      <a:latin typeface="Agency FB" pitchFamily="34" charset="0"/>
                      <a:ea typeface="微软雅黑" pitchFamily="34" charset="-122"/>
                    </a:rPr>
                    <a:t>01</a:t>
                  </a:r>
                  <a:endParaRPr kumimoji="0" lang="zh-CN" altLang="en-US" sz="3200" b="1" i="0" u="none" strike="noStrike" kern="0" cap="none" spc="0" normalizeH="0" baseline="0" noProof="0" dirty="0">
                    <a:ln w="18415" cmpd="sng">
                      <a:noFill/>
                      <a:prstDash val="solid"/>
                    </a:ln>
                    <a:solidFill>
                      <a:srgbClr val="647C22"/>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10" name="TextBox 9"/>
                <p:cNvSpPr txBox="1"/>
                <p:nvPr/>
              </p:nvSpPr>
              <p:spPr>
                <a:xfrm>
                  <a:off x="1331640" y="1916832"/>
                  <a:ext cx="4464496" cy="557782"/>
                </a:xfrm>
                <a:prstGeom prst="rect">
                  <a:avLst/>
                </a:prstGeom>
                <a:noFill/>
              </p:spPr>
              <p:txBody>
                <a:bodyPr wrap="square" rtlCol="0">
                  <a:spAutoFit/>
                </a:bodyPr>
                <a:lstStyle/>
                <a:p>
                  <a:r>
                    <a:rPr lang="zh-CN" altLang="en-US" b="1" dirty="0" smtClean="0">
                      <a:solidFill>
                        <a:schemeClr val="bg1"/>
                      </a:solidFill>
                      <a:latin typeface="微软雅黑" pitchFamily="34" charset="-122"/>
                      <a:ea typeface="微软雅黑" pitchFamily="34" charset="-122"/>
                    </a:rPr>
                    <a:t>提升行业</a:t>
                  </a:r>
                  <a:r>
                    <a:rPr lang="zh-CN" altLang="en-US" b="1" dirty="0">
                      <a:solidFill>
                        <a:schemeClr val="bg1"/>
                      </a:solidFill>
                      <a:latin typeface="微软雅黑" pitchFamily="34" charset="-122"/>
                      <a:ea typeface="微软雅黑" pitchFamily="34" charset="-122"/>
                    </a:rPr>
                    <a:t>规范</a:t>
                  </a:r>
                  <a:r>
                    <a:rPr lang="zh-CN" altLang="en-US" b="1" dirty="0" smtClean="0">
                      <a:solidFill>
                        <a:schemeClr val="bg1"/>
                      </a:solidFill>
                      <a:latin typeface="微软雅黑" pitchFamily="34" charset="-122"/>
                      <a:ea typeface="微软雅黑" pitchFamily="34" charset="-122"/>
                    </a:rPr>
                    <a:t>化水平</a:t>
                  </a:r>
                  <a:endParaRPr lang="zh-CN" altLang="zh-CN" b="1" dirty="0">
                    <a:solidFill>
                      <a:schemeClr val="bg1"/>
                    </a:solidFill>
                    <a:latin typeface="微软雅黑" pitchFamily="34" charset="-122"/>
                    <a:ea typeface="微软雅黑" pitchFamily="34" charset="-122"/>
                  </a:endParaRPr>
                </a:p>
              </p:txBody>
            </p:sp>
            <p:sp>
              <p:nvSpPr>
                <p:cNvPr id="11" name="TextBox 10"/>
                <p:cNvSpPr txBox="1"/>
                <p:nvPr/>
              </p:nvSpPr>
              <p:spPr>
                <a:xfrm>
                  <a:off x="6374089" y="4097146"/>
                  <a:ext cx="936104" cy="73441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rgbClr val="647C22"/>
                      </a:solidFill>
                      <a:effectLst>
                        <a:outerShdw dist="38100" dir="5400000" algn="t" rotWithShape="0">
                          <a:sysClr val="window" lastClr="FFFFFF">
                            <a:alpha val="40000"/>
                          </a:sysClr>
                        </a:outerShdw>
                      </a:effectLst>
                      <a:uLnTx/>
                      <a:uFillTx/>
                      <a:latin typeface="Agency FB" pitchFamily="34" charset="0"/>
                      <a:ea typeface="微软雅黑" pitchFamily="34" charset="-122"/>
                    </a:rPr>
                    <a:t>02</a:t>
                  </a:r>
                  <a:endParaRPr kumimoji="0" lang="zh-CN" altLang="en-US" sz="3200" b="1" i="0" u="none" strike="noStrike" kern="0" cap="none" spc="0" normalizeH="0" baseline="0" noProof="0" dirty="0">
                    <a:ln w="18415" cmpd="sng">
                      <a:noFill/>
                      <a:prstDash val="solid"/>
                    </a:ln>
                    <a:solidFill>
                      <a:srgbClr val="647C22"/>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12" name="TextBox 11"/>
                <p:cNvSpPr txBox="1"/>
                <p:nvPr/>
              </p:nvSpPr>
              <p:spPr>
                <a:xfrm>
                  <a:off x="2051720" y="3501009"/>
                  <a:ext cx="4536504" cy="557782"/>
                </a:xfrm>
                <a:prstGeom prst="rect">
                  <a:avLst/>
                </a:prstGeom>
                <a:noFill/>
              </p:spPr>
              <p:txBody>
                <a:bodyPr wrap="square" rtlCol="0">
                  <a:spAutoFit/>
                </a:bodyPr>
                <a:lstStyle/>
                <a:p>
                  <a:r>
                    <a:rPr lang="zh-CN" altLang="en-US" b="1" dirty="0">
                      <a:solidFill>
                        <a:schemeClr val="bg1"/>
                      </a:solidFill>
                      <a:latin typeface="微软雅黑" pitchFamily="34" charset="-122"/>
                      <a:ea typeface="微软雅黑" pitchFamily="34" charset="-122"/>
                    </a:rPr>
                    <a:t>加大政府采购力度</a:t>
                  </a:r>
                  <a:endParaRPr lang="zh-CN" altLang="zh-CN" b="1" dirty="0">
                    <a:solidFill>
                      <a:schemeClr val="bg1"/>
                    </a:solidFill>
                    <a:latin typeface="微软雅黑" pitchFamily="34" charset="-122"/>
                    <a:ea typeface="微软雅黑" pitchFamily="34" charset="-122"/>
                  </a:endParaRPr>
                </a:p>
              </p:txBody>
            </p:sp>
            <p:sp>
              <p:nvSpPr>
                <p:cNvPr id="13" name="TextBox 12"/>
                <p:cNvSpPr txBox="1"/>
                <p:nvPr/>
              </p:nvSpPr>
              <p:spPr>
                <a:xfrm>
                  <a:off x="5601276" y="5651452"/>
                  <a:ext cx="936104" cy="734413"/>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rgbClr val="647C22"/>
                      </a:solidFill>
                      <a:effectLst>
                        <a:outerShdw dist="38100" dir="5400000" algn="t" rotWithShape="0">
                          <a:sysClr val="window" lastClr="FFFFFF">
                            <a:alpha val="40000"/>
                          </a:sysClr>
                        </a:outerShdw>
                      </a:effectLst>
                      <a:uLnTx/>
                      <a:uFillTx/>
                      <a:latin typeface="Agency FB" pitchFamily="34" charset="0"/>
                      <a:ea typeface="微软雅黑" pitchFamily="34" charset="-122"/>
                    </a:rPr>
                    <a:t>03</a:t>
                  </a:r>
                  <a:endParaRPr kumimoji="0" lang="zh-CN" altLang="en-US" sz="3200" b="1" i="0" u="none" strike="noStrike" kern="0" cap="none" spc="0" normalizeH="0" baseline="0" noProof="0" dirty="0">
                    <a:ln w="18415" cmpd="sng">
                      <a:noFill/>
                      <a:prstDash val="solid"/>
                    </a:ln>
                    <a:solidFill>
                      <a:srgbClr val="647C22"/>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14" name="TextBox 13"/>
                <p:cNvSpPr txBox="1"/>
                <p:nvPr/>
              </p:nvSpPr>
              <p:spPr>
                <a:xfrm>
                  <a:off x="1268223" y="5140898"/>
                  <a:ext cx="4530473" cy="557782"/>
                </a:xfrm>
                <a:prstGeom prst="rect">
                  <a:avLst/>
                </a:prstGeom>
                <a:noFill/>
              </p:spPr>
              <p:txBody>
                <a:bodyPr wrap="square" rtlCol="0">
                  <a:spAutoFit/>
                </a:bodyPr>
                <a:lstStyle/>
                <a:p>
                  <a:r>
                    <a:rPr lang="zh-CN" altLang="zh-CN" b="1" dirty="0">
                      <a:latin typeface="微软雅黑" pitchFamily="34" charset="-122"/>
                      <a:ea typeface="微软雅黑" pitchFamily="34" charset="-122"/>
                    </a:rPr>
                    <a:t>引导传统产业“互联网</a:t>
                  </a:r>
                  <a:r>
                    <a:rPr lang="en-US" altLang="zh-CN" b="1" dirty="0">
                      <a:latin typeface="微软雅黑" pitchFamily="34" charset="-122"/>
                      <a:ea typeface="微软雅黑" pitchFamily="34" charset="-122"/>
                    </a:rPr>
                    <a:t>+</a:t>
                  </a:r>
                  <a:r>
                    <a:rPr lang="zh-CN" altLang="zh-CN" b="1" dirty="0">
                      <a:latin typeface="微软雅黑" pitchFamily="34" charset="-122"/>
                      <a:ea typeface="微软雅黑" pitchFamily="34" charset="-122"/>
                    </a:rPr>
                    <a:t>”应用的力度</a:t>
                  </a:r>
                  <a:endParaRPr lang="zh-CN" altLang="en-US" b="1" dirty="0">
                    <a:latin typeface="微软雅黑" pitchFamily="34" charset="-122"/>
                    <a:ea typeface="微软雅黑" pitchFamily="34" charset="-122"/>
                  </a:endParaRPr>
                </a:p>
              </p:txBody>
            </p:sp>
          </p:grpSp>
        </p:grpSp>
        <p:pic>
          <p:nvPicPr>
            <p:cNvPr id="15" name="图片 14"/>
            <p:cNvPicPr>
              <a:picLocks noChangeAspect="1"/>
            </p:cNvPicPr>
            <p:nvPr/>
          </p:nvPicPr>
          <p:blipFill>
            <a:blip r:embed="rId4" cstate="print">
              <a:duotone>
                <a:schemeClr val="accent2">
                  <a:shade val="45000"/>
                  <a:satMod val="135000"/>
                </a:schemeClr>
                <a:prstClr val="white"/>
              </a:duotone>
              <a:extLst>
                <a:ext uri="{BEBA8EAE-BF5A-486C-A8C5-ECC9F3942E4B}">
                  <a14:imgProps xmlns:a14="http://schemas.microsoft.com/office/drawing/2010/main" xmlns="">
                    <a14:imgLayer r:embed="rId3">
                      <a14:imgEffect>
                        <a14:artisticFilmGrain/>
                      </a14:imgEffect>
                    </a14:imgLayer>
                  </a14:imgProps>
                </a:ext>
                <a:ext uri="{28A0092B-C50C-407E-A947-70E740481C1C}">
                  <a14:useLocalDpi xmlns:a14="http://schemas.microsoft.com/office/drawing/2010/main" xmlns="" val="0"/>
                </a:ext>
              </a:extLst>
            </a:blip>
            <a:stretch>
              <a:fillRect/>
            </a:stretch>
          </p:blipFill>
          <p:spPr>
            <a:xfrm>
              <a:off x="1245377" y="5447470"/>
              <a:ext cx="6771162" cy="1365906"/>
            </a:xfrm>
            <a:prstGeom prst="rect">
              <a:avLst/>
            </a:prstGeom>
          </p:spPr>
        </p:pic>
        <p:sp>
          <p:nvSpPr>
            <p:cNvPr id="16" name="TextBox 15"/>
            <p:cNvSpPr txBox="1"/>
            <p:nvPr/>
          </p:nvSpPr>
          <p:spPr>
            <a:xfrm>
              <a:off x="6807145" y="6051856"/>
              <a:ext cx="1041500" cy="563835"/>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algn="ctr" defTabSz="914400" eaLnBrk="1" fontAlgn="auto" latinLnBrk="0" hangingPunct="1">
                <a:lnSpc>
                  <a:spcPct val="80000"/>
                </a:lnSpc>
                <a:spcBef>
                  <a:spcPts val="0"/>
                </a:spcBef>
                <a:spcAft>
                  <a:spcPts val="0"/>
                </a:spcAft>
                <a:buClrTx/>
                <a:buSzTx/>
                <a:buFontTx/>
                <a:buNone/>
                <a:tabLst/>
                <a:defRPr/>
              </a:pPr>
              <a:r>
                <a:rPr kumimoji="0" lang="en-US" altLang="zh-CN" sz="3200" b="1" i="0" u="none" strike="noStrike" kern="0" cap="none" spc="0" normalizeH="0" baseline="0" noProof="0" dirty="0" smtClean="0">
                  <a:ln w="18415" cmpd="sng">
                    <a:noFill/>
                    <a:prstDash val="solid"/>
                  </a:ln>
                  <a:solidFill>
                    <a:srgbClr val="647C22"/>
                  </a:solidFill>
                  <a:effectLst>
                    <a:outerShdw dist="38100" dir="5400000" algn="t" rotWithShape="0">
                      <a:sysClr val="window" lastClr="FFFFFF">
                        <a:alpha val="40000"/>
                      </a:sysClr>
                    </a:outerShdw>
                  </a:effectLst>
                  <a:uLnTx/>
                  <a:uFillTx/>
                  <a:latin typeface="Agency FB" pitchFamily="34" charset="0"/>
                  <a:ea typeface="微软雅黑" pitchFamily="34" charset="-122"/>
                </a:rPr>
                <a:t>04</a:t>
              </a:r>
              <a:endParaRPr kumimoji="0" lang="zh-CN" altLang="en-US" sz="3200" b="1" i="0" u="none" strike="noStrike" kern="0" cap="none" spc="0" normalizeH="0" baseline="0" noProof="0" dirty="0">
                <a:ln w="18415" cmpd="sng">
                  <a:noFill/>
                  <a:prstDash val="solid"/>
                </a:ln>
                <a:solidFill>
                  <a:srgbClr val="647C22"/>
                </a:solidFill>
                <a:effectLst>
                  <a:outerShdw dist="38100" dir="5400000" algn="t" rotWithShape="0">
                    <a:sysClr val="window" lastClr="FFFFFF">
                      <a:alpha val="40000"/>
                    </a:sysClr>
                  </a:outerShdw>
                </a:effectLst>
                <a:uLnTx/>
                <a:uFillTx/>
                <a:latin typeface="Agency FB" pitchFamily="34" charset="0"/>
                <a:ea typeface="微软雅黑" pitchFamily="34" charset="-122"/>
              </a:endParaRPr>
            </a:p>
          </p:txBody>
        </p:sp>
        <p:sp>
          <p:nvSpPr>
            <p:cNvPr id="17" name="TextBox 16"/>
            <p:cNvSpPr txBox="1"/>
            <p:nvPr/>
          </p:nvSpPr>
          <p:spPr>
            <a:xfrm>
              <a:off x="1998120" y="5657397"/>
              <a:ext cx="5047269" cy="428229"/>
            </a:xfrm>
            <a:prstGeom prst="rect">
              <a:avLst/>
            </a:prstGeom>
            <a:noFill/>
          </p:spPr>
          <p:txBody>
            <a:bodyPr wrap="square" rtlCol="0">
              <a:spAutoFit/>
            </a:bodyPr>
            <a:lstStyle/>
            <a:p>
              <a:r>
                <a:rPr lang="zh-CN" altLang="zh-CN" b="1" dirty="0">
                  <a:solidFill>
                    <a:schemeClr val="bg1"/>
                  </a:solidFill>
                  <a:latin typeface="微软雅黑" pitchFamily="34" charset="-122"/>
                  <a:ea typeface="微软雅黑" pitchFamily="34" charset="-122"/>
                </a:rPr>
                <a:t>鼓励区内“互联网</a:t>
              </a:r>
              <a:r>
                <a:rPr lang="en-US" altLang="zh-CN" b="1" dirty="0">
                  <a:solidFill>
                    <a:schemeClr val="bg1"/>
                  </a:solidFill>
                  <a:latin typeface="微软雅黑" pitchFamily="34" charset="-122"/>
                  <a:ea typeface="微软雅黑" pitchFamily="34" charset="-122"/>
                </a:rPr>
                <a:t>+</a:t>
              </a:r>
              <a:r>
                <a:rPr lang="zh-CN" altLang="zh-CN" b="1" dirty="0">
                  <a:solidFill>
                    <a:schemeClr val="bg1"/>
                  </a:solidFill>
                  <a:latin typeface="微软雅黑" pitchFamily="34" charset="-122"/>
                  <a:ea typeface="微软雅黑" pitchFamily="34" charset="-122"/>
                </a:rPr>
                <a:t>”应用的采购力度</a:t>
              </a:r>
              <a:endParaRPr lang="zh-CN" altLang="en-US" b="1" dirty="0">
                <a:solidFill>
                  <a:schemeClr val="bg1"/>
                </a:solidFill>
                <a:latin typeface="微软雅黑" pitchFamily="34" charset="-122"/>
                <a:ea typeface="微软雅黑" pitchFamily="34" charset="-122"/>
              </a:endParaRPr>
            </a:p>
          </p:txBody>
        </p:sp>
      </p:grpSp>
      <p:sp>
        <p:nvSpPr>
          <p:cNvPr id="2" name="灯片编号占位符 1"/>
          <p:cNvSpPr>
            <a:spLocks noGrp="1"/>
          </p:cNvSpPr>
          <p:nvPr>
            <p:ph type="sldNum" sz="quarter" idx="12"/>
          </p:nvPr>
        </p:nvSpPr>
        <p:spPr/>
        <p:txBody>
          <a:bodyPr/>
          <a:lstStyle/>
          <a:p>
            <a:fld id="{57F98C0C-FAF2-480B-87BE-9D56BE4863FC}" type="slidenum">
              <a:rPr lang="zh-CN" altLang="en-US" smtClean="0"/>
              <a:pPr/>
              <a:t>98</a:t>
            </a:fld>
            <a:endParaRPr lang="zh-CN" altLang="en-US"/>
          </a:p>
        </p:txBody>
      </p:sp>
    </p:spTree>
    <p:extLst>
      <p:ext uri="{BB962C8B-B14F-4D97-AF65-F5344CB8AC3E}">
        <p14:creationId xmlns:p14="http://schemas.microsoft.com/office/powerpoint/2010/main" xmlns="" val="370637616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57F98C0C-FAF2-480B-87BE-9D56BE4863FC}" type="slidenum">
              <a:rPr lang="zh-CN" altLang="en-US" smtClean="0"/>
              <a:pPr/>
              <a:t>99</a:t>
            </a:fld>
            <a:endParaRPr lang="zh-CN" altLang="en-US"/>
          </a:p>
        </p:txBody>
      </p:sp>
      <p:sp>
        <p:nvSpPr>
          <p:cNvPr id="3" name="矩形 2"/>
          <p:cNvSpPr/>
          <p:nvPr/>
        </p:nvSpPr>
        <p:spPr>
          <a:xfrm>
            <a:off x="395536" y="548800"/>
            <a:ext cx="8352928" cy="1080000"/>
          </a:xfrm>
          <a:prstGeom prst="rect">
            <a:avLst/>
          </a:prstGeom>
          <a:solidFill>
            <a:srgbClr val="E9CD23">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sz="2400" b="1" dirty="0" smtClean="0">
                <a:solidFill>
                  <a:prstClr val="black"/>
                </a:solidFill>
                <a:latin typeface="黑体" panose="02010609060101010101" pitchFamily="49" charset="-122"/>
                <a:ea typeface="黑体" panose="02010609060101010101" pitchFamily="49" charset="-122"/>
              </a:rPr>
              <a:t>4.4 </a:t>
            </a:r>
            <a:r>
              <a:rPr lang="zh-CN" altLang="en-US" sz="2400" b="1" dirty="0" smtClean="0">
                <a:solidFill>
                  <a:prstClr val="black"/>
                </a:solidFill>
                <a:latin typeface="黑体" panose="02010609060101010101" pitchFamily="49" charset="-122"/>
                <a:ea typeface="黑体" panose="02010609060101010101" pitchFamily="49" charset="-122"/>
              </a:rPr>
              <a:t>资金供给：五个资金供给方式支持</a:t>
            </a:r>
            <a:r>
              <a:rPr lang="zh-CN" altLang="en-US" sz="2400" b="1" dirty="0">
                <a:solidFill>
                  <a:schemeClr val="tx1"/>
                </a:solidFill>
                <a:latin typeface="黑体" panose="02010609060101010101" pitchFamily="49" charset="-122"/>
                <a:ea typeface="黑体" panose="02010609060101010101" pitchFamily="49" charset="-122"/>
              </a:rPr>
              <a:t>“互联网</a:t>
            </a:r>
            <a:r>
              <a:rPr lang="en-US" altLang="zh-CN" sz="2400" b="1" dirty="0">
                <a:solidFill>
                  <a:schemeClr val="tx1"/>
                </a:solidFill>
                <a:latin typeface="黑体" panose="02010609060101010101" pitchFamily="49" charset="-122"/>
                <a:ea typeface="黑体" panose="02010609060101010101" pitchFamily="49" charset="-122"/>
              </a:rPr>
              <a:t>+</a:t>
            </a:r>
            <a:r>
              <a:rPr lang="zh-CN" altLang="en-US" sz="2400" b="1" dirty="0" smtClean="0">
                <a:solidFill>
                  <a:schemeClr val="tx1"/>
                </a:solidFill>
                <a:latin typeface="黑体" panose="02010609060101010101" pitchFamily="49" charset="-122"/>
                <a:ea typeface="黑体" panose="02010609060101010101" pitchFamily="49" charset="-122"/>
              </a:rPr>
              <a:t>”相关产业</a:t>
            </a:r>
            <a:r>
              <a:rPr lang="zh-CN" altLang="en-US" sz="2400" b="1" dirty="0" smtClean="0">
                <a:solidFill>
                  <a:prstClr val="black"/>
                </a:solidFill>
                <a:latin typeface="黑体" panose="02010609060101010101" pitchFamily="49" charset="-122"/>
                <a:ea typeface="黑体" panose="02010609060101010101" pitchFamily="49" charset="-122"/>
              </a:rPr>
              <a:t>的发展</a:t>
            </a:r>
            <a:endParaRPr lang="zh-CN" altLang="en-US" sz="2400" b="1" dirty="0">
              <a:solidFill>
                <a:prstClr val="black"/>
              </a:solidFill>
              <a:latin typeface="黑体" panose="02010609060101010101" pitchFamily="49" charset="-122"/>
              <a:ea typeface="黑体" panose="02010609060101010101" pitchFamily="49" charset="-122"/>
            </a:endParaRPr>
          </a:p>
        </p:txBody>
      </p:sp>
      <p:grpSp>
        <p:nvGrpSpPr>
          <p:cNvPr id="20" name="组合 19"/>
          <p:cNvGrpSpPr/>
          <p:nvPr/>
        </p:nvGrpSpPr>
        <p:grpSpPr>
          <a:xfrm>
            <a:off x="239179" y="1988840"/>
            <a:ext cx="8869325" cy="4230275"/>
            <a:chOff x="274675" y="2079045"/>
            <a:chExt cx="8594650" cy="4230275"/>
          </a:xfrm>
        </p:grpSpPr>
        <p:pic>
          <p:nvPicPr>
            <p:cNvPr id="4" name="图片 3"/>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74675" y="2079045"/>
              <a:ext cx="8594650" cy="4230275"/>
            </a:xfrm>
            <a:prstGeom prst="rect">
              <a:avLst/>
            </a:prstGeom>
          </p:spPr>
        </p:pic>
        <p:sp>
          <p:nvSpPr>
            <p:cNvPr id="5" name="TextBox 4"/>
            <p:cNvSpPr txBox="1"/>
            <p:nvPr/>
          </p:nvSpPr>
          <p:spPr>
            <a:xfrm>
              <a:off x="1195426" y="4482203"/>
              <a:ext cx="549170" cy="369332"/>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3200" b="1" i="0" u="none" strike="noStrike" kern="0" cap="none" spc="0" normalizeH="0" baseline="0">
                  <a:ln w="18415" cmpd="sng">
                    <a:noFill/>
                    <a:prstDash val="solid"/>
                  </a:ln>
                  <a:solidFill>
                    <a:srgbClr val="714203"/>
                  </a:solidFill>
                  <a:effectLst>
                    <a:outerShdw dist="25400" dir="5400000" algn="t" rotWithShape="0">
                      <a:schemeClr val="bg1">
                        <a:alpha val="29000"/>
                      </a:schemeClr>
                    </a:outerShdw>
                  </a:effectLst>
                  <a:uLnTx/>
                  <a:uFillTx/>
                  <a:latin typeface="Adidas Unity" pitchFamily="2" charset="0"/>
                  <a:ea typeface="微软雅黑" pitchFamily="34" charset="-122"/>
                  <a:cs typeface="Times New Roman" pitchFamily="18"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w="18415" cmpd="sng">
                    <a:noFill/>
                    <a:prstDash val="solid"/>
                  </a:ln>
                  <a:solidFill>
                    <a:sysClr val="window" lastClr="FFFFFF"/>
                  </a:solidFill>
                  <a:effectLst/>
                  <a:uLnTx/>
                  <a:uFillTx/>
                  <a:latin typeface="微软雅黑" pitchFamily="34" charset="-122"/>
                </a:rPr>
                <a:t>01</a:t>
              </a:r>
              <a:endParaRPr kumimoji="0" lang="en-US" altLang="zh-CN" sz="1800" b="1" i="0" u="none" strike="noStrike" kern="0" cap="none" spc="0" normalizeH="0" baseline="0" noProof="0" dirty="0">
                <a:ln w="18415" cmpd="sng">
                  <a:noFill/>
                  <a:prstDash val="solid"/>
                </a:ln>
                <a:solidFill>
                  <a:sysClr val="window" lastClr="FFFFFF"/>
                </a:solidFill>
                <a:effectLst/>
                <a:uLnTx/>
                <a:uFillTx/>
                <a:latin typeface="微软雅黑" pitchFamily="34" charset="-122"/>
              </a:endParaRPr>
            </a:p>
          </p:txBody>
        </p:sp>
        <p:sp>
          <p:nvSpPr>
            <p:cNvPr id="6" name="TextBox 5"/>
            <p:cNvSpPr txBox="1"/>
            <p:nvPr/>
          </p:nvSpPr>
          <p:spPr>
            <a:xfrm>
              <a:off x="2686345" y="3577766"/>
              <a:ext cx="549170" cy="369332"/>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3200" b="1" i="0" u="none" strike="noStrike" kern="0" cap="none" spc="0" normalizeH="0" baseline="0">
                  <a:ln w="18415" cmpd="sng">
                    <a:noFill/>
                    <a:prstDash val="solid"/>
                  </a:ln>
                  <a:solidFill>
                    <a:srgbClr val="714203"/>
                  </a:solidFill>
                  <a:effectLst>
                    <a:outerShdw dist="25400" dir="5400000" algn="t" rotWithShape="0">
                      <a:schemeClr val="bg1">
                        <a:alpha val="29000"/>
                      </a:schemeClr>
                    </a:outerShdw>
                  </a:effectLst>
                  <a:uLnTx/>
                  <a:uFillTx/>
                  <a:latin typeface="Adidas Unity" pitchFamily="2" charset="0"/>
                  <a:ea typeface="微软雅黑" pitchFamily="34" charset="-122"/>
                  <a:cs typeface="Times New Roman" pitchFamily="18"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w="18415" cmpd="sng">
                    <a:noFill/>
                    <a:prstDash val="solid"/>
                  </a:ln>
                  <a:solidFill>
                    <a:sysClr val="window" lastClr="FFFFFF"/>
                  </a:solidFill>
                  <a:effectLst/>
                  <a:uLnTx/>
                  <a:uFillTx/>
                  <a:latin typeface="微软雅黑" pitchFamily="34" charset="-122"/>
                </a:rPr>
                <a:t>02</a:t>
              </a:r>
              <a:endParaRPr kumimoji="0" lang="en-US" altLang="zh-CN" sz="1800" b="1" i="0" u="none" strike="noStrike" kern="0" cap="none" spc="0" normalizeH="0" baseline="0" noProof="0" dirty="0">
                <a:ln w="18415" cmpd="sng">
                  <a:noFill/>
                  <a:prstDash val="solid"/>
                </a:ln>
                <a:solidFill>
                  <a:sysClr val="window" lastClr="FFFFFF"/>
                </a:solidFill>
                <a:effectLst/>
                <a:uLnTx/>
                <a:uFillTx/>
                <a:latin typeface="微软雅黑" pitchFamily="34" charset="-122"/>
              </a:endParaRPr>
            </a:p>
          </p:txBody>
        </p:sp>
        <p:sp>
          <p:nvSpPr>
            <p:cNvPr id="7" name="TextBox 6"/>
            <p:cNvSpPr txBox="1"/>
            <p:nvPr/>
          </p:nvSpPr>
          <p:spPr>
            <a:xfrm>
              <a:off x="4126505" y="4482203"/>
              <a:ext cx="549170" cy="369332"/>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3200" b="1" i="0" u="none" strike="noStrike" kern="0" cap="none" spc="0" normalizeH="0" baseline="0">
                  <a:ln w="18415" cmpd="sng">
                    <a:noFill/>
                    <a:prstDash val="solid"/>
                  </a:ln>
                  <a:solidFill>
                    <a:srgbClr val="714203"/>
                  </a:solidFill>
                  <a:effectLst>
                    <a:outerShdw dist="25400" dir="5400000" algn="t" rotWithShape="0">
                      <a:schemeClr val="bg1">
                        <a:alpha val="29000"/>
                      </a:schemeClr>
                    </a:outerShdw>
                  </a:effectLst>
                  <a:uLnTx/>
                  <a:uFillTx/>
                  <a:latin typeface="Adidas Unity" pitchFamily="2" charset="0"/>
                  <a:ea typeface="微软雅黑" pitchFamily="34" charset="-122"/>
                  <a:cs typeface="Times New Roman" pitchFamily="18"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w="18415" cmpd="sng">
                    <a:noFill/>
                    <a:prstDash val="solid"/>
                  </a:ln>
                  <a:solidFill>
                    <a:sysClr val="window" lastClr="FFFFFF"/>
                  </a:solidFill>
                  <a:effectLst/>
                  <a:uLnTx/>
                  <a:uFillTx/>
                  <a:latin typeface="微软雅黑" pitchFamily="34" charset="-122"/>
                </a:rPr>
                <a:t>03</a:t>
              </a:r>
              <a:endParaRPr kumimoji="0" lang="en-US" altLang="zh-CN" sz="1800" b="1" i="0" u="none" strike="noStrike" kern="0" cap="none" spc="0" normalizeH="0" baseline="0" noProof="0" dirty="0">
                <a:ln w="18415" cmpd="sng">
                  <a:noFill/>
                  <a:prstDash val="solid"/>
                </a:ln>
                <a:solidFill>
                  <a:sysClr val="window" lastClr="FFFFFF"/>
                </a:solidFill>
                <a:effectLst/>
                <a:uLnTx/>
                <a:uFillTx/>
                <a:latin typeface="微软雅黑" pitchFamily="34" charset="-122"/>
              </a:endParaRPr>
            </a:p>
          </p:txBody>
        </p:sp>
        <p:sp>
          <p:nvSpPr>
            <p:cNvPr id="8" name="TextBox 7"/>
            <p:cNvSpPr txBox="1"/>
            <p:nvPr/>
          </p:nvSpPr>
          <p:spPr>
            <a:xfrm>
              <a:off x="5580112" y="3577766"/>
              <a:ext cx="549170" cy="369332"/>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3200" b="1" i="0" u="none" strike="noStrike" kern="0" cap="none" spc="0" normalizeH="0" baseline="0">
                  <a:ln w="18415" cmpd="sng">
                    <a:noFill/>
                    <a:prstDash val="solid"/>
                  </a:ln>
                  <a:solidFill>
                    <a:srgbClr val="714203"/>
                  </a:solidFill>
                  <a:effectLst>
                    <a:outerShdw dist="25400" dir="5400000" algn="t" rotWithShape="0">
                      <a:schemeClr val="bg1">
                        <a:alpha val="29000"/>
                      </a:schemeClr>
                    </a:outerShdw>
                  </a:effectLst>
                  <a:uLnTx/>
                  <a:uFillTx/>
                  <a:latin typeface="Adidas Unity" pitchFamily="2" charset="0"/>
                  <a:ea typeface="微软雅黑" pitchFamily="34" charset="-122"/>
                  <a:cs typeface="Times New Roman" pitchFamily="18"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w="18415" cmpd="sng">
                    <a:noFill/>
                    <a:prstDash val="solid"/>
                  </a:ln>
                  <a:solidFill>
                    <a:sysClr val="window" lastClr="FFFFFF"/>
                  </a:solidFill>
                  <a:effectLst/>
                  <a:uLnTx/>
                  <a:uFillTx/>
                  <a:latin typeface="微软雅黑" pitchFamily="34" charset="-122"/>
                </a:rPr>
                <a:t>04</a:t>
              </a:r>
              <a:endParaRPr kumimoji="0" lang="en-US" altLang="zh-CN" sz="1800" b="1" i="0" u="none" strike="noStrike" kern="0" cap="none" spc="0" normalizeH="0" baseline="0" noProof="0" dirty="0">
                <a:ln w="18415" cmpd="sng">
                  <a:noFill/>
                  <a:prstDash val="solid"/>
                </a:ln>
                <a:solidFill>
                  <a:sysClr val="window" lastClr="FFFFFF"/>
                </a:solidFill>
                <a:effectLst/>
                <a:uLnTx/>
                <a:uFillTx/>
                <a:latin typeface="微软雅黑" pitchFamily="34" charset="-122"/>
              </a:endParaRPr>
            </a:p>
          </p:txBody>
        </p:sp>
        <p:sp>
          <p:nvSpPr>
            <p:cNvPr id="9" name="TextBox 8"/>
            <p:cNvSpPr txBox="1"/>
            <p:nvPr/>
          </p:nvSpPr>
          <p:spPr>
            <a:xfrm>
              <a:off x="7092280" y="4482203"/>
              <a:ext cx="549170" cy="369332"/>
            </a:xfrm>
            <a:prstGeom prst="rect">
              <a:avLst/>
            </a:prstGeom>
            <a:noFill/>
          </p:spPr>
          <p:txBody>
            <a:bodyPr wrap="square" rtlCol="0">
              <a:spAutoFit/>
            </a:bodyPr>
            <a:lstStyle>
              <a:defPPr>
                <a:defRPr lang="en-US"/>
              </a:defPPr>
              <a:lvl1pPr marR="0" lvl="0" indent="0" algn="ctr" fontAlgn="auto">
                <a:lnSpc>
                  <a:spcPct val="80000"/>
                </a:lnSpc>
                <a:spcBef>
                  <a:spcPts val="0"/>
                </a:spcBef>
                <a:spcAft>
                  <a:spcPts val="0"/>
                </a:spcAft>
                <a:buClrTx/>
                <a:buSzTx/>
                <a:buFontTx/>
                <a:buNone/>
                <a:tabLst/>
                <a:defRPr kumimoji="0" sz="3200" b="1" i="0" u="none" strike="noStrike" kern="0" cap="none" spc="0" normalizeH="0" baseline="0">
                  <a:ln w="18415" cmpd="sng">
                    <a:noFill/>
                    <a:prstDash val="solid"/>
                  </a:ln>
                  <a:solidFill>
                    <a:srgbClr val="714203"/>
                  </a:solidFill>
                  <a:effectLst>
                    <a:outerShdw dist="25400" dir="5400000" algn="t" rotWithShape="0">
                      <a:schemeClr val="bg1">
                        <a:alpha val="29000"/>
                      </a:schemeClr>
                    </a:outerShdw>
                  </a:effectLst>
                  <a:uLnTx/>
                  <a:uFillTx/>
                  <a:latin typeface="Adidas Unity" pitchFamily="2" charset="0"/>
                  <a:ea typeface="微软雅黑" pitchFamily="34" charset="-122"/>
                  <a:cs typeface="Times New Roman" pitchFamily="18" charset="0"/>
                </a:defRPr>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w="18415" cmpd="sng">
                    <a:noFill/>
                    <a:prstDash val="solid"/>
                  </a:ln>
                  <a:solidFill>
                    <a:sysClr val="window" lastClr="FFFFFF"/>
                  </a:solidFill>
                  <a:effectLst/>
                  <a:uLnTx/>
                  <a:uFillTx/>
                  <a:latin typeface="微软雅黑" pitchFamily="34" charset="-122"/>
                </a:rPr>
                <a:t>05</a:t>
              </a:r>
              <a:endParaRPr kumimoji="0" lang="en-US" altLang="zh-CN" sz="1800" b="1" i="0" u="none" strike="noStrike" kern="0" cap="none" spc="0" normalizeH="0" baseline="0" noProof="0" dirty="0">
                <a:ln w="18415" cmpd="sng">
                  <a:noFill/>
                  <a:prstDash val="solid"/>
                </a:ln>
                <a:solidFill>
                  <a:sysClr val="window" lastClr="FFFFFF"/>
                </a:solidFill>
                <a:effectLst/>
                <a:uLnTx/>
                <a:uFillTx/>
                <a:latin typeface="微软雅黑" pitchFamily="34" charset="-122"/>
              </a:endParaRPr>
            </a:p>
          </p:txBody>
        </p:sp>
        <p:sp>
          <p:nvSpPr>
            <p:cNvPr id="15" name="TextBox 14"/>
            <p:cNvSpPr txBox="1"/>
            <p:nvPr/>
          </p:nvSpPr>
          <p:spPr>
            <a:xfrm>
              <a:off x="763121" y="3140968"/>
              <a:ext cx="1465338" cy="830997"/>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marL="0" marR="0" lvl="0" indent="0" algn="ctr" defTabSz="914400" eaLnBrk="1" fontAlgn="auto" latinLnBrk="0" hangingPunct="1">
                <a:lnSpc>
                  <a:spcPct val="150000"/>
                </a:lnSpc>
                <a:spcBef>
                  <a:spcPts val="0"/>
                </a:spcBef>
                <a:spcAft>
                  <a:spcPts val="0"/>
                </a:spcAft>
                <a:buClrTx/>
                <a:buSzTx/>
                <a:buFontTx/>
                <a:buNone/>
                <a:tabLst/>
                <a:defRPr/>
              </a:pPr>
              <a:r>
                <a:rPr lang="zh-CN" altLang="en-US" sz="1600" kern="0" dirty="0" smtClean="0">
                  <a:solidFill>
                    <a:sysClr val="windowText" lastClr="000000">
                      <a:lumMod val="75000"/>
                      <a:lumOff val="25000"/>
                    </a:sysClr>
                  </a:solidFill>
                  <a:latin typeface="微软雅黑" pitchFamily="34" charset="-122"/>
                </a:rPr>
                <a:t>骨干企业专项发展计划</a:t>
              </a:r>
              <a:endParaRPr kumimoji="0" lang="zh-CN" altLang="en-US" sz="16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ndParaRPr>
            </a:p>
          </p:txBody>
        </p:sp>
        <p:sp>
          <p:nvSpPr>
            <p:cNvPr id="16" name="TextBox 15"/>
            <p:cNvSpPr txBox="1"/>
            <p:nvPr/>
          </p:nvSpPr>
          <p:spPr>
            <a:xfrm>
              <a:off x="2019124" y="4293096"/>
              <a:ext cx="1744449" cy="1200329"/>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algn="ctr">
                <a:lnSpc>
                  <a:spcPct val="150000"/>
                </a:lnSpc>
                <a:defRPr/>
              </a:pPr>
              <a:r>
                <a:rPr lang="zh-CN" altLang="zh-CN" sz="1600" kern="0" dirty="0">
                  <a:solidFill>
                    <a:sysClr val="windowText" lastClr="000000">
                      <a:lumMod val="75000"/>
                      <a:lumOff val="25000"/>
                    </a:sysClr>
                  </a:solidFill>
                  <a:latin typeface="微软雅黑" pitchFamily="34" charset="-122"/>
                </a:rPr>
                <a:t>“互联网</a:t>
              </a:r>
              <a:r>
                <a:rPr lang="en-US" altLang="zh-CN" sz="1600" kern="0" dirty="0">
                  <a:solidFill>
                    <a:sysClr val="windowText" lastClr="000000">
                      <a:lumMod val="75000"/>
                      <a:lumOff val="25000"/>
                    </a:sysClr>
                  </a:solidFill>
                  <a:latin typeface="微软雅黑" pitchFamily="34" charset="-122"/>
                </a:rPr>
                <a:t>+</a:t>
              </a:r>
              <a:r>
                <a:rPr lang="zh-CN" altLang="zh-CN" sz="1600" kern="0" dirty="0">
                  <a:solidFill>
                    <a:sysClr val="windowText" lastClr="000000">
                      <a:lumMod val="75000"/>
                      <a:lumOff val="25000"/>
                    </a:sysClr>
                  </a:solidFill>
                  <a:latin typeface="微软雅黑" pitchFamily="34" charset="-122"/>
                </a:rPr>
                <a:t>”关键技术研发专项资金</a:t>
              </a:r>
              <a:endParaRPr lang="zh-CN" altLang="en-US" sz="1600" kern="0" dirty="0">
                <a:solidFill>
                  <a:sysClr val="windowText" lastClr="000000">
                    <a:lumMod val="75000"/>
                    <a:lumOff val="25000"/>
                  </a:sysClr>
                </a:solidFill>
                <a:latin typeface="微软雅黑" pitchFamily="34" charset="-122"/>
              </a:endParaRPr>
            </a:p>
          </p:txBody>
        </p:sp>
        <p:sp>
          <p:nvSpPr>
            <p:cNvPr id="17" name="TextBox 16"/>
            <p:cNvSpPr txBox="1"/>
            <p:nvPr/>
          </p:nvSpPr>
          <p:spPr>
            <a:xfrm>
              <a:off x="3554240" y="2924944"/>
              <a:ext cx="1744449" cy="1200329"/>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algn="ctr">
                <a:lnSpc>
                  <a:spcPct val="150000"/>
                </a:lnSpc>
                <a:defRPr/>
              </a:pPr>
              <a:r>
                <a:rPr lang="zh-CN" altLang="zh-CN" sz="1600" kern="0" dirty="0">
                  <a:solidFill>
                    <a:sysClr val="windowText" lastClr="000000">
                      <a:lumMod val="75000"/>
                      <a:lumOff val="25000"/>
                    </a:sysClr>
                  </a:solidFill>
                  <a:latin typeface="微软雅黑" pitchFamily="34" charset="-122"/>
                </a:rPr>
                <a:t>免费或低成本使用“互联网</a:t>
              </a:r>
              <a:r>
                <a:rPr lang="en-US" altLang="zh-CN" sz="1600" kern="0" dirty="0">
                  <a:solidFill>
                    <a:sysClr val="windowText" lastClr="000000">
                      <a:lumMod val="75000"/>
                      <a:lumOff val="25000"/>
                    </a:sysClr>
                  </a:solidFill>
                  <a:latin typeface="微软雅黑" pitchFamily="34" charset="-122"/>
                </a:rPr>
                <a:t>+</a:t>
              </a:r>
              <a:r>
                <a:rPr lang="zh-CN" altLang="zh-CN" sz="1600" kern="0" dirty="0">
                  <a:solidFill>
                    <a:sysClr val="windowText" lastClr="000000">
                      <a:lumMod val="75000"/>
                      <a:lumOff val="25000"/>
                    </a:sysClr>
                  </a:solidFill>
                  <a:latin typeface="微软雅黑" pitchFamily="34" charset="-122"/>
                </a:rPr>
                <a:t>”能力平台</a:t>
              </a:r>
              <a:endParaRPr lang="zh-CN" altLang="en-US" sz="1600" kern="0" dirty="0">
                <a:solidFill>
                  <a:sysClr val="windowText" lastClr="000000">
                    <a:lumMod val="75000"/>
                    <a:lumOff val="25000"/>
                  </a:sysClr>
                </a:solidFill>
                <a:latin typeface="微软雅黑" pitchFamily="34" charset="-122"/>
              </a:endParaRPr>
            </a:p>
          </p:txBody>
        </p:sp>
        <p:sp>
          <p:nvSpPr>
            <p:cNvPr id="18" name="TextBox 17"/>
            <p:cNvSpPr txBox="1"/>
            <p:nvPr/>
          </p:nvSpPr>
          <p:spPr>
            <a:xfrm>
              <a:off x="5089355" y="4509120"/>
              <a:ext cx="1395560" cy="830997"/>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algn="ctr">
                <a:lnSpc>
                  <a:spcPct val="150000"/>
                </a:lnSpc>
                <a:defRPr/>
              </a:pPr>
              <a:r>
                <a:rPr lang="zh-CN" altLang="zh-CN" sz="1600" kern="0" dirty="0">
                  <a:solidFill>
                    <a:sysClr val="windowText" lastClr="000000">
                      <a:lumMod val="75000"/>
                      <a:lumOff val="25000"/>
                    </a:sysClr>
                  </a:solidFill>
                  <a:latin typeface="微软雅黑" pitchFamily="34" charset="-122"/>
                </a:rPr>
                <a:t>创造多元化的融资体系</a:t>
              </a:r>
              <a:endParaRPr lang="zh-CN" altLang="en-US" sz="1600" kern="0" dirty="0">
                <a:solidFill>
                  <a:sysClr val="windowText" lastClr="000000">
                    <a:lumMod val="75000"/>
                    <a:lumOff val="25000"/>
                  </a:sysClr>
                </a:solidFill>
                <a:latin typeface="微软雅黑" pitchFamily="34" charset="-122"/>
              </a:endParaRPr>
            </a:p>
          </p:txBody>
        </p:sp>
        <p:sp>
          <p:nvSpPr>
            <p:cNvPr id="19" name="TextBox 18"/>
            <p:cNvSpPr txBox="1"/>
            <p:nvPr/>
          </p:nvSpPr>
          <p:spPr>
            <a:xfrm>
              <a:off x="6554693" y="3009726"/>
              <a:ext cx="1465338" cy="830997"/>
            </a:xfrm>
            <a:prstGeom prst="rect">
              <a:avLst/>
            </a:prstGeom>
            <a:noFill/>
          </p:spPr>
          <p:txBody>
            <a:bodyPr wrap="square" rtlCol="0">
              <a:spAutoFit/>
            </a:bodyPr>
            <a:lstStyle>
              <a:defPPr>
                <a:defRPr lang="en-US"/>
              </a:defPPr>
              <a:lvl1pPr>
                <a:lnSpc>
                  <a:spcPct val="130000"/>
                </a:lnSpc>
                <a:defRPr sz="5400" b="1">
                  <a:solidFill>
                    <a:schemeClr val="tx1">
                      <a:lumMod val="65000"/>
                      <a:lumOff val="35000"/>
                    </a:schemeClr>
                  </a:solidFill>
                  <a:latin typeface="Agency FB" pitchFamily="34" charset="0"/>
                  <a:ea typeface="微软雅黑" pitchFamily="34" charset="-122"/>
                  <a:cs typeface="Calibri" pitchFamily="34" charset="0"/>
                </a:defRPr>
              </a:lvl1pPr>
            </a:lstStyle>
            <a:p>
              <a:pPr algn="ctr">
                <a:lnSpc>
                  <a:spcPct val="150000"/>
                </a:lnSpc>
                <a:defRPr/>
              </a:pPr>
              <a:r>
                <a:rPr lang="zh-CN" altLang="zh-CN" sz="1600" kern="0" dirty="0">
                  <a:solidFill>
                    <a:sysClr val="windowText" lastClr="000000">
                      <a:lumMod val="75000"/>
                      <a:lumOff val="25000"/>
                    </a:sysClr>
                  </a:solidFill>
                  <a:latin typeface="微软雅黑" pitchFamily="34" charset="-122"/>
                </a:rPr>
                <a:t>构建投融资服务机制</a:t>
              </a:r>
              <a:endParaRPr lang="zh-CN" altLang="en-US" sz="1600" kern="0" dirty="0">
                <a:solidFill>
                  <a:sysClr val="windowText" lastClr="000000">
                    <a:lumMod val="75000"/>
                    <a:lumOff val="25000"/>
                  </a:sysClr>
                </a:solidFill>
                <a:latin typeface="微软雅黑" pitchFamily="34" charset="-122"/>
              </a:endParaRPr>
            </a:p>
          </p:txBody>
        </p:sp>
      </p:grpSp>
    </p:spTree>
    <p:extLst>
      <p:ext uri="{BB962C8B-B14F-4D97-AF65-F5344CB8AC3E}">
        <p14:creationId xmlns:p14="http://schemas.microsoft.com/office/powerpoint/2010/main" xmlns="" val="121648581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uu88k_crNU.X0npErxl9.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u88k_crNU.X0npErxl9.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uu88k_crNU.X0npErxl9.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uu88k_crNU.X0npErxl9.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uu88k_crNU.X0npErxl9.Q"/>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uu88k_crNU.X0npErxl9.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uu88k_crNU.X0npErxl9.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uu88k_crNU.X0npErxl9.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98425">
          <a:solidFill>
            <a:srgbClr val="FFC000"/>
          </a:solidFill>
        </a:ln>
      </a:spPr>
      <a:bodyPr rtlCol="0" anchor="ctr"/>
      <a:lstStyle>
        <a:defPPr algn="ctr">
          <a:defRPr sz="1600"/>
        </a:defPPr>
      </a:lstStyle>
      <a:style>
        <a:lnRef idx="2">
          <a:schemeClr val="accent4"/>
        </a:lnRef>
        <a:fillRef idx="1">
          <a:schemeClr val="lt1"/>
        </a:fillRef>
        <a:effectRef idx="0">
          <a:schemeClr val="accent4"/>
        </a:effectRef>
        <a:fontRef idx="minor">
          <a:schemeClr val="dk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6414</TotalTime>
  <Words>12066</Words>
  <Application>Microsoft Office PowerPoint</Application>
  <PresentationFormat>全屏显示(4:3)</PresentationFormat>
  <Paragraphs>1481</Paragraphs>
  <Slides>127</Slides>
  <Notes>27</Notes>
  <HiddenSlides>0</HiddenSlides>
  <MMClips>0</MMClips>
  <ScaleCrop>false</ScaleCrop>
  <HeadingPairs>
    <vt:vector size="4" baseType="variant">
      <vt:variant>
        <vt:lpstr>主题</vt:lpstr>
      </vt:variant>
      <vt:variant>
        <vt:i4>1</vt:i4>
      </vt:variant>
      <vt:variant>
        <vt:lpstr>幻灯片标题</vt:lpstr>
      </vt:variant>
      <vt:variant>
        <vt:i4>127</vt:i4>
      </vt:variant>
    </vt:vector>
  </HeadingPairs>
  <TitlesOfParts>
    <vt:vector size="128"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lpstr>幻灯片 124</vt:lpstr>
      <vt:lpstr>幻灯片 125</vt:lpstr>
      <vt:lpstr>幻灯片 126</vt:lpstr>
      <vt:lpstr>幻灯片 127</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LETLAB</cp:lastModifiedBy>
  <cp:revision>449</cp:revision>
  <dcterms:created xsi:type="dcterms:W3CDTF">2014-09-07T11:46:48Z</dcterms:created>
  <dcterms:modified xsi:type="dcterms:W3CDTF">2016-05-03T04:15:28Z</dcterms:modified>
</cp:coreProperties>
</file>